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  <p:sldMasterId id="2147483735" r:id="rId3"/>
    <p:sldMasterId id="2147483747" r:id="rId4"/>
    <p:sldMasterId id="2147483759" r:id="rId5"/>
    <p:sldMasterId id="2147483771" r:id="rId6"/>
    <p:sldMasterId id="2147483783" r:id="rId7"/>
    <p:sldMasterId id="2147483795" r:id="rId8"/>
  </p:sldMasterIdLst>
  <p:notesMasterIdLst>
    <p:notesMasterId r:id="rId32"/>
  </p:notesMasterIdLst>
  <p:sldIdLst>
    <p:sldId id="256" r:id="rId9"/>
    <p:sldId id="261" r:id="rId10"/>
    <p:sldId id="258" r:id="rId11"/>
    <p:sldId id="259" r:id="rId12"/>
    <p:sldId id="264" r:id="rId13"/>
    <p:sldId id="262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4C00"/>
    <a:srgbClr val="362900"/>
    <a:srgbClr val="CC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2" autoAdjust="0"/>
    <p:restoredTop sz="94660"/>
  </p:normalViewPr>
  <p:slideViewPr>
    <p:cSldViewPr>
      <p:cViewPr varScale="1">
        <p:scale>
          <a:sx n="69" d="100"/>
          <a:sy n="69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681C0-58CA-4BB5-A63F-B3619FB50BBF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F57B0-6CD1-4C36-9C45-942733C77F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31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517583"/>
      </p:ext>
    </p:extLst>
  </p:cSld>
  <p:clrMapOvr>
    <a:masterClrMapping/>
  </p:clrMapOvr>
  <p:transition advClick="0" advTm="5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767275"/>
      </p:ext>
    </p:extLst>
  </p:cSld>
  <p:clrMapOvr>
    <a:masterClrMapping/>
  </p:clrMapOvr>
  <p:transition advClick="0" advTm="5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480625"/>
      </p:ext>
    </p:extLst>
  </p:cSld>
  <p:clrMapOvr>
    <a:masterClrMapping/>
  </p:clrMapOvr>
  <p:transition advClick="0" advTm="5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70671"/>
      </p:ext>
    </p:extLst>
  </p:cSld>
  <p:clrMapOvr>
    <a:masterClrMapping/>
  </p:clrMapOvr>
  <p:transition advClick="0" advTm="5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44127"/>
      </p:ext>
    </p:extLst>
  </p:cSld>
  <p:clrMapOvr>
    <a:masterClrMapping/>
  </p:clrMapOvr>
  <p:transition advClick="0" advTm="5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58752"/>
      </p:ext>
    </p:extLst>
  </p:cSld>
  <p:clrMapOvr>
    <a:masterClrMapping/>
  </p:clrMapOvr>
  <p:transition advClick="0" advTm="5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21100"/>
      </p:ext>
    </p:extLst>
  </p:cSld>
  <p:clrMapOvr>
    <a:masterClrMapping/>
  </p:clrMapOvr>
  <p:transition advClick="0" advTm="5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803527"/>
      </p:ext>
    </p:extLst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906402"/>
      </p:ext>
    </p:extLst>
  </p:cSld>
  <p:clrMapOvr>
    <a:masterClrMapping/>
  </p:clrMapOvr>
  <p:transition advClick="0" advTm="5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489357"/>
      </p:ext>
    </p:extLst>
  </p:cSld>
  <p:clrMapOvr>
    <a:masterClrMapping/>
  </p:clrMapOvr>
  <p:transition advClick="0" advTm="5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136664"/>
      </p:ext>
    </p:extLst>
  </p:cSld>
  <p:clrMapOvr>
    <a:masterClrMapping/>
  </p:clrMapOvr>
  <p:transition advClick="0" advTm="5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585267"/>
      </p:ext>
    </p:extLst>
  </p:cSld>
  <p:clrMapOvr>
    <a:masterClrMapping/>
  </p:clrMapOvr>
  <p:transition advClick="0" advTm="5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447679"/>
      </p:ext>
    </p:extLst>
  </p:cSld>
  <p:clrMapOvr>
    <a:masterClrMapping/>
  </p:clrMapOvr>
  <p:transition advClick="0" advTm="5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043641"/>
      </p:ext>
    </p:extLst>
  </p:cSld>
  <p:clrMapOvr>
    <a:masterClrMapping/>
  </p:clrMapOvr>
  <p:transition advClick="0" advTm="5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59490"/>
      </p:ext>
    </p:extLst>
  </p:cSld>
  <p:clrMapOvr>
    <a:masterClrMapping/>
  </p:clrMapOvr>
  <p:transition advClick="0" advTm="5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6332"/>
      </p:ext>
    </p:extLst>
  </p:cSld>
  <p:clrMapOvr>
    <a:masterClrMapping/>
  </p:clrMapOvr>
  <p:transition advClick="0" advTm="5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438690"/>
      </p:ext>
    </p:extLst>
  </p:cSld>
  <p:clrMapOvr>
    <a:masterClrMapping/>
  </p:clrMapOvr>
  <p:transition advClick="0" advTm="5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261984"/>
      </p:ext>
    </p:extLst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997895"/>
      </p:ext>
    </p:extLst>
  </p:cSld>
  <p:clrMapOvr>
    <a:masterClrMapping/>
  </p:clrMapOvr>
  <p:transition advClick="0" advTm="5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67004"/>
      </p:ext>
    </p:extLst>
  </p:cSld>
  <p:clrMapOvr>
    <a:masterClrMapping/>
  </p:clrMapOvr>
  <p:transition advClick="0" advTm="5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639852"/>
      </p:ext>
    </p:extLst>
  </p:cSld>
  <p:clrMapOvr>
    <a:masterClrMapping/>
  </p:clrMapOvr>
  <p:transition advClick="0" advTm="5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322415"/>
      </p:ext>
    </p:extLst>
  </p:cSld>
  <p:clrMapOvr>
    <a:masterClrMapping/>
  </p:clrMapOvr>
  <p:transition advClick="0" advTm="5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49790"/>
      </p:ext>
    </p:extLst>
  </p:cSld>
  <p:clrMapOvr>
    <a:masterClrMapping/>
  </p:clrMapOvr>
  <p:transition advClick="0" advTm="5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60875"/>
      </p:ext>
    </p:extLst>
  </p:cSld>
  <p:clrMapOvr>
    <a:masterClrMapping/>
  </p:clrMapOvr>
  <p:transition advClick="0" advTm="5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16784"/>
      </p:ext>
    </p:extLst>
  </p:cSld>
  <p:clrMapOvr>
    <a:masterClrMapping/>
  </p:clrMapOvr>
  <p:transition advClick="0" advTm="5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3444"/>
      </p:ext>
    </p:extLst>
  </p:cSld>
  <p:clrMapOvr>
    <a:masterClrMapping/>
  </p:clrMapOvr>
  <p:transition advClick="0" advTm="5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225056"/>
      </p:ext>
    </p:extLst>
  </p:cSld>
  <p:clrMapOvr>
    <a:masterClrMapping/>
  </p:clrMapOvr>
  <p:transition advClick="0" advTm="5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893718"/>
      </p:ext>
    </p:extLst>
  </p:cSld>
  <p:clrMapOvr>
    <a:masterClrMapping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461336"/>
      </p:ext>
    </p:extLst>
  </p:cSld>
  <p:clrMapOvr>
    <a:masterClrMapping/>
  </p:clrMapOvr>
  <p:transition advClick="0" advTm="5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35522"/>
      </p:ext>
    </p:extLst>
  </p:cSld>
  <p:clrMapOvr>
    <a:masterClrMapping/>
  </p:clrMapOvr>
  <p:transition advClick="0" advTm="5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54336"/>
      </p:ext>
    </p:extLst>
  </p:cSld>
  <p:clrMapOvr>
    <a:masterClrMapping/>
  </p:clrMapOvr>
  <p:transition advClick="0" advTm="5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769719"/>
      </p:ext>
    </p:extLst>
  </p:cSld>
  <p:clrMapOvr>
    <a:masterClrMapping/>
  </p:clrMapOvr>
  <p:transition advClick="0" advTm="5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827953"/>
      </p:ext>
    </p:extLst>
  </p:cSld>
  <p:clrMapOvr>
    <a:masterClrMapping/>
  </p:clrMapOvr>
  <p:transition advClick="0" advTm="5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967541"/>
      </p:ext>
    </p:extLst>
  </p:cSld>
  <p:clrMapOvr>
    <a:masterClrMapping/>
  </p:clrMapOvr>
  <p:transition advClick="0" advTm="5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53633"/>
      </p:ext>
    </p:extLst>
  </p:cSld>
  <p:clrMapOvr>
    <a:masterClrMapping/>
  </p:clrMapOvr>
  <p:transition advClick="0" advTm="5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816017"/>
      </p:ext>
    </p:extLst>
  </p:cSld>
  <p:clrMapOvr>
    <a:masterClrMapping/>
  </p:clrMapOvr>
  <p:transition advClick="0" advTm="5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038181"/>
      </p:ext>
    </p:extLst>
  </p:cSld>
  <p:clrMapOvr>
    <a:masterClrMapping/>
  </p:clrMapOvr>
  <p:transition advClick="0" advTm="5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884126"/>
      </p:ext>
    </p:extLst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075451"/>
      </p:ext>
    </p:extLst>
  </p:cSld>
  <p:clrMapOvr>
    <a:masterClrMapping/>
  </p:clrMapOvr>
  <p:transition advClick="0" advTm="5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493381"/>
      </p:ext>
    </p:extLst>
  </p:cSld>
  <p:clrMapOvr>
    <a:masterClrMapping/>
  </p:clrMapOvr>
  <p:transition advClick="0" advTm="5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466597"/>
      </p:ext>
    </p:extLst>
  </p:cSld>
  <p:clrMapOvr>
    <a:masterClrMapping/>
  </p:clrMapOvr>
  <p:transition advClick="0" advTm="5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049928"/>
      </p:ext>
    </p:extLst>
  </p:cSld>
  <p:clrMapOvr>
    <a:masterClrMapping/>
  </p:clrMapOvr>
  <p:transition advClick="0" advTm="5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806945"/>
      </p:ext>
    </p:extLst>
  </p:cSld>
  <p:clrMapOvr>
    <a:masterClrMapping/>
  </p:clrMapOvr>
  <p:transition advClick="0" advTm="5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16453"/>
      </p:ext>
    </p:extLst>
  </p:cSld>
  <p:clrMapOvr>
    <a:masterClrMapping/>
  </p:clrMapOvr>
  <p:transition advClick="0" advTm="5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004462"/>
      </p:ext>
    </p:extLst>
  </p:cSld>
  <p:clrMapOvr>
    <a:masterClrMapping/>
  </p:clrMapOvr>
  <p:transition advClick="0" advTm="5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37510"/>
      </p:ext>
    </p:extLst>
  </p:cSld>
  <p:clrMapOvr>
    <a:masterClrMapping/>
  </p:clrMapOvr>
  <p:transition advClick="0" advTm="5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238914"/>
      </p:ext>
    </p:extLst>
  </p:cSld>
  <p:clrMapOvr>
    <a:masterClrMapping/>
  </p:clrMapOvr>
  <p:transition advClick="0" advTm="5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94995"/>
      </p:ext>
    </p:extLst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809115"/>
      </p:ext>
    </p:extLst>
  </p:cSld>
  <p:clrMapOvr>
    <a:masterClrMapping/>
  </p:clrMapOvr>
  <p:transition advClick="0" advTm="5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951388"/>
      </p:ext>
    </p:extLst>
  </p:cSld>
  <p:clrMapOvr>
    <a:masterClrMapping/>
  </p:clrMapOvr>
  <p:transition advClick="0" advTm="5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132106"/>
      </p:ext>
    </p:extLst>
  </p:cSld>
  <p:clrMapOvr>
    <a:masterClrMapping/>
  </p:clrMapOvr>
  <p:transition advClick="0" advTm="5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174826"/>
      </p:ext>
    </p:extLst>
  </p:cSld>
  <p:clrMapOvr>
    <a:masterClrMapping/>
  </p:clrMapOvr>
  <p:transition advClick="0" advTm="5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401540"/>
      </p:ext>
    </p:extLst>
  </p:cSld>
  <p:clrMapOvr>
    <a:masterClrMapping/>
  </p:clrMapOvr>
  <p:transition advClick="0" advTm="5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721506"/>
      </p:ext>
    </p:extLst>
  </p:cSld>
  <p:clrMapOvr>
    <a:masterClrMapping/>
  </p:clrMapOvr>
  <p:transition advClick="0" advTm="5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679453"/>
      </p:ext>
    </p:extLst>
  </p:cSld>
  <p:clrMapOvr>
    <a:masterClrMapping/>
  </p:clrMapOvr>
  <p:transition advClick="0" advTm="5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683568" y="1052736"/>
            <a:ext cx="7772400" cy="1470025"/>
          </a:xfrm>
        </p:spPr>
        <p:txBody>
          <a:bodyPr/>
          <a:lstStyle>
            <a:lvl1pPr>
              <a:defRPr b="1" baseline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МЫ ЗА ЗДОРОВЫЙ </a:t>
            </a:r>
            <a:br>
              <a:rPr lang="ru-RU" dirty="0" smtClean="0"/>
            </a:br>
            <a:r>
              <a:rPr lang="ru-RU" dirty="0" smtClean="0"/>
              <a:t>ОБРАЗ ЖИЗНИ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58112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372200" y="6492875"/>
            <a:ext cx="2771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©Рассохина Г.В.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http://pedsovet.su/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0361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Рисунок 7" descr="4bb97ff07cca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9739" y="927100"/>
            <a:ext cx="2664261" cy="5334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0700" y="1587500"/>
            <a:ext cx="8229600" cy="4525963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47889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05110753ae9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8"/>
            <a:ext cx="9144000" cy="68020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299" y="4508500"/>
            <a:ext cx="7110413" cy="1260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3499" y="3111500"/>
            <a:ext cx="7161213" cy="129540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98243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323528" y="260648"/>
            <a:ext cx="8568952" cy="6264696"/>
          </a:xfrm>
          <a:prstGeom prst="roundRect">
            <a:avLst/>
          </a:prstGeom>
          <a:solidFill>
            <a:srgbClr val="FFFFCC"/>
          </a:solidFill>
          <a:ln w="76200">
            <a:solidFill>
              <a:srgbClr val="FFC000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9" name="Рисунок 8" descr="banner_alar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32656"/>
            <a:ext cx="1852464" cy="18524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58638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10" name="Рисунок 9" descr="animashki-deti-709_thumb.gif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6468" y="4533900"/>
            <a:ext cx="1697782" cy="1890712"/>
          </a:xfrm>
          <a:prstGeom prst="rect">
            <a:avLst/>
          </a:prstGeo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7136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50983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2803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3853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6611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689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3494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0FC8EC-D1D4-4AD2-B3A2-0A84C84FFBC6}" type="datetimeFigureOut">
              <a:rPr lang="ru-RU" smtClean="0">
                <a:solidFill>
                  <a:prstClr val="black"/>
                </a:solidFill>
              </a:rPr>
              <a:pPr/>
              <a:t>01.06.2019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EC430-2934-4708-98C4-5DFE807F6B8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7360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47D4F-5662-45D4-8FD0-5FCFAD6EAC5E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3278522868"/>
      </p:ext>
    </p:extLst>
  </p:cSld>
  <p:clrMapOvr>
    <a:masterClrMapping/>
  </p:clrMapOvr>
  <p:transition spd="slow">
    <p:blinds dir="vert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871208"/>
      </p:ext>
    </p:extLst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273705"/>
      </p:ext>
    </p:extLst>
  </p:cSld>
  <p:clrMapOvr>
    <a:masterClrMapping/>
  </p:clrMapOvr>
  <p:transition advClick="0" advTm="5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065924"/>
      </p:ext>
    </p:extLst>
  </p:cSld>
  <p:clrMapOvr>
    <a:masterClrMapping/>
  </p:clrMapOvr>
  <p:transition advClick="0" advTm="5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096721"/>
      </p:ext>
    </p:extLst>
  </p:cSld>
  <p:clrMapOvr>
    <a:masterClrMapping/>
  </p:clrMapOvr>
  <p:transition advClick="0" advTm="5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45898"/>
      </p:ext>
    </p:extLst>
  </p:cSld>
  <p:clrMapOvr>
    <a:masterClrMapping/>
  </p:clrMapOvr>
  <p:transition advClick="0" advTm="5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80284"/>
      </p:ext>
    </p:extLst>
  </p:cSld>
  <p:clrMapOvr>
    <a:masterClrMapping/>
  </p:clrMapOvr>
  <p:transition advClick="0" advTm="5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006555"/>
      </p:ext>
    </p:extLst>
  </p:cSld>
  <p:clrMapOvr>
    <a:masterClrMapping/>
  </p:clrMapOvr>
  <p:transition advClick="0" advTm="5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89227"/>
      </p:ext>
    </p:extLst>
  </p:cSld>
  <p:clrMapOvr>
    <a:masterClrMapping/>
  </p:clrMapOvr>
  <p:transition advClick="0" advTm="5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155228"/>
      </p:ext>
    </p:extLst>
  </p:cSld>
  <p:clrMapOvr>
    <a:masterClrMapping/>
  </p:clrMapOvr>
  <p:transition advClick="0" advTm="5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03109"/>
      </p:ext>
    </p:extLst>
  </p:cSld>
  <p:clrMapOvr>
    <a:masterClrMapping/>
  </p:clrMapOvr>
  <p:transition advClick="0" advTm="5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570157"/>
      </p:ext>
    </p:extLst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770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6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35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9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451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 Образец текста</a:t>
            </a:r>
          </a:p>
          <a:p>
            <a:pPr lvl="1"/>
            <a:r>
              <a:rPr lang="ru-RU" dirty="0" smtClean="0"/>
              <a:t> Второй уровень</a:t>
            </a:r>
          </a:p>
          <a:p>
            <a:pPr lvl="2"/>
            <a:r>
              <a:rPr lang="ru-RU" dirty="0" smtClean="0"/>
              <a:t> 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361856" y="6500367"/>
            <a:ext cx="2746648" cy="313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©Рассохина Г.В. 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http://pedsovet.su/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</a:p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81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Ø"/>
        <a:defRPr sz="32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v"/>
        <a:defRPr sz="28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24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00FF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01.06.2019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27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ransition advClick="0" advTm="5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7.xml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8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8.xml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80.xml"/><Relationship Id="rId5" Type="http://schemas.openxmlformats.org/officeDocument/2006/relationships/image" Target="../media/image16.gif"/><Relationship Id="rId4" Type="http://schemas.openxmlformats.org/officeDocument/2006/relationships/image" Target="../media/image6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0015-019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1700808"/>
            <a:ext cx="540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детей в условиях семьи и ДОУ.</a:t>
            </a:r>
            <a:endParaRPr lang="ru-RU" sz="4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9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0"/>
            <a:ext cx="8964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Прогулки на свежем воздухе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074" name="Picture 2" descr="C:\Users\Admin\Desktop\IMG-20190311-WA0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4119510"/>
            <a:ext cx="3956754" cy="27384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P_20190318_1059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21" y="1268760"/>
            <a:ext cx="3168352" cy="50997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IMG-20190311-WA00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8163" y="1412776"/>
            <a:ext cx="3610236" cy="2530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0577052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74412" y="0"/>
            <a:ext cx="5795176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Подвижные,</a:t>
            </a:r>
            <a:b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спортивные игры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6" name="Picture 2" descr="C:\Users\Admin\Desktop\CAM03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94525"/>
            <a:ext cx="3240360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CAM0344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383911"/>
            <a:ext cx="3058768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IMG-20190429-WA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600400" cy="280831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dmin\Desktop\IMG-20190429-WA00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070790"/>
            <a:ext cx="3240360" cy="27872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10973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188640"/>
            <a:ext cx="706635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Бодрящая гимнастика</a:t>
            </a:r>
            <a:b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356992"/>
            <a:ext cx="40655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Закаливание</a:t>
            </a:r>
            <a:endParaRPr lang="ru-RU" sz="4800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Users\Admin\Desktop\P_20180921_1209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3245422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IMG-20190319-WA00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321942" cy="2336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IMG-20190322-WA0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60489"/>
            <a:ext cx="3533179" cy="260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376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Пальчиковая гимнастика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95528" y="2492896"/>
            <a:ext cx="3960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Дыхательная гимнастика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9411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Гимнастика </a:t>
            </a:r>
            <a:b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36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для глаз</a:t>
            </a:r>
            <a:endParaRPr lang="ru-RU" sz="3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027" name="Picture 3" descr="C:\Users\Admin\Desktop\IMG-20190422-WA001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95528" y="-9566"/>
            <a:ext cx="3270200" cy="27904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esktop\IMG-20190422-WA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5177" y="3861048"/>
            <a:ext cx="3402632" cy="29969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IMG-20190422-WA000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8698" y="1916832"/>
            <a:ext cx="3315270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2545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71600" y="188640"/>
            <a:ext cx="7954422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Технологии музыкального </a:t>
            </a:r>
            <a:b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4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воздействия, релаксация</a:t>
            </a:r>
            <a:endParaRPr lang="ru-RU" sz="4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9" name="Picture 3" descr="C:\Users\Admin\Desktop\IMG-20190311-WA000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2165261"/>
            <a:ext cx="373961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P_20190322_1116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265" y="2145967"/>
            <a:ext cx="380945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6888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40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8229600" cy="458112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effectLst/>
              </a:rPr>
              <a:t>Работа с родителями</a:t>
            </a:r>
            <a:r>
              <a:rPr lang="ru-RU" b="0" dirty="0" smtClean="0">
                <a:solidFill>
                  <a:srgbClr val="002060"/>
                </a:solidFill>
                <a:effectLst/>
              </a:rPr>
              <a:t/>
            </a:r>
            <a:br>
              <a:rPr lang="ru-RU" b="0" dirty="0" smtClean="0">
                <a:solidFill>
                  <a:srgbClr val="002060"/>
                </a:solidFill>
                <a:effectLst/>
              </a:rPr>
            </a:br>
            <a:r>
              <a:rPr lang="ru-RU" b="0" i="1" dirty="0" smtClean="0">
                <a:solidFill>
                  <a:srgbClr val="002060"/>
                </a:solidFill>
                <a:effectLst/>
              </a:rPr>
              <a:t> по укреплению и сохранению здоровья</a:t>
            </a:r>
            <a:br>
              <a:rPr lang="ru-RU" b="0" i="1" dirty="0" smtClean="0">
                <a:solidFill>
                  <a:srgbClr val="002060"/>
                </a:solidFill>
                <a:effectLst/>
              </a:rPr>
            </a:br>
            <a:r>
              <a:rPr lang="ru-RU" b="0" i="1" dirty="0" smtClean="0">
                <a:solidFill>
                  <a:srgbClr val="002060"/>
                </a:solidFill>
                <a:effectLst/>
              </a:rPr>
              <a:t>  детей дошкольного возраста</a:t>
            </a:r>
            <a:endParaRPr lang="ru-RU" b="0" i="1" dirty="0">
              <a:solidFill>
                <a:srgbClr val="002060"/>
              </a:solidFill>
              <a:effectLst/>
            </a:endParaRPr>
          </a:p>
        </p:txBody>
      </p:sp>
      <p:pic>
        <p:nvPicPr>
          <p:cNvPr id="11268" name="Picture 4" descr="C:\Documents and Settings\Старший воспитатель\Рабочий стол\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757" y="116632"/>
            <a:ext cx="3555386" cy="1765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76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85811" y="616332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Уголки для родителей</a:t>
            </a:r>
            <a:endParaRPr lang="ru-RU" sz="3200" dirty="0">
              <a:solidFill>
                <a:srgbClr val="C0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36526" y="149763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rgbClr val="C00000"/>
                </a:solidFill>
                <a:latin typeface="Comic Sans MS" panose="030F0702030302020204" pitchFamily="66" charset="0"/>
              </a:rPr>
              <a:t>Б</a:t>
            </a:r>
            <a:r>
              <a:rPr lang="ru-RU" sz="4800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еседы</a:t>
            </a:r>
            <a:endParaRPr lang="ru-RU" sz="4800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122" name="Picture 2" descr="C:\Users\Admin\Desktop\IMG-20190311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0082" y="2924944"/>
            <a:ext cx="4062180" cy="28993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P_20190322_1107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89" y="1390992"/>
            <a:ext cx="3813395" cy="23980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dmin\Desktop\P_20190322_1105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016" y="4005064"/>
            <a:ext cx="3842172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490533"/>
      </p:ext>
    </p:extLst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8951" y="47667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644C00"/>
                </a:solidFill>
                <a:latin typeface="Comic Sans MS" panose="030F0702030302020204" pitchFamily="66" charset="0"/>
              </a:rPr>
              <a:t>Родительские собрания</a:t>
            </a:r>
            <a:endParaRPr lang="ru-RU" sz="3200" dirty="0">
              <a:solidFill>
                <a:srgbClr val="644C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C:\Users\Admin\Desktop\P_20180921_1748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3528392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P_20180920_1734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628800"/>
            <a:ext cx="3600400" cy="316835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1556792"/>
            <a:ext cx="3312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66"/>
                </a:solidFill>
                <a:latin typeface="Comic Sans MS" panose="030F0702030302020204" pitchFamily="66" charset="0"/>
              </a:rPr>
              <a:t>«Здоровая семья – здоровые дети!»</a:t>
            </a:r>
            <a:endParaRPr lang="ru-RU" sz="4800" dirty="0">
              <a:solidFill>
                <a:srgbClr val="FF0066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Admin\Desktop\IMG-20190422-WA0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07402" y="2060848"/>
            <a:ext cx="4608512" cy="37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6" y="980728"/>
            <a:ext cx="3384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rgbClr val="FF0066"/>
                </a:solidFill>
                <a:latin typeface="Comic Sans MS" panose="030F0702030302020204" pitchFamily="66" charset="0"/>
              </a:rPr>
              <a:t>Стенгазета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411" y="257702"/>
            <a:ext cx="5472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</a:rPr>
              <a:t>День открытых дверей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026" name="Picture 2" descr="C:\Users\Admin\Desktop\IMG-20190425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80729"/>
            <a:ext cx="3816424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C:\Users\Admin\Desktop\IMG-20190425-WA00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980730"/>
            <a:ext cx="3601120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8" name="Picture 4" descr="C:\Users\Admin\Desktop\IMG-20190425-WA0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576" y="3933056"/>
            <a:ext cx="3796383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9" name="Picture 5" descr="C:\Users\Admin\Desktop\IMG-20190425-WA0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933056"/>
            <a:ext cx="3601120" cy="27366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Объект 7"/>
          <p:cNvSpPr>
            <a:spLocks noGrp="1"/>
          </p:cNvSpPr>
          <p:nvPr>
            <p:ph type="body" sz="half" idx="4294967295"/>
          </p:nvPr>
        </p:nvSpPr>
        <p:spPr>
          <a:xfrm>
            <a:off x="719138" y="620713"/>
            <a:ext cx="8424862" cy="1584325"/>
          </a:xfrm>
        </p:spPr>
        <p:txBody>
          <a:bodyPr>
            <a:normAutofit fontScale="40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8000" i="1" dirty="0" smtClean="0">
                <a:solidFill>
                  <a:srgbClr val="FF0000"/>
                </a:solidFill>
                <a:latin typeface="+mj-lt"/>
              </a:rPr>
              <a:t>Здоровье ребенка- превыше всего…</a:t>
            </a:r>
          </a:p>
          <a:p>
            <a:pPr marL="0" indent="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r>
              <a:rPr lang="ru-RU" sz="8000" i="1" dirty="0" smtClean="0">
                <a:solidFill>
                  <a:srgbClr val="FF0000"/>
                </a:solidFill>
                <a:latin typeface="+mj-lt"/>
              </a:rPr>
              <a:t>и наша задача сохранить его.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i="1" dirty="0" smtClean="0">
              <a:solidFill>
                <a:srgbClr val="FFC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None/>
              <a:defRPr/>
            </a:pPr>
            <a:endParaRPr lang="ru-RU" sz="2800" dirty="0" smtClean="0">
              <a:solidFill>
                <a:srgbClr val="FFC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800" i="1" dirty="0" smtClean="0">
                <a:solidFill>
                  <a:srgbClr val="FFC000"/>
                </a:solidFill>
              </a:rPr>
              <a:t>.</a:t>
            </a:r>
            <a:endParaRPr lang="ru-RU" sz="2800" dirty="0" smtClean="0">
              <a:solidFill>
                <a:srgbClr val="FFC000"/>
              </a:solidFill>
            </a:endParaRPr>
          </a:p>
        </p:txBody>
      </p:sp>
      <p:pic>
        <p:nvPicPr>
          <p:cNvPr id="6147" name="Picture 4" descr="C:\Users\User\Desktop\рисунки\1398341258_reben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00212"/>
            <a:ext cx="6192688" cy="453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57542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2702" y="47667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Comic Sans MS" panose="030F0702030302020204" pitchFamily="66" charset="0"/>
              </a:rPr>
              <a:t>День здоровья</a:t>
            </a:r>
            <a:endParaRPr lang="ru-RU" sz="4000" dirty="0">
              <a:solidFill>
                <a:srgbClr val="7030A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C:\Users\Admin\Desktop\CIMG43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1" y="4005481"/>
            <a:ext cx="3242284" cy="25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\Desktop\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84558"/>
            <a:ext cx="3456384" cy="257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DSC088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91" y="1184558"/>
            <a:ext cx="3242284" cy="2677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\Desktop\DSC088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480" y="4005481"/>
            <a:ext cx="3599439" cy="2607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C3399"/>
                </a:solidFill>
                <a:latin typeface="Comic Sans MS" panose="030F0702030302020204" pitchFamily="66" charset="0"/>
              </a:rPr>
              <a:t>Совместные утренники</a:t>
            </a:r>
            <a:endParaRPr lang="ru-RU" sz="3600" dirty="0">
              <a:solidFill>
                <a:srgbClr val="CC3399"/>
              </a:solidFill>
              <a:latin typeface="Comic Sans MS" panose="030F0702030302020204" pitchFamily="66" charset="0"/>
            </a:endParaRPr>
          </a:p>
        </p:txBody>
      </p:sp>
      <p:pic>
        <p:nvPicPr>
          <p:cNvPr id="6146" name="Picture 2" descr="C:\Users\Admin\Desktop\IMG-20190311-WA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072" y="1412776"/>
            <a:ext cx="3064831" cy="47971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20181123_163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2504">
            <a:off x="4867095" y="1174444"/>
            <a:ext cx="3638728" cy="2613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Admin\Desktop\DSC083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5839">
            <a:off x="3654468" y="3734626"/>
            <a:ext cx="3638728" cy="26539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MG-20190422-WA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26152">
            <a:off x="540442" y="2088376"/>
            <a:ext cx="3682859" cy="302939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IMG-20190422-WA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0098">
            <a:off x="5053316" y="2192559"/>
            <a:ext cx="3617970" cy="302939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Admin\Desktop\IMG-20190422-WA00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1791">
            <a:off x="2871687" y="3372239"/>
            <a:ext cx="3191036" cy="308950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1161402" y="404664"/>
            <a:ext cx="71287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>
                <a:solidFill>
                  <a:srgbClr val="C00000"/>
                </a:solidFill>
                <a:latin typeface="Comic Sans MS" panose="030F0702030302020204" pitchFamily="66" charset="0"/>
              </a:rPr>
              <a:t>Оборудование своими руками от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492880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56b7822c2f5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92696"/>
            <a:ext cx="4785285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 </a:t>
            </a:r>
            <a:b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72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внимание!</a:t>
            </a:r>
            <a:endParaRPr lang="ru-RU" sz="72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6387" name="Picture 3" descr="C:\Documents and Settings\User\Рабочий стол\вся фигня\119585_html_m694103a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4077072"/>
            <a:ext cx="2228850" cy="3143250"/>
          </a:xfrm>
          <a:prstGeom prst="rect">
            <a:avLst/>
          </a:prstGeom>
          <a:noFill/>
        </p:spPr>
      </p:pic>
      <p:pic>
        <p:nvPicPr>
          <p:cNvPr id="16389" name="Picture 5" descr="C:\Documents and Settings\User\Рабочий стол\вся фигня\0_ab681_d9c70fb0_orig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3524250"/>
            <a:ext cx="3333750" cy="3333750"/>
          </a:xfrm>
          <a:prstGeom prst="rect">
            <a:avLst/>
          </a:prstGeom>
          <a:noFill/>
        </p:spPr>
      </p:pic>
      <p:pic>
        <p:nvPicPr>
          <p:cNvPr id="16390" name="Picture 6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00" y="1988840"/>
            <a:ext cx="2286000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5004240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" decel="50000" autoRev="1" fill="hold">
                                          <p:stCondLst>
                                            <p:cond delay="91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" fill="hold">
                                          <p:stCondLst>
                                            <p:cond delay="173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95288" y="2420938"/>
            <a:ext cx="8229600" cy="792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Одна из задач ФГОС ДО - 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57200" y="3284538"/>
            <a:ext cx="4762500" cy="3240087"/>
          </a:xfrm>
        </p:spPr>
        <p:txBody>
          <a:bodyPr>
            <a:normAutofit fontScale="85000" lnSpcReduction="10000"/>
          </a:bodyPr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solidFill>
                  <a:srgbClr val="FF0000"/>
                </a:solidFill>
                <a:latin typeface="+mj-lt"/>
              </a:rPr>
              <a:t>охрана и укрепление физического и психического здоровья детей, в том числе их эмоционального благополучия.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altLang="ru-RU" dirty="0" smtClean="0">
                <a:latin typeface="+mj-lt"/>
              </a:rPr>
              <a:t> ( </a:t>
            </a:r>
            <a:r>
              <a:rPr lang="ru-RU" altLang="ru-RU" i="1" dirty="0" smtClean="0">
                <a:latin typeface="+mj-lt"/>
              </a:rPr>
              <a:t>приказ Министерства образования и науки РФ от « 17» октября 2013г.№ 1155</a:t>
            </a:r>
            <a:r>
              <a:rPr lang="ru-RU" altLang="ru-RU" dirty="0" smtClean="0">
                <a:latin typeface="+mj-lt"/>
              </a:rPr>
              <a:t>)</a:t>
            </a:r>
          </a:p>
        </p:txBody>
      </p:sp>
      <p:pic>
        <p:nvPicPr>
          <p:cNvPr id="12292" name="Picture 4" descr="C:\Users\User\Desktop\рисунки\custom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476250"/>
            <a:ext cx="51816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 descr="C:\Users\User\Desktop\рисунки\_s_i-713_cover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3284538"/>
            <a:ext cx="22320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390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40466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ктуальность</a:t>
            </a:r>
            <a:endParaRPr lang="ru-RU" sz="3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196752"/>
            <a:ext cx="74168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Важной составной частью гармонически развитой личности является физическое совершенство, крепкое здоровье, закаленность, ловкость, сила, выносливость. Надо признать, что в современном обществе приоритетным становится интеллектуальное развитие личности. Дети в большинстве семей испытывают «двигательный дефицит». Одной из самых актуальных задач по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дошкольников является разработка и использование таких методов и средств, которые способствовали бы функциональному совершенствованию детского организма, повышению его работоспособности. Первоначальные основы здоровья и здорового образа жизни ребенка закладываются именно в семье. Сознательное отношение к собственному здоровью следует формировать в первую очередь у родителей, для того, чтобы их ребенок рос здоровым. Таким образом, воспитание здорового образа жизни невозможно без непосредственного участия родителей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363418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Curves-blue-abstract-ppt-slide-1000x7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2642" y="1945003"/>
            <a:ext cx="7488832" cy="263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Установление сотрудничества детского сада и семьи в вопросах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здоровьесбережения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приобщение детей и семьи к здоровому образу жизни.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4830" y="620688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4400" b="1" i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1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Admin\Desktop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5" y="476672"/>
            <a:ext cx="7871823" cy="355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</a:t>
            </a:r>
            <a:r>
              <a:rPr lang="ru-RU" b="1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</a:t>
            </a:r>
            <a:r>
              <a:rPr lang="ru-RU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</a:t>
            </a:r>
            <a:endParaRPr lang="ru-RU" b="1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формировать знания, умения и навыки, которые необходимы для сохранения и укрепления здоровья.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воспитывать у детей привычку к аккуратности и чистоте, прививать культурно-гигиенические навыки и простейшие навыки самообслуживания.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создать </a:t>
            </a:r>
            <a:r>
              <a:rPr lang="ru-RU" dirty="0" err="1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здоровьесберегающую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среду в группе.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интерес к здоровому образу жизни через различные формы и методы физкультурно-оздоровительной работы.</a:t>
            </a:r>
            <a:endParaRPr lang="ru-RU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8134" y="232011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0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149080"/>
            <a:ext cx="7871823" cy="1941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Для родителей: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дать представление родителям о значимости совместной деятельности с детьми, о соблюдении навыков гигиены, двигательной деятельности.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повышать компетентность родителей о здоровом образе жизни, о здоровом климате в семье через информационные ширмы, памятки.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38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вся фигня\2 (3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91680" y="1124744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Формы организации </a:t>
            </a:r>
          </a:p>
          <a:p>
            <a:pPr algn="ctr"/>
            <a:r>
              <a:rPr lang="ru-RU" altLang="ru-RU" sz="4800" b="1" dirty="0" err="1" smtClean="0">
                <a:solidFill>
                  <a:srgbClr val="006600"/>
                </a:solidFill>
                <a:latin typeface="Comic Sans MS" pitchFamily="66" charset="0"/>
              </a:rPr>
              <a:t>здоровьесберегающей</a:t>
            </a:r>
            <a:r>
              <a:rPr lang="ru-RU" altLang="ru-RU" sz="4800" b="1" dirty="0" smtClean="0">
                <a:solidFill>
                  <a:srgbClr val="006600"/>
                </a:solidFill>
                <a:latin typeface="Comic Sans MS" pitchFamily="66" charset="0"/>
              </a:rPr>
              <a:t> работы с детьми</a:t>
            </a:r>
            <a:endParaRPr lang="ru-RU" altLang="ru-RU" sz="4800" b="1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6146" name="Picture 2" descr="C:\Documents and Settings\User\Рабочий стол\вся фигня\0_b4ae1_4cf86c2e_XS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4897388"/>
            <a:ext cx="1960612" cy="1960612"/>
          </a:xfrm>
          <a:prstGeom prst="rect">
            <a:avLst/>
          </a:prstGeom>
          <a:noFill/>
        </p:spPr>
      </p:pic>
      <p:pic>
        <p:nvPicPr>
          <p:cNvPr id="6147" name="Picture 3" descr="C:\Documents and Settings\User\Рабочий стол\вся фигня\61427766_myach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39752" y="3356992"/>
            <a:ext cx="1819275" cy="3333750"/>
          </a:xfrm>
          <a:prstGeom prst="rect">
            <a:avLst/>
          </a:prstGeom>
          <a:noFill/>
        </p:spPr>
      </p:pic>
      <p:pic>
        <p:nvPicPr>
          <p:cNvPr id="6149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4005064"/>
            <a:ext cx="2286000" cy="1143000"/>
          </a:xfrm>
          <a:prstGeom prst="rect">
            <a:avLst/>
          </a:prstGeom>
          <a:noFill/>
        </p:spPr>
      </p:pic>
      <p:pic>
        <p:nvPicPr>
          <p:cNvPr id="10" name="Picture 5" descr="C:\Documents and Settings\User\Рабочий стол\вся фигня\17538752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789040"/>
            <a:ext cx="2286000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998372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5949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43557" y="260648"/>
            <a:ext cx="658706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Утренняя гимнастика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Picture 2" descr="C:\Users\Admin\Desktop\IMG-20190319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2575" y="1418624"/>
            <a:ext cx="3672408" cy="27872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\Desktop\P_20190318_08331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3433"/>
            <a:ext cx="3512223" cy="2753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IMG-20190311-WA00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953" y="3645024"/>
            <a:ext cx="3722093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506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User\Рабочий стол\вся фигня\maxresdefault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188640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Физкультурные занятия</a:t>
            </a:r>
            <a:endParaRPr lang="ru-RU" sz="48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50" name="Picture 2" descr="C:\Users\Admin\Desktop\IMG-20190311-WA00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7190" y="2276872"/>
            <a:ext cx="4083283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Admin\Desktop\P_20190318_083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481" y="2276872"/>
            <a:ext cx="4090519" cy="337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42718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356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Презентация PowerPoint</vt:lpstr>
      <vt:lpstr>Презентация PowerPoint</vt:lpstr>
      <vt:lpstr> Одна из задач ФГОС ДО -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родителями  по укреплению и сохранению здоровья  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50</cp:revision>
  <dcterms:created xsi:type="dcterms:W3CDTF">2019-02-06T15:10:48Z</dcterms:created>
  <dcterms:modified xsi:type="dcterms:W3CDTF">2019-06-01T11:33:19Z</dcterms:modified>
</cp:coreProperties>
</file>