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2" r:id="rId2"/>
  </p:sldMasterIdLst>
  <p:sldIdLst>
    <p:sldId id="256" r:id="rId3"/>
    <p:sldId id="257" r:id="rId4"/>
    <p:sldId id="258" r:id="rId5"/>
    <p:sldId id="265" r:id="rId6"/>
    <p:sldId id="262" r:id="rId7"/>
    <p:sldId id="259" r:id="rId8"/>
    <p:sldId id="263" r:id="rId9"/>
    <p:sldId id="260" r:id="rId10"/>
    <p:sldId id="264" r:id="rId11"/>
    <p:sldId id="26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Мировая медицина\Mirovaya_medits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349" y="260648"/>
            <a:ext cx="7920203" cy="1584176"/>
          </a:xfrm>
        </p:spPr>
        <p:txBody>
          <a:bodyPr>
            <a:normAutofit/>
          </a:bodyPr>
          <a:lstStyle>
            <a:lvl1pPr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350" y="2060848"/>
            <a:ext cx="7968885" cy="8640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44379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73146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9369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6988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32382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94880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22303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06120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55525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02451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98739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17567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5818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0164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3589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43466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9357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319009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34446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53488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75959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44324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28806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19265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06878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10240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15081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32106FDE-0FA1-4DF8-94BE-AFAF22929698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A55851-6932-4A88-902A-D48F04E6A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60256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Мировая медицина\MirovayaMeditsina_Slide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446867" y="274638"/>
            <a:ext cx="950595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2446867" y="1600200"/>
            <a:ext cx="9505951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53533" y="6550026"/>
            <a:ext cx="10743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altLang="ru-RU" sz="1400" smtClean="0">
                <a:solidFill>
                  <a:srgbClr val="7F7F7F"/>
                </a:solidFill>
              </a:rPr>
              <a:t>Rusderm.Ru</a:t>
            </a:r>
            <a:endParaRPr lang="ru-RU" altLang="ru-RU" sz="140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63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72845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gif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6997" y="157287"/>
            <a:ext cx="8180855" cy="1837403"/>
          </a:xfrm>
        </p:spPr>
        <p:txBody>
          <a:bodyPr>
            <a:normAutofit fontScale="90000"/>
          </a:bodyPr>
          <a:lstStyle/>
          <a:p>
            <a:r>
              <a:rPr lang="ru-RU" sz="6600" b="1" cap="none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Ротавирусная</a:t>
            </a:r>
            <a:r>
              <a:rPr lang="ru-RU" sz="6600" b="1" cap="none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инфекция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066" y="1441050"/>
            <a:ext cx="9158990" cy="519249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7244861" y="5205046"/>
            <a:ext cx="45384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Выполнила студентка 203 группы</a:t>
            </a:r>
          </a:p>
          <a:p>
            <a:r>
              <a:rPr lang="ru-RU" sz="2400" dirty="0" err="1" smtClean="0"/>
              <a:t>Лысакова</a:t>
            </a:r>
            <a:r>
              <a:rPr lang="ru-RU" sz="2400" dirty="0" smtClean="0"/>
              <a:t> В.</a:t>
            </a:r>
          </a:p>
          <a:p>
            <a:r>
              <a:rPr lang="ru-RU" sz="2400" dirty="0" smtClean="0"/>
              <a:t>Руководитель И.Ш.Муратова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752155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998" y="59960"/>
            <a:ext cx="11471222" cy="34777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Профилактика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/>
              <a:t>специфической профилактики </a:t>
            </a:r>
            <a:r>
              <a:rPr lang="ru-RU" dirty="0" err="1"/>
              <a:t>ротавирусной</a:t>
            </a:r>
            <a:r>
              <a:rPr lang="ru-RU" dirty="0"/>
              <a:t> инфекции на настоящий момент существует две вакцины, прошедшие клинические испытания. Обе принимаются орально и содержат ослабленный живой вирус.</a:t>
            </a:r>
          </a:p>
          <a:p>
            <a:pPr marL="0" indent="0">
              <a:buNone/>
            </a:pPr>
            <a:r>
              <a:rPr lang="ru-RU" dirty="0"/>
              <a:t>Неспецифическая профилактика заключается в соблюдении санитарно-гигиенических </a:t>
            </a:r>
            <a:r>
              <a:rPr lang="ru-RU" dirty="0" smtClean="0"/>
              <a:t>норм (мытьё </a:t>
            </a:r>
            <a:r>
              <a:rPr lang="ru-RU" dirty="0"/>
              <a:t>рук, использование для питья только кипячёной воды), очистке и хлорировании водопроводной воды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/>
              <a:t>Овощи и фрукты необходимо тщательно мыть, а во время эпидемического периода рекомендуется обдавать их кипятком. Употреблять в пищу следует только кипяченую воду. Особое внимание нужно уделить качеству молочной продукции, нельзя употреблять продукты сомнительного происхождения и с истекшим сроком годности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857500"/>
            <a:ext cx="5905500" cy="40005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700"/>
          <a:stretch/>
        </p:blipFill>
        <p:spPr>
          <a:xfrm>
            <a:off x="5905501" y="2857500"/>
            <a:ext cx="6249714" cy="40005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37474315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5506" y="474689"/>
            <a:ext cx="10131425" cy="1456267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0850" y="106389"/>
            <a:ext cx="6524467" cy="67516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err="1"/>
              <a:t>Ротавирусная</a:t>
            </a:r>
            <a:r>
              <a:rPr lang="ru-RU" sz="2800" b="1" dirty="0"/>
              <a:t> инфекция</a:t>
            </a:r>
            <a:r>
              <a:rPr lang="ru-RU" sz="2000" dirty="0"/>
              <a:t> («кишечный грипп») — инфекционное заболевание, вызванное </a:t>
            </a:r>
            <a:r>
              <a:rPr lang="ru-RU" sz="2000" dirty="0" err="1" smtClean="0"/>
              <a:t>ротавирусами</a:t>
            </a:r>
            <a:r>
              <a:rPr lang="ru-RU" sz="2000" dirty="0" smtClean="0"/>
              <a:t>. </a:t>
            </a:r>
            <a:r>
              <a:rPr lang="ru-RU" sz="2000" dirty="0"/>
              <a:t>Для этого заболевания свойственно острое начало, умеренно выраженные симптомы гастроэнтерита или энтерита, частое сочетание кишечного и респираторного синдромов в начальном периоде болезни</a:t>
            </a:r>
            <a:r>
              <a:rPr lang="ru-RU" sz="2000" dirty="0" smtClean="0"/>
              <a:t>.</a:t>
            </a: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ru-RU" sz="2000" dirty="0" err="1" smtClean="0"/>
              <a:t>Ротавирусы</a:t>
            </a:r>
            <a:r>
              <a:rPr lang="ru-RU" sz="2000" dirty="0" smtClean="0"/>
              <a:t> </a:t>
            </a:r>
            <a:r>
              <a:rPr lang="ru-RU" sz="2000" dirty="0"/>
              <a:t>(лат. </a:t>
            </a:r>
            <a:r>
              <a:rPr lang="ru-RU" sz="2000" i="1" dirty="0" err="1"/>
              <a:t>Rotavirus</a:t>
            </a:r>
            <a:r>
              <a:rPr lang="ru-RU" sz="2000" dirty="0"/>
              <a:t>) — род вирусов из семейства </a:t>
            </a:r>
            <a:r>
              <a:rPr lang="ru-RU" sz="2000" dirty="0" err="1"/>
              <a:t>Reoviridae</a:t>
            </a:r>
            <a:r>
              <a:rPr lang="ru-RU" sz="2000" dirty="0"/>
              <a:t>, сходных по морфологии и антигенной структуре. Как и другие представители этого семейства, </a:t>
            </a:r>
            <a:r>
              <a:rPr lang="ru-RU" sz="2000" dirty="0" err="1"/>
              <a:t>ротавирусы</a:t>
            </a:r>
            <a:r>
              <a:rPr lang="ru-RU" sz="2000" dirty="0"/>
              <a:t> обладают </a:t>
            </a:r>
            <a:r>
              <a:rPr lang="ru-RU" sz="2000" dirty="0" err="1"/>
              <a:t>двунитевой</a:t>
            </a:r>
            <a:r>
              <a:rPr lang="ru-RU" sz="2000" dirty="0"/>
              <a:t> фрагментированной РНК. В геноме вируса 11 фрагментов, которые окружены чётко выраженной трёхслойной белковой оболочкой (</a:t>
            </a:r>
            <a:r>
              <a:rPr lang="ru-RU" sz="2000" i="1" dirty="0" err="1"/>
              <a:t>капсидом</a:t>
            </a:r>
            <a:r>
              <a:rPr lang="ru-RU" sz="2000" dirty="0"/>
              <a:t>) с </a:t>
            </a:r>
            <a:r>
              <a:rPr lang="ru-RU" sz="2000" dirty="0" err="1"/>
              <a:t>икосаэдрической</a:t>
            </a:r>
            <a:r>
              <a:rPr lang="ru-RU" sz="2000" dirty="0"/>
              <a:t> симметрией. Внешний вид частиц напоминает «колесо с широкой ступицей, короткими спицами и четко очерченным ободком</a:t>
            </a:r>
            <a:r>
              <a:rPr lang="ru-RU" sz="2000" dirty="0" smtClean="0"/>
              <a:t>», </a:t>
            </a:r>
            <a:r>
              <a:rPr lang="ru-RU" sz="2000" dirty="0"/>
              <a:t>из-за чего они и получили своё название (лат. </a:t>
            </a:r>
            <a:r>
              <a:rPr lang="ru-RU" sz="2000" i="1" dirty="0" err="1"/>
              <a:t>rota</a:t>
            </a:r>
            <a:r>
              <a:rPr lang="ru-RU" sz="2000" dirty="0"/>
              <a:t> — «колесо»). Диаметр вирусных частиц от 65 до 75 </a:t>
            </a:r>
            <a:r>
              <a:rPr lang="ru-RU" sz="2000" dirty="0" err="1"/>
              <a:t>нм</a:t>
            </a:r>
            <a:r>
              <a:rPr lang="ru-RU" sz="2000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07884" y="3771876"/>
            <a:ext cx="4041354" cy="308612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07884" y="106389"/>
            <a:ext cx="3983703" cy="3489724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25518915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804" y="0"/>
            <a:ext cx="6908802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Распространение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Основной </a:t>
            </a:r>
            <a:r>
              <a:rPr lang="ru-RU" dirty="0"/>
              <a:t>механизм передачи </a:t>
            </a:r>
            <a:r>
              <a:rPr lang="ru-RU" dirty="0" err="1"/>
              <a:t>ротавирусов</a:t>
            </a:r>
            <a:r>
              <a:rPr lang="ru-RU" dirty="0"/>
              <a:t> — алиментарный, с участием различных путей и множественных факторов передачи.</a:t>
            </a:r>
          </a:p>
          <a:p>
            <a:pPr marL="0" indent="0">
              <a:buNone/>
            </a:pPr>
            <a:r>
              <a:rPr lang="ru-RU" dirty="0"/>
              <a:t>Заразиться </a:t>
            </a:r>
            <a:r>
              <a:rPr lang="ru-RU" dirty="0" err="1"/>
              <a:t>ротавирусной</a:t>
            </a:r>
            <a:r>
              <a:rPr lang="ru-RU" dirty="0"/>
              <a:t> инфекцией можно самыми разными путями. Вирионы </a:t>
            </a:r>
            <a:r>
              <a:rPr lang="ru-RU" dirty="0" err="1"/>
              <a:t>ротавирусов</a:t>
            </a:r>
            <a:r>
              <a:rPr lang="ru-RU" dirty="0"/>
              <a:t> хорошо сохраняются при низких температурах. У детей в возрасте от 1 года и старше может появиться из-за посещения яслей, детских садов и школ. Можно отнести эту инфекцию и к «болезням грязных рук».</a:t>
            </a:r>
          </a:p>
          <a:p>
            <a:pPr marL="0" indent="0">
              <a:buNone/>
            </a:pPr>
            <a:r>
              <a:rPr lang="ru-RU" dirty="0"/>
              <a:t>К пятилетнему возрасту практически все дети в мире переносят </a:t>
            </a:r>
            <a:r>
              <a:rPr lang="ru-RU" dirty="0" err="1"/>
              <a:t>ротавирусную</a:t>
            </a:r>
            <a:r>
              <a:rPr lang="ru-RU" dirty="0"/>
              <a:t> инфекцию. С каждым заражением вырабатывается иммунитет к данному типу вируса, и последующие заражения этим типом протекают </a:t>
            </a:r>
            <a:r>
              <a:rPr lang="ru-RU" dirty="0" smtClean="0"/>
              <a:t>легче.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Заболевание встречается как спорадически, так и в виде эпидемических вспышек. Характер заболеваемости носит чётко выраженный сезонный характер. В России до 93 </a:t>
            </a:r>
            <a:r>
              <a:rPr lang="ru-RU" dirty="0" smtClean="0"/>
              <a:t>%</a:t>
            </a:r>
            <a:r>
              <a:rPr lang="ru-RU" dirty="0"/>
              <a:t> случаев заболевания происходит в холодный период года (с ноября по апрель включительно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8631" y="-5072"/>
            <a:ext cx="3848881" cy="383348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8608" y="3828413"/>
            <a:ext cx="4548929" cy="302958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36473790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7720" y="0"/>
            <a:ext cx="9175276" cy="688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78792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892" y="0"/>
            <a:ext cx="12172013" cy="50816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Лабораторная </a:t>
            </a:r>
            <a:r>
              <a:rPr lang="ru-RU" sz="2800" b="1" dirty="0" smtClean="0"/>
              <a:t>диагностика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r>
              <a:rPr lang="ru-RU" sz="1600" b="1" dirty="0" smtClean="0"/>
              <a:t> </a:t>
            </a:r>
            <a:r>
              <a:rPr lang="ru-RU" sz="1600" dirty="0"/>
              <a:t>Проводятся лабораторные исследования, направленные на обнаружение вируса или его генетического </a:t>
            </a:r>
            <a:r>
              <a:rPr lang="ru-RU" sz="1600" dirty="0" smtClean="0"/>
              <a:t>материала. </a:t>
            </a:r>
            <a:r>
              <a:rPr lang="ru-RU" sz="1600" dirty="0" err="1" smtClean="0"/>
              <a:t>Ротавирус</a:t>
            </a:r>
            <a:r>
              <a:rPr lang="ru-RU" sz="1600" dirty="0" smtClean="0"/>
              <a:t> </a:t>
            </a:r>
            <a:r>
              <a:rPr lang="ru-RU" sz="1600" dirty="0"/>
              <a:t>можно обнаружить при помощи экспресс-исследования кала больного </a:t>
            </a:r>
            <a:r>
              <a:rPr lang="ru-RU" sz="1600" dirty="0" err="1"/>
              <a:t>иммунохроматографическим</a:t>
            </a:r>
            <a:r>
              <a:rPr lang="ru-RU" sz="1600" dirty="0"/>
              <a:t> способом (рота-тест), для этого не требуется высокая концентрация вируса в каловых массах, а чувствительность метода приближается к ста процентам. К тому же выполнение этого теста занимает не более 15 минут, что также очень важно для своевременной постановки диагноза</a:t>
            </a:r>
            <a:r>
              <a:rPr lang="ru-RU" sz="1600" dirty="0" smtClean="0"/>
              <a:t>. </a:t>
            </a:r>
            <a:r>
              <a:rPr lang="ru-RU" sz="1600" dirty="0"/>
              <a:t>Подтверждением диагноза может быть и обычное лабораторное исследование кала. В каловых массах обнаруживаются признаки нарушенного переваривания пищи и всасывания ее в виде большого количества непереваренной клетчатки, жира, крахмала, мышечных волокон. Тогда как признаки воспалительного процесса (слизь, лейкоциты и эритроциты) присутствуют в кале не у всех больных, что также говорит о вирусном происхождении заболевания. Каловые массы имеют при этом характерный вид: они обильные, водянистые, пенистые, неоднородные (из-за большого количества непереваренных комочков, особенно жира), с кислым запахом.</a:t>
            </a:r>
          </a:p>
          <a:p>
            <a:pPr marL="0" indent="0">
              <a:buNone/>
            </a:pPr>
            <a:r>
              <a:rPr lang="ru-RU" sz="1600" dirty="0"/>
              <a:t>Общий анализ крови также может служить подтверждением вирусной </a:t>
            </a:r>
            <a:r>
              <a:rPr lang="ru-RU" sz="1600" dirty="0" smtClean="0"/>
              <a:t>природы заболевания</a:t>
            </a:r>
            <a:r>
              <a:rPr lang="ru-RU" sz="1600" dirty="0"/>
              <a:t>, так как даже при тяжелом течении заболевания в нем нет явных признаков воспалительного процесса. Изменения в общем анализе мочи появляются обычно только у больных с тяжелыми формами </a:t>
            </a:r>
            <a:r>
              <a:rPr lang="ru-RU" sz="1600" dirty="0" err="1"/>
              <a:t>ротавирусной</a:t>
            </a:r>
            <a:r>
              <a:rPr lang="ru-RU" sz="1600" dirty="0"/>
              <a:t> инфекции, что говорит об общей интоксикации, в том числе о токсическом воздействии на почки.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0898" y="3747684"/>
            <a:ext cx="4826832" cy="314347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5624" y="3747684"/>
            <a:ext cx="3526435" cy="311031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8851258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765" y="0"/>
            <a:ext cx="6250898" cy="6685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Клиническая </a:t>
            </a:r>
            <a:r>
              <a:rPr lang="ru-RU" sz="2800" b="1" dirty="0" smtClean="0"/>
              <a:t>картина</a:t>
            </a:r>
            <a:endParaRPr lang="en-US" sz="2800" b="1" dirty="0" smtClean="0"/>
          </a:p>
          <a:p>
            <a:pPr marL="0" indent="0">
              <a:buNone/>
            </a:pPr>
            <a:r>
              <a:rPr lang="ru-RU" dirty="0" smtClean="0"/>
              <a:t>Общий </a:t>
            </a:r>
            <a:r>
              <a:rPr lang="ru-RU" dirty="0"/>
              <a:t>характер болезни носит циклический характер. В одном цикле выделяется </a:t>
            </a:r>
            <a:r>
              <a:rPr lang="ru-RU" dirty="0" smtClean="0"/>
              <a:t>инкубационный </a:t>
            </a:r>
            <a:r>
              <a:rPr lang="ru-RU" dirty="0"/>
              <a:t>период (1-5 суток), острый период (3-7 суток, при тяжёлом течении болезни — более 7 суток) и период выздоровления (4-5 суток).</a:t>
            </a:r>
          </a:p>
          <a:p>
            <a:pPr marL="0" indent="0">
              <a:buNone/>
            </a:pPr>
            <a:r>
              <a:rPr lang="ru-RU" dirty="0"/>
              <a:t>Для </a:t>
            </a:r>
            <a:r>
              <a:rPr lang="ru-RU" dirty="0" err="1"/>
              <a:t>ротавирусной</a:t>
            </a:r>
            <a:r>
              <a:rPr lang="ru-RU" dirty="0"/>
              <a:t> инфекции характерно острое начало — рвота, резкое повышение температуры, диарея, зачастую очень характерный стул — на второй, третий день серо-жёлтый и </a:t>
            </a:r>
            <a:r>
              <a:rPr lang="ru-RU" dirty="0" err="1"/>
              <a:t>глинообразный</a:t>
            </a:r>
            <a:r>
              <a:rPr lang="ru-RU" dirty="0"/>
              <a:t>. Кроме того, у большинства заболевших появляются насморк, покраснения в горле, они испытывают боли при глотании. В острый период отсутствует аппетит, наблюдается состояние упадка сил. Многолетние наблюдения показали, что наиболее крупные вспышки заболевания возникают во время или в канун эпидемии гриппа, за что оно получило неофициальное название — «кишечный грипп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45574" y="0"/>
            <a:ext cx="5446425" cy="335779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438"/>
          <a:stretch/>
        </p:blipFill>
        <p:spPr>
          <a:xfrm>
            <a:off x="7169740" y="3162926"/>
            <a:ext cx="4598092" cy="3695074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245742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853" y="449705"/>
            <a:ext cx="6475750" cy="596608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Кал и моча очень сходны по признакам с симптомами гепатита (светлый кал, темная моча, иногда с хлопьями крови).</a:t>
            </a:r>
          </a:p>
          <a:p>
            <a:pPr marL="0" indent="0">
              <a:buNone/>
            </a:pPr>
            <a:r>
              <a:rPr lang="ru-RU" dirty="0"/>
              <a:t>Болезнь считается детской, потому что организмы взрослых людей более защищены от </a:t>
            </a:r>
            <a:r>
              <a:rPr lang="ru-RU" dirty="0" err="1"/>
              <a:t>ротавирусов</a:t>
            </a:r>
            <a:r>
              <a:rPr lang="ru-RU" dirty="0"/>
              <a:t>. У взрослого человека выше кислотность желудочного сока и выше количество вырабатываемого секреторного </a:t>
            </a:r>
            <a:r>
              <a:rPr lang="ru-RU" dirty="0" err="1"/>
              <a:t>IgA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У взрослого </a:t>
            </a:r>
            <a:r>
              <a:rPr lang="ru-RU" dirty="0" err="1"/>
              <a:t>ротавирусная</a:t>
            </a:r>
            <a:r>
              <a:rPr lang="ru-RU" dirty="0"/>
              <a:t> инфекция может проявляться небольшим кишечным расстройством, поэтому инфицированный человек может не догадываться о том, что он болен. Часто заболевание протекает и вовсе бессимптомно. Обычно если в семье или в коллективе есть инфицированный, то в течение 3-5 суток поочередно начинают заболевать и остальные.</a:t>
            </a:r>
          </a:p>
          <a:p>
            <a:pPr marL="0" indent="0">
              <a:buNone/>
            </a:pPr>
            <a:r>
              <a:rPr lang="ru-RU" dirty="0"/>
              <a:t>Наиболее частым клиническим течением заболевания являются энтерит и гастроэнтерит, вторичная </a:t>
            </a:r>
            <a:r>
              <a:rPr lang="ru-RU" dirty="0" err="1"/>
              <a:t>лактазная</a:t>
            </a:r>
            <a:r>
              <a:rPr lang="ru-RU" dirty="0"/>
              <a:t> недостаточность.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0603" y="0"/>
            <a:ext cx="5223943" cy="346272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0602" y="3432747"/>
            <a:ext cx="5223943" cy="349018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38234997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18523" y="676898"/>
            <a:ext cx="3673477" cy="271837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999" y="224852"/>
            <a:ext cx="4560756" cy="63408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300" b="1" dirty="0" smtClean="0"/>
              <a:t>Лечение</a:t>
            </a:r>
            <a:endParaRPr lang="en-US" b="1" dirty="0" smtClean="0"/>
          </a:p>
          <a:p>
            <a:pPr marL="0" indent="0">
              <a:buNone/>
            </a:pPr>
            <a:r>
              <a:rPr lang="ru-RU" dirty="0" smtClean="0"/>
              <a:t>Основной </a:t>
            </a:r>
            <a:r>
              <a:rPr lang="ru-RU" dirty="0"/>
              <a:t>целью лечения является борьба с результатами воздействия инфекции на организм: дегидратацией, интоксикацией и связанными с ними </a:t>
            </a:r>
            <a:r>
              <a:rPr lang="ru-RU" dirty="0" smtClean="0"/>
              <a:t>нарушениями</a:t>
            </a:r>
            <a:r>
              <a:rPr lang="en-US" dirty="0" smtClean="0"/>
              <a:t> </a:t>
            </a:r>
            <a:r>
              <a:rPr lang="ru-RU" dirty="0" smtClean="0"/>
              <a:t>сердечно-сосудистой</a:t>
            </a:r>
            <a:r>
              <a:rPr lang="ru-RU" dirty="0"/>
              <a:t> и мочевыделительной систем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первую очередь при лечении применяется </a:t>
            </a:r>
            <a:r>
              <a:rPr lang="ru-RU" dirty="0" err="1"/>
              <a:t>регидратационная</a:t>
            </a:r>
            <a:r>
              <a:rPr lang="ru-RU" dirty="0"/>
              <a:t> </a:t>
            </a:r>
            <a:r>
              <a:rPr lang="ru-RU" dirty="0" smtClean="0"/>
              <a:t>терапия</a:t>
            </a:r>
            <a:r>
              <a:rPr lang="ru-RU" dirty="0"/>
              <a:t>,</a:t>
            </a:r>
            <a:r>
              <a:rPr lang="ru-RU" dirty="0" smtClean="0"/>
              <a:t> может </a:t>
            </a:r>
            <a:r>
              <a:rPr lang="ru-RU" dirty="0"/>
              <a:t>назначаться прием сорбентов (активированный </a:t>
            </a:r>
            <a:r>
              <a:rPr lang="ru-RU" dirty="0" smtClean="0"/>
              <a:t>уголь, </a:t>
            </a:r>
            <a:r>
              <a:rPr lang="ru-RU" dirty="0" err="1" smtClean="0"/>
              <a:t>аттапулгит</a:t>
            </a:r>
            <a:r>
              <a:rPr lang="en-US" dirty="0" smtClean="0"/>
              <a:t>, </a:t>
            </a:r>
            <a:r>
              <a:rPr lang="ru-RU" dirty="0" err="1" smtClean="0"/>
              <a:t>Энтеросгель</a:t>
            </a:r>
            <a:r>
              <a:rPr lang="ru-RU" dirty="0" smtClean="0"/>
              <a:t>, </a:t>
            </a:r>
            <a:r>
              <a:rPr lang="ru-RU" dirty="0" err="1"/>
              <a:t>Смекта</a:t>
            </a:r>
            <a:r>
              <a:rPr lang="ru-RU" dirty="0"/>
              <a:t>) необходим для удаления токсинов из кишечника</a:t>
            </a:r>
            <a:r>
              <a:rPr lang="ru-RU" dirty="0" smtClean="0"/>
              <a:t>. </a:t>
            </a:r>
            <a:r>
              <a:rPr lang="ru-RU" dirty="0"/>
              <a:t>Внутривенное введение жидкости может потребоваться только в случае очень тяжелого течения заболевания с нарастающей интоксикацией организма. </a:t>
            </a:r>
            <a:br>
              <a:rPr lang="ru-RU" dirty="0"/>
            </a:br>
            <a:r>
              <a:rPr lang="ru-RU" dirty="0" smtClean="0"/>
              <a:t>Эффективных </a:t>
            </a:r>
            <a:r>
              <a:rPr lang="ru-RU" dirty="0"/>
              <a:t>противовирусных препаратов для борьбы с активной </a:t>
            </a:r>
            <a:r>
              <a:rPr lang="ru-RU" dirty="0" err="1"/>
              <a:t>ротавирусной</a:t>
            </a:r>
            <a:r>
              <a:rPr lang="ru-RU" dirty="0"/>
              <a:t> инфекцией не существует</a:t>
            </a:r>
            <a:r>
              <a:rPr lang="ru-RU" dirty="0" smtClean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8255" y="3536009"/>
            <a:ext cx="5173745" cy="324537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0238" y="3001087"/>
            <a:ext cx="3531405" cy="302328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0238" y="65355"/>
            <a:ext cx="4536033" cy="271837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24758700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4852"/>
            <a:ext cx="6940446" cy="6633147"/>
          </a:xfrm>
        </p:spPr>
        <p:txBody>
          <a:bodyPr>
            <a:normAutofit/>
          </a:bodyPr>
          <a:lstStyle/>
          <a:p>
            <a:r>
              <a:rPr lang="ru-RU" dirty="0"/>
              <a:t>Для профилактики присоединения бактериальной инфекции и для ее лечения назначаются </a:t>
            </a:r>
            <a:r>
              <a:rPr lang="ru-RU" dirty="0" err="1"/>
              <a:t>противодиарейные</a:t>
            </a:r>
            <a:r>
              <a:rPr lang="ru-RU" dirty="0"/>
              <a:t> препараты, такие как </a:t>
            </a:r>
            <a:r>
              <a:rPr lang="ru-RU" dirty="0" err="1"/>
              <a:t>Энтерофурил</a:t>
            </a:r>
            <a:r>
              <a:rPr lang="ru-RU" dirty="0"/>
              <a:t> или </a:t>
            </a:r>
            <a:r>
              <a:rPr lang="ru-RU" dirty="0" err="1"/>
              <a:t>Энтерол</a:t>
            </a:r>
            <a:r>
              <a:rPr lang="ru-RU" dirty="0"/>
              <a:t>. Для коррекции нарушений пищеварения могут быть назначены ферментные препараты (</a:t>
            </a:r>
            <a:r>
              <a:rPr lang="ru-RU" dirty="0" err="1"/>
              <a:t>Мезим</a:t>
            </a:r>
            <a:r>
              <a:rPr lang="ru-RU" dirty="0"/>
              <a:t>, Панкреатин). Снижать температуру ниже 38 С при </a:t>
            </a:r>
            <a:r>
              <a:rPr lang="ru-RU" dirty="0" err="1"/>
              <a:t>ротавирусной</a:t>
            </a:r>
            <a:r>
              <a:rPr lang="ru-RU" dirty="0"/>
              <a:t> инфекции следует только в случае ее плохой переносимости, поскольку </a:t>
            </a:r>
            <a:r>
              <a:rPr lang="ru-RU" dirty="0" err="1"/>
              <a:t>ротавирусы</a:t>
            </a:r>
            <a:r>
              <a:rPr lang="ru-RU" dirty="0"/>
              <a:t> погибают именно при такой температуре. Для снижения температуры у детей лучше использовать препараты в виде свечей (</a:t>
            </a:r>
            <a:r>
              <a:rPr lang="ru-RU" dirty="0" err="1"/>
              <a:t>Цефекон</a:t>
            </a:r>
            <a:r>
              <a:rPr lang="ru-RU" dirty="0"/>
              <a:t>) или сиропов (Панадол, </a:t>
            </a:r>
            <a:r>
              <a:rPr lang="ru-RU" dirty="0" err="1"/>
              <a:t>Нурофен</a:t>
            </a:r>
            <a:r>
              <a:rPr lang="ru-RU" dirty="0"/>
              <a:t>). Помимо использования лекарственных препаратов возможно применение физических методов для снижения температуры (обтирания, раздевание). С появлением аппетита больным назначаются препараты для восстановления микрофлоры кишечника (</a:t>
            </a:r>
            <a:r>
              <a:rPr lang="ru-RU" dirty="0" err="1"/>
              <a:t>Линекс</a:t>
            </a:r>
            <a:r>
              <a:rPr lang="ru-RU" dirty="0"/>
              <a:t>, </a:t>
            </a:r>
            <a:r>
              <a:rPr lang="ru-RU" dirty="0" err="1"/>
              <a:t>Бактисубтил</a:t>
            </a:r>
            <a:r>
              <a:rPr lang="ru-RU" dirty="0"/>
              <a:t>, </a:t>
            </a:r>
            <a:r>
              <a:rPr lang="ru-RU" dirty="0" err="1"/>
              <a:t>Аципол</a:t>
            </a:r>
            <a:r>
              <a:rPr lang="ru-RU" dirty="0"/>
              <a:t>, </a:t>
            </a:r>
            <a:r>
              <a:rPr lang="ru-RU" dirty="0" err="1"/>
              <a:t>Бифиформ</a:t>
            </a:r>
            <a:r>
              <a:rPr lang="ru-RU" dirty="0"/>
              <a:t>).</a:t>
            </a:r>
            <a:br>
              <a:rPr lang="ru-RU" dirty="0"/>
            </a:br>
            <a:r>
              <a:rPr lang="ru-RU" dirty="0"/>
              <a:t>В процессе лечения — строгая диета: каши на воде, яблочный компот. Исключить молочные продукты до полного выздоровления.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01118" y="3114674"/>
            <a:ext cx="4561230" cy="374332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01118" y="0"/>
            <a:ext cx="4561230" cy="334911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11366170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Medical_World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Medical_World</Template>
  <TotalTime>108</TotalTime>
  <Words>320</Words>
  <Application>Microsoft Office PowerPoint</Application>
  <PresentationFormat>Произвольный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Medical_World</vt:lpstr>
      <vt:lpstr>Небеса</vt:lpstr>
      <vt:lpstr>Ротавирусная инфекция </vt:lpstr>
      <vt:lpstr> </vt:lpstr>
      <vt:lpstr> </vt:lpstr>
      <vt:lpstr>Слайд 4</vt:lpstr>
      <vt:lpstr> </vt:lpstr>
      <vt:lpstr> </vt:lpstr>
      <vt:lpstr> </vt:lpstr>
      <vt:lpstr> </vt:lpstr>
      <vt:lpstr> </vt:lpstr>
      <vt:lpstr> 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ирина</cp:lastModifiedBy>
  <cp:revision>14</cp:revision>
  <dcterms:created xsi:type="dcterms:W3CDTF">2015-09-28T09:22:32Z</dcterms:created>
  <dcterms:modified xsi:type="dcterms:W3CDTF">2019-06-01T11:38:47Z</dcterms:modified>
</cp:coreProperties>
</file>