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-90" y="-5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59EB28E-62A0-4A2E-A72E-DB58A4CD4FE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3195FC9-6E1F-4378-B4C1-828F9401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EB28E-62A0-4A2E-A72E-DB58A4CD4FE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195FC9-6E1F-4378-B4C1-828F9401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F59EB28E-62A0-4A2E-A72E-DB58A4CD4FE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3195FC9-6E1F-4378-B4C1-828F9401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EB28E-62A0-4A2E-A72E-DB58A4CD4FE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195FC9-6E1F-4378-B4C1-828F9401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9EB28E-62A0-4A2E-A72E-DB58A4CD4FE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83195FC9-6E1F-4378-B4C1-828F9401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EB28E-62A0-4A2E-A72E-DB58A4CD4FE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195FC9-6E1F-4378-B4C1-828F9401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EB28E-62A0-4A2E-A72E-DB58A4CD4FE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195FC9-6E1F-4378-B4C1-828F9401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EB28E-62A0-4A2E-A72E-DB58A4CD4FE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195FC9-6E1F-4378-B4C1-828F9401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9EB28E-62A0-4A2E-A72E-DB58A4CD4FE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195FC9-6E1F-4378-B4C1-828F9401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EB28E-62A0-4A2E-A72E-DB58A4CD4FE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195FC9-6E1F-4378-B4C1-828F9401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EB28E-62A0-4A2E-A72E-DB58A4CD4FE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195FC9-6E1F-4378-B4C1-828F940102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59EB28E-62A0-4A2E-A72E-DB58A4CD4FE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3195FC9-6E1F-4378-B4C1-828F94010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3373" y="815249"/>
            <a:ext cx="8361803" cy="4088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1.М.Ю.Лермонтов родился:</a:t>
            </a:r>
            <a:endParaRPr lang="ru-RU" sz="4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А. в Тарханах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>
                <a:solidFill>
                  <a:srgbClr val="000000"/>
                </a:solidFill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. в Москве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>
                <a:solidFill>
                  <a:srgbClr val="000000"/>
                </a:solidFill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. в Петербурге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Г. в Пятигорске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3112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8294" y="286439"/>
            <a:ext cx="8681292" cy="3660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10. К теме поэта и поэзии не относится стихотворение:</a:t>
            </a:r>
            <a:endParaRPr lang="ru-RU" sz="4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А. «Смерть поэта»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 В. «Пророк»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Б. «Желанье»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064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1176" y="605928"/>
            <a:ext cx="8560105" cy="3986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11. Лермонтов был сослан на Кавказ за стихотворение:</a:t>
            </a:r>
            <a:endParaRPr lang="ru-RU" sz="4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А. «Смерть поэта»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Б. «Бородино»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 В. «Прощай, немытая Россия»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9191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7957" y="473725"/>
            <a:ext cx="8967730" cy="5079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12. Отношение к поколению 30-х </a:t>
            </a:r>
            <a:r>
              <a:rPr lang="ru-RU" sz="4000" b="1" dirty="0" err="1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г.г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. и его характеристика нашли отражение в стихотворении:</a:t>
            </a:r>
            <a:endParaRPr lang="ru-RU" sz="4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А. «Родина»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 Б. «Парус»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 В. «Дума»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 Г. « Молитва"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447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2704" y="760165"/>
            <a:ext cx="9298235" cy="4318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13. Основной мотив лирики Лермонтова, который проходит через всё творчество поэта:</a:t>
            </a:r>
            <a:endParaRPr lang="ru-RU" sz="4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А. одиночество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Б. свобода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В. вера в светлое будущее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6164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2020" y="242372"/>
            <a:ext cx="912196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14. Соотнесите произведения и темы лирики:</a:t>
            </a:r>
          </a:p>
          <a:p>
            <a:r>
              <a:rPr lang="ru-RU" sz="3600" dirty="0" smtClean="0"/>
              <a:t>1. «Стансы», «И скучно, и грустно…», «Парус»</a:t>
            </a:r>
          </a:p>
          <a:p>
            <a:r>
              <a:rPr lang="ru-RU" sz="3600" dirty="0" smtClean="0"/>
              <a:t>2. «Молитва», «Я не унижусь пред тобой»</a:t>
            </a:r>
          </a:p>
          <a:p>
            <a:r>
              <a:rPr lang="ru-RU" sz="3600" dirty="0" smtClean="0"/>
              <a:t>3. «Поэт», «Кинжал», «Смерть поэта»</a:t>
            </a:r>
          </a:p>
          <a:p>
            <a:r>
              <a:rPr lang="ru-RU" sz="3600" dirty="0" smtClean="0"/>
              <a:t>4. «Когда волнуется желтеющая нива», «Родина»</a:t>
            </a:r>
          </a:p>
          <a:p>
            <a:r>
              <a:rPr lang="ru-RU" sz="3600" dirty="0" smtClean="0"/>
              <a:t>	</a:t>
            </a:r>
          </a:p>
          <a:p>
            <a:r>
              <a:rPr lang="ru-RU" sz="3600" dirty="0" smtClean="0"/>
              <a:t>А. Тема родины</a:t>
            </a:r>
          </a:p>
          <a:p>
            <a:r>
              <a:rPr lang="ru-RU" sz="3600" dirty="0" smtClean="0"/>
              <a:t>Б. Тема поэта и поэзии</a:t>
            </a:r>
          </a:p>
          <a:p>
            <a:r>
              <a:rPr lang="ru-RU" sz="3600" dirty="0" smtClean="0"/>
              <a:t>В. Тема любви</a:t>
            </a:r>
          </a:p>
          <a:p>
            <a:r>
              <a:rPr lang="ru-RU" sz="3600" dirty="0" smtClean="0"/>
              <a:t>Г. Тема одиночества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034232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0497" y="484742"/>
            <a:ext cx="8438920" cy="4519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15. В стихотворении «Молитва» лирический герой просит Матерь Божию: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А) «о спасении …перед битвою…»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Б) «за свою … душу пустынную…»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В) «окружи </a:t>
            </a:r>
            <a:r>
              <a:rPr lang="ru-RU" sz="3600" dirty="0" err="1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счастием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 душу достойную...»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45065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6265" y="154236"/>
            <a:ext cx="10135517" cy="6137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"С тех пор как вечный судия 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800" i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Мне дал всеведенье пророка..." - 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строки </a:t>
            </a:r>
            <a:r>
              <a:rPr lang="ru-RU" sz="2800" b="1" dirty="0" err="1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лермонтовского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 "Пророка" словно бы продолжают одноименное стихотворение А. С. Пушкина. С какой целью М. Ю. Лермонтов использует этот приём?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А) для того чтобы показать творческую преемственность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Б) подчеркнуть общность своих идей с идеями А. С. Пушкина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В) показать изменения в представлениях о назначении поэта в России в 40-е гг. XIX в.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Г) высказать несогласие со взглядами А. С. Пушкина на назначение поэта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8689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5075" y="473726"/>
            <a:ext cx="8835527" cy="5420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b="1" i="1" dirty="0" smtClean="0">
                <a:solidFill>
                  <a:srgbClr val="000000"/>
                </a:solidFill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sz="36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. Из какого произведения отрывок?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i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Но я люблю – за что, не знаю сам –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i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Её степей холодное молчанье,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i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Её лесов безбрежных колыханье,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i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Разливы рек её, подобные морям;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Выхожу один я на дорогу…»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А) «Сон» Б) «И скучно и грустно» В) «Родина» Г) «Дума»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3575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1" y="0"/>
            <a:ext cx="9683825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18. Соотнесите строки и используемые в них изобразительно-выразительные средства:</a:t>
            </a:r>
          </a:p>
          <a:p>
            <a:r>
              <a:rPr lang="ru-RU" sz="2800" dirty="0" smtClean="0"/>
              <a:t>	</a:t>
            </a:r>
          </a:p>
          <a:p>
            <a:r>
              <a:rPr lang="ru-RU" sz="2800" dirty="0" smtClean="0"/>
              <a:t>1. Умы и хладные, и твёрдые, как камень.</a:t>
            </a:r>
          </a:p>
          <a:p>
            <a:r>
              <a:rPr lang="ru-RU" sz="2800" dirty="0" smtClean="0"/>
              <a:t>2. Мы пьём из чаши бытия.</a:t>
            </a:r>
          </a:p>
          <a:p>
            <a:r>
              <a:rPr lang="ru-RU" sz="2800" dirty="0" smtClean="0"/>
              <a:t>3. И звёзды слушают меня, лучами радостно играя.</a:t>
            </a:r>
          </a:p>
          <a:p>
            <a:r>
              <a:rPr lang="ru-RU" sz="2800" dirty="0" smtClean="0"/>
              <a:t>4. Гляжу назад – прошедшее ужасно;</a:t>
            </a:r>
          </a:p>
          <a:p>
            <a:r>
              <a:rPr lang="ru-RU" sz="2800" dirty="0" smtClean="0"/>
              <a:t>Гляжу вперёд – там нет души родной!</a:t>
            </a:r>
          </a:p>
          <a:p>
            <a:r>
              <a:rPr lang="ru-RU" sz="2800" dirty="0" smtClean="0"/>
              <a:t>А) метафора</a:t>
            </a:r>
          </a:p>
          <a:p>
            <a:r>
              <a:rPr lang="ru-RU" sz="2800" dirty="0" smtClean="0"/>
              <a:t>Б) сравнение</a:t>
            </a:r>
          </a:p>
          <a:p>
            <a:r>
              <a:rPr lang="ru-RU" sz="2800" dirty="0" smtClean="0"/>
              <a:t>В) олицетворение</a:t>
            </a:r>
          </a:p>
          <a:p>
            <a:r>
              <a:rPr lang="ru-RU" sz="2800" dirty="0" smtClean="0"/>
              <a:t>Г) анафора</a:t>
            </a:r>
          </a:p>
          <a:p>
            <a:r>
              <a:rPr lang="ru-RU" sz="2800" dirty="0" smtClean="0"/>
              <a:t>Д) эпитет(-ы)</a:t>
            </a:r>
          </a:p>
          <a:p>
            <a:r>
              <a:rPr lang="ru-RU" sz="2800" dirty="0" smtClean="0"/>
              <a:t>Е) антонимы</a:t>
            </a:r>
          </a:p>
          <a:p>
            <a:r>
              <a:rPr lang="ru-RU" sz="2800" dirty="0" smtClean="0"/>
              <a:t>Ж) обращение</a:t>
            </a:r>
          </a:p>
          <a:p>
            <a:r>
              <a:rPr lang="ru-RU" sz="2800" dirty="0" smtClean="0"/>
              <a:t>З) инверсия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5107651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56552517"/>
              </p:ext>
            </p:extLst>
          </p:nvPr>
        </p:nvGraphicFramePr>
        <p:xfrm>
          <a:off x="649995" y="605928"/>
          <a:ext cx="10377889" cy="5110480"/>
        </p:xfrm>
        <a:graphic>
          <a:graphicData uri="http://schemas.openxmlformats.org/drawingml/2006/table">
            <a:tbl>
              <a:tblPr firstRow="1" firstCol="1" bandRow="1"/>
              <a:tblGrid>
                <a:gridCol w="6459197"/>
                <a:gridCol w="3918692"/>
              </a:tblGrid>
              <a:tr h="455220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ru-RU" sz="2800" i="1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Умы и хладные, и твёрдые, как камень.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ru-RU" sz="2800" i="1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Мы пьём из чаши бытия.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2800" i="1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 звёзды слушают меня, лучами радостно играя.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ru-RU" sz="2800" i="1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Гляжу назад – прошедшее ужасно;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i="1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Гляжу вперёд – там нет души родной!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lang="ru-RU" sz="2800" i="1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Когда с тобой, о дева рая, я провожу небесный час.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30" marR="0" marT="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А) метафора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Б) сравнение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В) олицетворение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Г) анафора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Д) эпитет(-ы)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Е) антонимы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Ж) обращение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новором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З) инверсия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30" marR="36830" marT="0" marB="368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08735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3711" y="154237"/>
            <a:ext cx="6720289" cy="4849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2. Укажите годы жизни </a:t>
            </a:r>
            <a:r>
              <a:rPr lang="ru-RU" sz="4400" b="1" dirty="0" err="1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М.Ю.Лермонтова</a:t>
            </a:r>
            <a:r>
              <a:rPr lang="ru-RU" sz="44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А. 1799 – 1837гг.  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>
                <a:solidFill>
                  <a:srgbClr val="000000"/>
                </a:solidFill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. 1795 – 1829гг.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В. 1814 – 1841гг.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Г. 1801 – 1845гг.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975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9316" y="716097"/>
            <a:ext cx="10157551" cy="4604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3.В 1831 году Лермонтов учился:</a:t>
            </a:r>
            <a:endParaRPr lang="ru-RU" sz="4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А. в Царскосельском лицее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 Б. в Петербургском университете</a:t>
            </a:r>
          </a:p>
          <a:p>
            <a:r>
              <a:rPr lang="ru-RU" sz="4400" dirty="0">
                <a:solidFill>
                  <a:srgbClr val="000000"/>
                </a:solidFill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. в Московском университете </a:t>
            </a:r>
          </a:p>
          <a:p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Г. в Школе гвардейских прапорщиков  в Петербурге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2612601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4737" y="804231"/>
            <a:ext cx="8824511" cy="481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4.Стихотворение,сделавшее Лермонтова знаменитым:</a:t>
            </a:r>
            <a:endParaRPr lang="ru-RU" sz="4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А. «Парус»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Б. « Герой нашего времени»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В. «Дума»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 Г. «Смерть поэта»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2532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8964" y="919936"/>
            <a:ext cx="7260115" cy="4421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5. Стихотворение «Смерть поэта» было написано:</a:t>
            </a:r>
            <a:endParaRPr lang="ru-RU" sz="4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А. в 1828г.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Б. в 1837г.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В. в 1841г.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Г. в 1835г.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1427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5243" y="561861"/>
            <a:ext cx="8846545" cy="5215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6. Парус в стихотворении Лермонтова «Парус» - это…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А. символ дальних странствий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dirty="0">
                <a:solidFill>
                  <a:srgbClr val="000000"/>
                </a:solidFill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. символ одинокой, жаждущей бурь личности 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dirty="0" smtClean="0">
                <a:solidFill>
                  <a:srgbClr val="000000"/>
                </a:solidFill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. деталь пейзажа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Г. романтики путешествий и дальних странствий д) моря. 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5732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2877" y="363556"/>
            <a:ext cx="10113484" cy="5347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7. Укажите, из какого произведения эти строки: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i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Печально я гляжу на наше поколенье!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i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Его грядущее – иль пусто, иль темно,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i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Меж тем, под бременем познанья и сомненья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i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В бездействии состарится оно.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А. «Дума» Б. «Бородино» В. «Смерть поэта» Д. «Выхожу один я на дорогу»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9191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1508" y="903383"/>
            <a:ext cx="8967731" cy="4421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b="1" dirty="0">
                <a:solidFill>
                  <a:srgbClr val="000000"/>
                </a:solidFill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. Идеалом «великого человека» для Лермонтова был:</a:t>
            </a:r>
            <a:endParaRPr lang="ru-RU" sz="4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А. </a:t>
            </a:r>
            <a:r>
              <a:rPr lang="ru-RU" sz="4000" dirty="0" err="1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В.А.Жуковский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Б. Гёте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В. Байрон 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4000" dirty="0" err="1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Н.М.Карамзин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000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6944" y="429657"/>
            <a:ext cx="10477041" cy="6294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b="1" dirty="0">
                <a:solidFill>
                  <a:srgbClr val="000000"/>
                </a:solidFill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. В лирике </a:t>
            </a:r>
            <a:r>
              <a:rPr lang="ru-RU" sz="4000" b="1" dirty="0" err="1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М.Ю.Лермонтов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 отразил эпоху:</a:t>
            </a:r>
            <a:endParaRPr lang="ru-RU" sz="4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А. общественного подъёма, роста национального самосознания.</a:t>
            </a:r>
            <a:endParaRPr lang="ru-RU" sz="4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Б. декабризма и активности общественной жизни</a:t>
            </a:r>
            <a:endParaRPr lang="ru-RU" sz="4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новором"/>
                <a:ea typeface="Times New Roman" panose="02020603050405020304" pitchFamily="18" charset="0"/>
                <a:cs typeface="Times New Roman" panose="02020603050405020304" pitchFamily="18" charset="0"/>
              </a:rPr>
              <a:t>В. спада социальной активности и роста пессимизма после разгрома восстания декабристов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04878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</TotalTime>
  <Words>781</Words>
  <Application>Microsoft Office PowerPoint</Application>
  <PresentationFormat>Произвольный</PresentationFormat>
  <Paragraphs>118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WPI StaforceTEAM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user10</cp:lastModifiedBy>
  <cp:revision>15</cp:revision>
  <dcterms:created xsi:type="dcterms:W3CDTF">2018-02-07T20:51:54Z</dcterms:created>
  <dcterms:modified xsi:type="dcterms:W3CDTF">2019-06-01T10:05:27Z</dcterms:modified>
</cp:coreProperties>
</file>