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embeddedFontLst>
    <p:embeddedFont>
      <p:font typeface="Proxima Nova" panose="020B0604020202020204" charset="0"/>
      <p:regular r:id="rId15"/>
      <p:bold r:id="rId16"/>
      <p:italic r:id="rId17"/>
      <p:boldItalic r:id="rId18"/>
    </p:embeddedFont>
    <p:embeddedFont>
      <p:font typeface="Alfa Slab One" panose="020B0604020202020204" charset="0"/>
      <p:regular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4fa1cde300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g4fa1cde300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4fa1cde300_0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4fa1cde300_0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fa1cde300_0_4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4fa1cde300_0_4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fa1cde300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fa1cde300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4fa1cde300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4fa1cde300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4fa1cde300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4fa1cde300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4fa1cde300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4fa1cde300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fa1cde300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g4fa1cde300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4fa1cde300_0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g4fa1cde300_0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4fa1cde300_0_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g4fa1cde300_0_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4fa1cde300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g4fa1cde300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4278300" y="2751163"/>
            <a:ext cx="587400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obj">
  <p:cSld name="OBJEC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58368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ame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>
          <a:xfrm>
            <a:off x="254100" y="1650500"/>
            <a:ext cx="8520600" cy="195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The United States of America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 txBox="1"/>
          <p:nvPr/>
        </p:nvSpPr>
        <p:spPr>
          <a:xfrm>
            <a:off x="611125" y="4326800"/>
            <a:ext cx="78303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no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 b="1">
                <a:solidFill>
                  <a:srgbClr val="FF9900"/>
                </a:solidFill>
                <a:latin typeface="Alfa Slab One"/>
                <a:ea typeface="Alfa Slab One"/>
                <a:cs typeface="Alfa Slab One"/>
                <a:sym typeface="Alfa Slab One"/>
              </a:rPr>
              <a:t>Grand Canyon National Park</a:t>
            </a:r>
            <a:endParaRPr sz="4000">
              <a:solidFill>
                <a:srgbClr val="FF99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29" name="Google Shape;129;p23"/>
          <p:cNvSpPr/>
          <p:nvPr/>
        </p:nvSpPr>
        <p:spPr>
          <a:xfrm>
            <a:off x="611123" y="411480"/>
            <a:ext cx="7776900" cy="3889500"/>
          </a:xfrm>
          <a:prstGeom prst="rect">
            <a:avLst/>
          </a:prstGeom>
          <a:blipFill rotWithShape="1">
            <a:blip r:embed="rId3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4"/>
          <p:cNvSpPr txBox="1"/>
          <p:nvPr/>
        </p:nvSpPr>
        <p:spPr>
          <a:xfrm>
            <a:off x="2369350" y="4143675"/>
            <a:ext cx="41433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no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 b="1">
                <a:solidFill>
                  <a:srgbClr val="FF9900"/>
                </a:solidFill>
                <a:latin typeface="Alfa Slab One"/>
                <a:ea typeface="Alfa Slab One"/>
                <a:cs typeface="Alfa Slab One"/>
                <a:sym typeface="Alfa Slab One"/>
              </a:rPr>
              <a:t>Times Square</a:t>
            </a:r>
            <a:endParaRPr sz="4000">
              <a:solidFill>
                <a:srgbClr val="FF99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35" name="Google Shape;135;p24"/>
          <p:cNvSpPr/>
          <p:nvPr/>
        </p:nvSpPr>
        <p:spPr>
          <a:xfrm>
            <a:off x="611123" y="411480"/>
            <a:ext cx="7848600" cy="3680400"/>
          </a:xfrm>
          <a:prstGeom prst="rect">
            <a:avLst/>
          </a:prstGeom>
          <a:blipFill rotWithShape="1">
            <a:blip r:embed="rId3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2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2074" y="152400"/>
            <a:ext cx="6846576" cy="427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5"/>
          <p:cNvSpPr txBox="1"/>
          <p:nvPr/>
        </p:nvSpPr>
        <p:spPr>
          <a:xfrm>
            <a:off x="2500350" y="4437425"/>
            <a:ext cx="41433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 b="1">
                <a:solidFill>
                  <a:srgbClr val="FF9900"/>
                </a:solidFill>
                <a:latin typeface="Alfa Slab One"/>
                <a:ea typeface="Alfa Slab One"/>
                <a:cs typeface="Alfa Slab One"/>
                <a:sym typeface="Alfa Slab One"/>
              </a:rPr>
              <a:t>Hollywood</a:t>
            </a:r>
            <a:endParaRPr sz="4000">
              <a:solidFill>
                <a:srgbClr val="FF99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2925"/>
            <a:ext cx="6421050" cy="385765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5"/>
          <p:cNvSpPr txBox="1"/>
          <p:nvPr/>
        </p:nvSpPr>
        <p:spPr>
          <a:xfrm>
            <a:off x="6298400" y="0"/>
            <a:ext cx="28455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latin typeface="Proxima Nova"/>
                <a:ea typeface="Proxima Nova"/>
                <a:cs typeface="Proxima Nova"/>
                <a:sym typeface="Proxima Nova"/>
              </a:rPr>
              <a:t>Territory: 9,5 mln km</a:t>
            </a:r>
            <a:r>
              <a:rPr lang="ru" sz="1800" baseline="30000">
                <a:latin typeface="Proxima Nova"/>
                <a:ea typeface="Proxima Nova"/>
                <a:cs typeface="Proxima Nova"/>
                <a:sym typeface="Proxima Nova"/>
              </a:rPr>
              <a:t>2</a:t>
            </a:r>
            <a:endParaRPr sz="1800" baseline="300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latin typeface="Proxima Nova"/>
                <a:ea typeface="Proxima Nova"/>
                <a:cs typeface="Proxima Nova"/>
                <a:sym typeface="Proxima Nova"/>
              </a:rPr>
              <a:t>Population: 327 mln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latin typeface="Proxima Nova"/>
                <a:ea typeface="Proxima Nova"/>
                <a:cs typeface="Proxima Nova"/>
                <a:sym typeface="Proxima Nova"/>
              </a:rPr>
              <a:t>Capital: Washington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latin typeface="Proxima Nova"/>
                <a:ea typeface="Proxima Nova"/>
                <a:cs typeface="Proxima Nova"/>
                <a:sym typeface="Proxima Nova"/>
              </a:rPr>
              <a:t>50 states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latin typeface="Proxima Nova"/>
                <a:ea typeface="Proxima Nova"/>
                <a:cs typeface="Proxima Nova"/>
                <a:sym typeface="Proxima Nova"/>
              </a:rPr>
              <a:t>Independence Day: July 4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latin typeface="Proxima Nova"/>
                <a:ea typeface="Proxima Nova"/>
                <a:cs typeface="Proxima Nova"/>
                <a:sym typeface="Proxima Nova"/>
              </a:rPr>
              <a:t>GDP: $18 trln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The 4th of July</a:t>
            </a:r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body" idx="1"/>
          </p:nvPr>
        </p:nvSpPr>
        <p:spPr>
          <a:xfrm>
            <a:off x="311700" y="1655338"/>
            <a:ext cx="3819900" cy="24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Independence Day commemorates the birthday of the USA.</a:t>
            </a:r>
            <a:endParaRPr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On July 4th in 1776 Declaration of Independence from Great Britain was signed.</a:t>
            </a:r>
            <a:endParaRPr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Since 1941 it’s a federal holiday.</a:t>
            </a:r>
            <a:endParaRPr/>
          </a:p>
          <a:p>
            <a:pPr marL="0" lvl="0" indent="0" algn="just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73" name="Google Shape;73;p16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250" y="1351662"/>
            <a:ext cx="4640949" cy="308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Statehood of the USA</a:t>
            </a:r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617500" cy="109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The  USA are a federal </a:t>
            </a:r>
            <a:r>
              <a:rPr lang="ru" b="1"/>
              <a:t>presidential </a:t>
            </a:r>
            <a:r>
              <a:rPr lang="ru"/>
              <a:t>republic.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/>
              <a:t>The legislative power belongs to the Congress.</a:t>
            </a:r>
            <a:endParaRPr/>
          </a:p>
        </p:txBody>
      </p:sp>
      <p:pic>
        <p:nvPicPr>
          <p:cNvPr id="80" name="Google Shape;80;p17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5875" y="967700"/>
            <a:ext cx="2910004" cy="368600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7"/>
          <p:cNvSpPr txBox="1"/>
          <p:nvPr/>
        </p:nvSpPr>
        <p:spPr>
          <a:xfrm>
            <a:off x="6072200" y="4667250"/>
            <a:ext cx="29100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Proxima Nova"/>
                <a:ea typeface="Proxima Nova"/>
                <a:cs typeface="Proxima Nova"/>
                <a:sym typeface="Proxima Nova"/>
              </a:rPr>
              <a:t>Donald Trump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82" name="Google Shape;82;p17"/>
          <p:cNvGrpSpPr/>
          <p:nvPr/>
        </p:nvGrpSpPr>
        <p:grpSpPr>
          <a:xfrm>
            <a:off x="311700" y="2147900"/>
            <a:ext cx="4977525" cy="1369200"/>
            <a:chOff x="311700" y="2071700"/>
            <a:chExt cx="4977525" cy="1369200"/>
          </a:xfrm>
        </p:grpSpPr>
        <p:sp>
          <p:nvSpPr>
            <p:cNvPr id="83" name="Google Shape;83;p17"/>
            <p:cNvSpPr/>
            <p:nvPr/>
          </p:nvSpPr>
          <p:spPr>
            <a:xfrm>
              <a:off x="1226350" y="2071700"/>
              <a:ext cx="2910000" cy="381000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 cap="flat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/>
                <a:t>The Congress</a:t>
              </a:r>
              <a:endParaRPr/>
            </a:p>
          </p:txBody>
        </p:sp>
        <p:sp>
          <p:nvSpPr>
            <p:cNvPr id="84" name="Google Shape;84;p17"/>
            <p:cNvSpPr/>
            <p:nvPr/>
          </p:nvSpPr>
          <p:spPr>
            <a:xfrm rot="8388850">
              <a:off x="2047808" y="2594884"/>
              <a:ext cx="619277" cy="488139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9900"/>
            </a:solidFill>
            <a:ln w="9525" cap="flat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7"/>
            <p:cNvSpPr/>
            <p:nvPr/>
          </p:nvSpPr>
          <p:spPr>
            <a:xfrm rot="2093927">
              <a:off x="2810810" y="2566699"/>
              <a:ext cx="619266" cy="48802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9900"/>
            </a:solidFill>
            <a:ln w="9525" cap="flat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7"/>
            <p:cNvSpPr/>
            <p:nvPr/>
          </p:nvSpPr>
          <p:spPr>
            <a:xfrm>
              <a:off x="311700" y="3059900"/>
              <a:ext cx="1724400" cy="381000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 cap="flat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/>
                <a:t>the Senate</a:t>
              </a:r>
              <a:endParaRPr/>
            </a:p>
          </p:txBody>
        </p:sp>
        <p:sp>
          <p:nvSpPr>
            <p:cNvPr id="87" name="Google Shape;87;p17"/>
            <p:cNvSpPr/>
            <p:nvPr/>
          </p:nvSpPr>
          <p:spPr>
            <a:xfrm>
              <a:off x="3469425" y="3059900"/>
              <a:ext cx="1819800" cy="381000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 cap="flat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/>
                <a:t>the House of Representatives</a:t>
              </a:r>
              <a:endParaRPr/>
            </a:p>
          </p:txBody>
        </p:sp>
      </p:grpSp>
      <p:sp>
        <p:nvSpPr>
          <p:cNvPr id="88" name="Google Shape;88;p17"/>
          <p:cNvSpPr txBox="1"/>
          <p:nvPr/>
        </p:nvSpPr>
        <p:spPr>
          <a:xfrm>
            <a:off x="321475" y="3667125"/>
            <a:ext cx="4977600" cy="10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>
                <a:latin typeface="Proxima Nova"/>
                <a:ea typeface="Proxima Nova"/>
                <a:cs typeface="Proxima Nova"/>
                <a:sym typeface="Proxima Nova"/>
              </a:rPr>
              <a:t>Supreme court </a:t>
            </a:r>
            <a:r>
              <a:rPr lang="ru" sz="1800">
                <a:latin typeface="Proxima Nova"/>
                <a:ea typeface="Proxima Nova"/>
                <a:cs typeface="Proxima Nova"/>
                <a:sym typeface="Proxima Nova"/>
              </a:rPr>
              <a:t>is the main part of the American judicial system.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Statehood of the USA</a:t>
            </a:r>
            <a:endParaRPr/>
          </a:p>
        </p:txBody>
      </p:sp>
      <p:pic>
        <p:nvPicPr>
          <p:cNvPr id="94" name="Google Shape;94;p18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150" y="1315375"/>
            <a:ext cx="3675001" cy="2723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8450" y="1017725"/>
            <a:ext cx="3433875" cy="1777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8451" y="3088475"/>
            <a:ext cx="3433884" cy="170735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4708438" y="2723325"/>
            <a:ext cx="3675000" cy="2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latin typeface="Proxima Nova"/>
                <a:ea typeface="Proxima Nova"/>
                <a:cs typeface="Proxima Nova"/>
                <a:sym typeface="Proxima Nova"/>
              </a:rPr>
              <a:t>The Capitol Building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8" name="Google Shape;98;p18"/>
          <p:cNvSpPr txBox="1"/>
          <p:nvPr/>
        </p:nvSpPr>
        <p:spPr>
          <a:xfrm>
            <a:off x="869138" y="4038600"/>
            <a:ext cx="3675000" cy="2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latin typeface="Proxima Nova"/>
                <a:ea typeface="Proxima Nova"/>
                <a:cs typeface="Proxima Nova"/>
                <a:sym typeface="Proxima Nova"/>
              </a:rPr>
              <a:t>The White House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9" name="Google Shape;99;p18"/>
          <p:cNvSpPr txBox="1"/>
          <p:nvPr/>
        </p:nvSpPr>
        <p:spPr>
          <a:xfrm>
            <a:off x="4708438" y="4678825"/>
            <a:ext cx="3675000" cy="2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latin typeface="Proxima Nova"/>
                <a:ea typeface="Proxima Nova"/>
                <a:cs typeface="Proxima Nova"/>
                <a:sym typeface="Proxima Nova"/>
              </a:rPr>
              <a:t>The Supreme Court Building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noFill/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/>
          <p:nvPr/>
        </p:nvSpPr>
        <p:spPr>
          <a:xfrm>
            <a:off x="467868" y="465201"/>
            <a:ext cx="3787200" cy="4321500"/>
          </a:xfrm>
          <a:prstGeom prst="rect">
            <a:avLst/>
          </a:prstGeom>
          <a:blipFill rotWithShape="1">
            <a:blip r:embed="rId3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05" name="Google Shape;105;p19"/>
          <p:cNvSpPr txBox="1"/>
          <p:nvPr/>
        </p:nvSpPr>
        <p:spPr>
          <a:xfrm>
            <a:off x="4441025" y="1619250"/>
            <a:ext cx="4286100" cy="16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solidFill>
                  <a:srgbClr val="FF9900"/>
                </a:solidFill>
                <a:latin typeface="Alfa Slab One"/>
                <a:ea typeface="Alfa Slab One"/>
                <a:cs typeface="Alfa Slab One"/>
                <a:sym typeface="Alfa Slab One"/>
              </a:rPr>
              <a:t>The Statue of Liberty</a:t>
            </a:r>
            <a:endParaRPr sz="3600">
              <a:solidFill>
                <a:srgbClr val="FF99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/>
        </p:nvSpPr>
        <p:spPr>
          <a:xfrm>
            <a:off x="900650" y="4143675"/>
            <a:ext cx="74889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 b="1">
                <a:solidFill>
                  <a:srgbClr val="FF9900"/>
                </a:solidFill>
                <a:latin typeface="Alfa Slab One"/>
                <a:ea typeface="Alfa Slab One"/>
                <a:cs typeface="Alfa Slab One"/>
                <a:sym typeface="Alfa Slab One"/>
              </a:rPr>
              <a:t>Empire State Building</a:t>
            </a:r>
            <a:endParaRPr sz="4000">
              <a:solidFill>
                <a:srgbClr val="FF99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11" name="Google Shape;111;p20"/>
          <p:cNvSpPr/>
          <p:nvPr/>
        </p:nvSpPr>
        <p:spPr>
          <a:xfrm>
            <a:off x="900683" y="357759"/>
            <a:ext cx="7488900" cy="37443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/>
          <p:nvPr/>
        </p:nvSpPr>
        <p:spPr>
          <a:xfrm>
            <a:off x="2112300" y="4198550"/>
            <a:ext cx="43797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 b="1">
                <a:solidFill>
                  <a:srgbClr val="FF9900"/>
                </a:solidFill>
                <a:latin typeface="Alfa Slab One"/>
                <a:ea typeface="Alfa Slab One"/>
                <a:cs typeface="Alfa Slab One"/>
                <a:sym typeface="Alfa Slab One"/>
              </a:rPr>
              <a:t>The Pentagon</a:t>
            </a:r>
            <a:endParaRPr sz="4000">
              <a:solidFill>
                <a:srgbClr val="FF99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17" name="Google Shape;117;p21"/>
          <p:cNvSpPr/>
          <p:nvPr/>
        </p:nvSpPr>
        <p:spPr>
          <a:xfrm>
            <a:off x="539495" y="627506"/>
            <a:ext cx="8064900" cy="34383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/>
        </p:nvSpPr>
        <p:spPr>
          <a:xfrm>
            <a:off x="-75000" y="4360400"/>
            <a:ext cx="92190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no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 b="1">
                <a:solidFill>
                  <a:srgbClr val="FF9900"/>
                </a:solidFill>
                <a:latin typeface="Alfa Slab One"/>
                <a:ea typeface="Alfa Slab One"/>
                <a:cs typeface="Alfa Slab One"/>
                <a:sym typeface="Alfa Slab One"/>
              </a:rPr>
              <a:t>The Golden Gate Bridge</a:t>
            </a:r>
            <a:endParaRPr sz="4000" b="1">
              <a:solidFill>
                <a:srgbClr val="FF99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23" name="Google Shape;123;p22"/>
          <p:cNvSpPr/>
          <p:nvPr/>
        </p:nvSpPr>
        <p:spPr>
          <a:xfrm>
            <a:off x="684276" y="411480"/>
            <a:ext cx="7632300" cy="37605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139</Words>
  <Application>Microsoft Office PowerPoint</Application>
  <PresentationFormat>Экран (16:9)</PresentationFormat>
  <Paragraphs>30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Proxima Nova</vt:lpstr>
      <vt:lpstr>Alfa Slab One</vt:lpstr>
      <vt:lpstr>Arial</vt:lpstr>
      <vt:lpstr>Gameday</vt:lpstr>
      <vt:lpstr>The United States of America</vt:lpstr>
      <vt:lpstr>Презентация PowerPoint</vt:lpstr>
      <vt:lpstr>The 4th of July</vt:lpstr>
      <vt:lpstr>Statehood of the USA</vt:lpstr>
      <vt:lpstr>Statehood of the USA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United States of America</dc:title>
  <cp:lastModifiedBy>Уладзіслаў Панежанка</cp:lastModifiedBy>
  <cp:revision>2</cp:revision>
  <dcterms:modified xsi:type="dcterms:W3CDTF">2019-06-01T07:48:45Z</dcterms:modified>
</cp:coreProperties>
</file>