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5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6" r:id="rId40"/>
    <p:sldId id="297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</p:sldIdLst>
  <p:sldSz cx="9144000" cy="5143500" type="screen16x9"/>
  <p:notesSz cx="6858000" cy="9144000"/>
  <p:embeddedFontLst>
    <p:embeddedFont>
      <p:font typeface="Lato" panose="020B0604020202020204" charset="0"/>
      <p:regular r:id="rId53"/>
      <p:bold r:id="rId54"/>
      <p:italic r:id="rId55"/>
      <p:boldItalic r:id="rId56"/>
    </p:embeddedFont>
    <p:embeddedFont>
      <p:font typeface="Raleway" panose="020B0604020202020204" charset="-52"/>
      <p:regular r:id="rId57"/>
      <p:bold r:id="rId58"/>
      <p:italic r:id="rId59"/>
      <p:boldItalic r:id="rId60"/>
    </p:embeddedFont>
    <p:embeddedFont>
      <p:font typeface="Lato Light" panose="020B0604020202020204" charset="0"/>
      <p:regular r:id="rId61"/>
      <p:bold r:id="rId62"/>
      <p:italic r:id="rId63"/>
      <p:boldItalic r:id="rId6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5C3874-1234-44AD-913D-80F248261BF7}">
  <a:tblStyle styleId="{3B5C3874-1234-44AD-913D-80F248261BF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78" y="67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font" Target="fonts/font3.fntdata"/><Relationship Id="rId63" Type="http://schemas.openxmlformats.org/officeDocument/2006/relationships/font" Target="fonts/font11.fntdata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1.fntdata"/><Relationship Id="rId58" Type="http://schemas.openxmlformats.org/officeDocument/2006/relationships/font" Target="fonts/font6.fntdata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font" Target="fonts/font9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4.fntdata"/><Relationship Id="rId64" Type="http://schemas.openxmlformats.org/officeDocument/2006/relationships/font" Target="fonts/font12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7.fntdata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2.fntdata"/><Relationship Id="rId62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5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60" Type="http://schemas.openxmlformats.org/officeDocument/2006/relationships/font" Target="fonts/font8.fntdata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f5a554dbf_0_4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f5a554dbf_0_4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43e00135f7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43e00135f7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43e00135f7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43e00135f7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43e00135f7_0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43e00135f7_0_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43e00135f7_0_4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43e00135f7_0_4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43e00135f7_0_4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43e00135f7_0_4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43e00135f7_0_4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43e00135f7_0_4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f5a554dbf_0_3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f5a554dbf_0_3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f5a554dbf_0_3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1f5a554dbf_0_3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43e00135f7_0_2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43e00135f7_0_2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43e00135f7_0_2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43e00135f7_0_2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43e00135f7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43e00135f7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43e00135f7_0_2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43e00135f7_0_2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43e00135f7_0_2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43e00135f7_0_2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3e00135f7_0_2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" name="Google Shape;213;g43e00135f7_0_2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43e00135f7_0_2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43e00135f7_0_2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43e00135f7_0_30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43e00135f7_0_30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43e00135f7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43e00135f7_0_3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43e00135f7_0_3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43e00135f7_0_3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43e00135f7_0_3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43e00135f7_0_3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43e00135f7_0_3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" name="Google Shape;273;g43e00135f7_0_3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43e00135f7_0_3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43e00135f7_0_3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43e00135f7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43e00135f7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43e00135f7_0_3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43e00135f7_0_3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43e00135f7_0_3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Google Shape;302;g43e00135f7_0_3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43e00135f7_0_3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43e00135f7_0_3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43e00135f7_0_3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43e00135f7_0_3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43e00135f7_0_4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43e00135f7_0_4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1f5a554dbf_0_2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1f5a554dbf_0_2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43e00135f7_0_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43e00135f7_0_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43e00135f7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43e00135f7_0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43e00135f7_0_1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Google Shape;368;g43e00135f7_0_1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43e00135f7_0_1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8" name="Google Shape;398;g43e00135f7_0_1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43e00135f7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43e00135f7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43e00135f7_0_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Google Shape;408;g43e00135f7_0_1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43e00135f7_0_1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Google Shape;458;g43e00135f7_0_1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43e00135f7_0_2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Google Shape;468;g43e00135f7_0_2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43e00135f7_0_2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8" name="Google Shape;478;g43e00135f7_0_2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43e00135f7_0_2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8" name="Google Shape;488;g43e00135f7_0_2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43e00135f7_0_2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8" name="Google Shape;498;g43e00135f7_0_2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g43e00135f7_0_2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7" name="Google Shape;507;g43e00135f7_0_2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g43e00135f7_0_4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7" name="Google Shape;517;g43e00135f7_0_4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g43e00135f7_0_4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2" name="Google Shape;522;g43e00135f7_0_4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g43e00135f7_0_4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6" name="Google Shape;546;g43e00135f7_0_4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43e00135f7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43e00135f7_0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43e00135f7_0_4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1" name="Google Shape;551;g43e00135f7_0_4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43e00135f7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43e00135f7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43e00135f7_0_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43e00135f7_0_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43e00135f7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43e00135f7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43e00135f7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43e00135f7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9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1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5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6.jpg"/><Relationship Id="rId4" Type="http://schemas.openxmlformats.org/officeDocument/2006/relationships/hyperlink" Target="http://www.youtube.com/watch?v=2QyLUc7_pqU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7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/>
          <p:nvPr/>
        </p:nvSpPr>
        <p:spPr>
          <a:xfrm>
            <a:off x="0" y="0"/>
            <a:ext cx="9144000" cy="2572500"/>
          </a:xfrm>
          <a:prstGeom prst="rect">
            <a:avLst/>
          </a:prstGeom>
          <a:solidFill>
            <a:srgbClr val="C6DA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Google Shape;57;p13"/>
          <p:cNvSpPr/>
          <p:nvPr/>
        </p:nvSpPr>
        <p:spPr>
          <a:xfrm>
            <a:off x="2306212" y="991287"/>
            <a:ext cx="4546500" cy="32112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13"/>
          <p:cNvSpPr/>
          <p:nvPr/>
        </p:nvSpPr>
        <p:spPr>
          <a:xfrm rot="-236797">
            <a:off x="2298923" y="966127"/>
            <a:ext cx="4546181" cy="3211300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13"/>
          <p:cNvSpPr txBox="1"/>
          <p:nvPr/>
        </p:nvSpPr>
        <p:spPr>
          <a:xfrm rot="-225294">
            <a:off x="2424900" y="1309562"/>
            <a:ext cx="3284551" cy="17257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Викторина по теме “Разнообразие живых организмов”</a:t>
            </a:r>
            <a:endParaRPr sz="2400" b="1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6850" y="314350"/>
            <a:ext cx="3799900" cy="45650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" y="2726474"/>
            <a:ext cx="1704555" cy="24170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7625" y="3513526"/>
            <a:ext cx="2304651" cy="1346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/>
          <p:cNvPicPr preferRelativeResize="0"/>
          <p:nvPr/>
        </p:nvPicPr>
        <p:blipFill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13525"/>
            <a:ext cx="5234948" cy="1629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3"/>
          <p:cNvPicPr preferRelativeResize="0"/>
          <p:nvPr/>
        </p:nvPicPr>
        <p:blipFill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5776" y="3707631"/>
            <a:ext cx="4128228" cy="143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3"/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8" y="111575"/>
            <a:ext cx="1847652" cy="16299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3"/>
          <p:cNvPicPr preferRelativeResize="0"/>
          <p:nvPr/>
        </p:nvPicPr>
        <p:blipFill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7103" y="3892725"/>
            <a:ext cx="1185650" cy="87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3"/>
          <p:cNvPicPr preferRelativeResize="0"/>
          <p:nvPr/>
        </p:nvPicPr>
        <p:blipFill>
          <a:blip r:embed="rId1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2300" y="3674063"/>
            <a:ext cx="2359990" cy="1503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17975" y="159175"/>
            <a:ext cx="5759775" cy="4243025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2"/>
          <p:cNvSpPr txBox="1"/>
          <p:nvPr/>
        </p:nvSpPr>
        <p:spPr>
          <a:xfrm>
            <a:off x="0" y="4402200"/>
            <a:ext cx="9144000" cy="7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Экология.</a:t>
            </a:r>
            <a:endParaRPr sz="240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3"/>
          <p:cNvSpPr txBox="1"/>
          <p:nvPr/>
        </p:nvSpPr>
        <p:spPr>
          <a:xfrm>
            <a:off x="-50" y="1908225"/>
            <a:ext cx="9144000" cy="7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Форма совместного существования организмов разных видов, когда оба партнера (или только один из них) получают пользу от другого — это...</a:t>
            </a:r>
            <a:endParaRPr sz="24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4"/>
          <p:cNvSpPr txBox="1"/>
          <p:nvPr/>
        </p:nvSpPr>
        <p:spPr>
          <a:xfrm>
            <a:off x="0" y="3695100"/>
            <a:ext cx="9144000" cy="13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Форма совместного существования организмов разных видов, ког­да оба партнера (или только один из них) получают поль­зу от другого — это </a:t>
            </a:r>
            <a:r>
              <a:rPr lang="ru" sz="2400" b="1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симбиоз.</a:t>
            </a:r>
            <a:endParaRPr sz="2400" b="1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32" name="Google Shape;13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63425" y="499125"/>
            <a:ext cx="5728900" cy="3195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5"/>
          <p:cNvSpPr txBox="1"/>
          <p:nvPr/>
        </p:nvSpPr>
        <p:spPr>
          <a:xfrm>
            <a:off x="-50" y="1908225"/>
            <a:ext cx="9144000" cy="7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Назовите обязательные условия для протекания фотосинтеза.</a:t>
            </a:r>
            <a:endParaRPr sz="24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6"/>
          <p:cNvSpPr txBox="1"/>
          <p:nvPr/>
        </p:nvSpPr>
        <p:spPr>
          <a:xfrm>
            <a:off x="0" y="3930850"/>
            <a:ext cx="9144000" cy="7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Наличие хлорофилла и света. </a:t>
            </a:r>
            <a:endParaRPr sz="2400" b="1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6 СО2 + 12 Н2О → С6Н12О6 + 6 Н2О + 6 О2</a:t>
            </a:r>
            <a:endParaRPr sz="24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44" name="Google Shape;144;p26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1225" y="195238"/>
            <a:ext cx="5181549" cy="36270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7C3"/>
        </a:solidFill>
        <a:effectLst/>
      </p:bgPr>
    </p:bg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7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latin typeface="Raleway"/>
                <a:ea typeface="Raleway"/>
                <a:cs typeface="Raleway"/>
                <a:sym typeface="Raleway"/>
              </a:rPr>
              <a:t>«Слушай, не зевай»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50" name="Google Shape;150;p27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Raleway"/>
                <a:ea typeface="Raleway"/>
                <a:cs typeface="Raleway"/>
                <a:sym typeface="Raleway"/>
              </a:rPr>
              <a:t>Экологический конкурс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8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28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28"/>
          <p:cNvSpPr/>
          <p:nvPr/>
        </p:nvSpPr>
        <p:spPr>
          <a:xfrm rot="-253999">
            <a:off x="1927486" y="895104"/>
            <a:ext cx="4958127" cy="3481983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28"/>
          <p:cNvSpPr txBox="1"/>
          <p:nvPr/>
        </p:nvSpPr>
        <p:spPr>
          <a:xfrm rot="-254007">
            <a:off x="1913066" y="1060697"/>
            <a:ext cx="4953916" cy="327234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8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 Его производит обыкновенная корова.</a:t>
            </a:r>
            <a:endParaRPr sz="18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8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В небольших количествах он очень полезен.</a:t>
            </a:r>
            <a:endParaRPr sz="18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8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Когда его слишком много, это становится настоящим бедствием.</a:t>
            </a:r>
            <a:endParaRPr sz="18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8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При попадании в водоем, он разрушается. Рыбы и другие водные</a:t>
            </a:r>
            <a:endParaRPr sz="18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8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животные начинают задыхаться.</a:t>
            </a:r>
            <a:endParaRPr sz="18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8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Его необходимо компостировать.</a:t>
            </a:r>
            <a:endParaRPr sz="18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9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C6DA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29"/>
          <p:cNvSpPr/>
          <p:nvPr/>
        </p:nvSpPr>
        <p:spPr>
          <a:xfrm rot="-253875">
            <a:off x="2473986" y="1079912"/>
            <a:ext cx="4196137" cy="2963381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29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29"/>
          <p:cNvSpPr/>
          <p:nvPr/>
        </p:nvSpPr>
        <p:spPr>
          <a:xfrm rot="240484">
            <a:off x="2474056" y="1089884"/>
            <a:ext cx="4196293" cy="2963536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29"/>
          <p:cNvSpPr txBox="1"/>
          <p:nvPr/>
        </p:nvSpPr>
        <p:spPr>
          <a:xfrm rot="240484">
            <a:off x="2686660" y="1876245"/>
            <a:ext cx="3771173" cy="1390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8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Навоз</a:t>
            </a:r>
            <a:endParaRPr sz="48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70" name="Google Shape;170;p29"/>
          <p:cNvSpPr txBox="1"/>
          <p:nvPr/>
        </p:nvSpPr>
        <p:spPr>
          <a:xfrm rot="240484">
            <a:off x="2627203" y="3152921"/>
            <a:ext cx="3771173" cy="534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999999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0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30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30"/>
          <p:cNvSpPr/>
          <p:nvPr/>
        </p:nvSpPr>
        <p:spPr>
          <a:xfrm rot="-253999">
            <a:off x="1927486" y="895104"/>
            <a:ext cx="4958127" cy="3481983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30"/>
          <p:cNvSpPr txBox="1"/>
          <p:nvPr/>
        </p:nvSpPr>
        <p:spPr>
          <a:xfrm rot="-254007">
            <a:off x="1913066" y="1060697"/>
            <a:ext cx="4953916" cy="327234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8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Изобрели китайцы.</a:t>
            </a:r>
            <a:endParaRPr sz="18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8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Получают из дерева.</a:t>
            </a:r>
            <a:endParaRPr sz="18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8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Легко горит.</a:t>
            </a:r>
            <a:endParaRPr sz="18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Получается много отходов.</a:t>
            </a:r>
            <a:endParaRPr sz="18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1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C6DA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31"/>
          <p:cNvSpPr/>
          <p:nvPr/>
        </p:nvSpPr>
        <p:spPr>
          <a:xfrm rot="-253875">
            <a:off x="2473986" y="1079912"/>
            <a:ext cx="4196137" cy="2963381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31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p31"/>
          <p:cNvSpPr/>
          <p:nvPr/>
        </p:nvSpPr>
        <p:spPr>
          <a:xfrm rot="240567">
            <a:off x="2474124" y="1089936"/>
            <a:ext cx="4196170" cy="296343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9" name="Google Shape;189;p31"/>
          <p:cNvSpPr txBox="1"/>
          <p:nvPr/>
        </p:nvSpPr>
        <p:spPr>
          <a:xfrm rot="240578">
            <a:off x="2686665" y="1876299"/>
            <a:ext cx="3771231" cy="139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8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Бумага</a:t>
            </a:r>
            <a:endParaRPr sz="48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90" name="Google Shape;190;p31"/>
          <p:cNvSpPr txBox="1"/>
          <p:nvPr/>
        </p:nvSpPr>
        <p:spPr>
          <a:xfrm rot="240578">
            <a:off x="2627134" y="3152970"/>
            <a:ext cx="3771231" cy="534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999999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7C3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latin typeface="Raleway"/>
                <a:ea typeface="Raleway"/>
                <a:cs typeface="Raleway"/>
                <a:sym typeface="Raleway"/>
              </a:rPr>
              <a:t>Ответьте на вопросы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2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32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32"/>
          <p:cNvSpPr/>
          <p:nvPr/>
        </p:nvSpPr>
        <p:spPr>
          <a:xfrm rot="-253999">
            <a:off x="1927486" y="895104"/>
            <a:ext cx="4958127" cy="3481983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32"/>
          <p:cNvSpPr txBox="1"/>
          <p:nvPr/>
        </p:nvSpPr>
        <p:spPr>
          <a:xfrm rot="-254007">
            <a:off x="1913066" y="1060697"/>
            <a:ext cx="4953916" cy="327234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Это то, чего много в городе и мало в деревне.</a:t>
            </a:r>
            <a:endParaRPr sz="15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Особенно его много в городах, где есть заводы и фабрики.</a:t>
            </a:r>
            <a:endParaRPr sz="15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От него люди нервничают.</a:t>
            </a:r>
            <a:endParaRPr sz="15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Он вызывает опьянение и действует как наркотик.</a:t>
            </a:r>
            <a:endParaRPr sz="15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Его издают приборы, машины, автомобили.</a:t>
            </a:r>
            <a:endParaRPr sz="15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Он вызывает загрязнение окружающей среды, если его много.</a:t>
            </a:r>
            <a:endParaRPr sz="15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3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C6DA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33"/>
          <p:cNvSpPr/>
          <p:nvPr/>
        </p:nvSpPr>
        <p:spPr>
          <a:xfrm rot="-253875">
            <a:off x="2473986" y="1079912"/>
            <a:ext cx="4196137" cy="2963381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p33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33"/>
          <p:cNvSpPr/>
          <p:nvPr/>
        </p:nvSpPr>
        <p:spPr>
          <a:xfrm rot="240567">
            <a:off x="2474124" y="1089936"/>
            <a:ext cx="4196170" cy="296343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p33"/>
          <p:cNvSpPr txBox="1"/>
          <p:nvPr/>
        </p:nvSpPr>
        <p:spPr>
          <a:xfrm rot="240578">
            <a:off x="2686665" y="1876299"/>
            <a:ext cx="3771231" cy="139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8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Шум</a:t>
            </a:r>
            <a:endParaRPr sz="48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10" name="Google Shape;210;p33"/>
          <p:cNvSpPr txBox="1"/>
          <p:nvPr/>
        </p:nvSpPr>
        <p:spPr>
          <a:xfrm rot="240578">
            <a:off x="2627134" y="3152970"/>
            <a:ext cx="3771231" cy="534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999999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4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34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34"/>
          <p:cNvSpPr/>
          <p:nvPr/>
        </p:nvSpPr>
        <p:spPr>
          <a:xfrm rot="-253999">
            <a:off x="1927486" y="895104"/>
            <a:ext cx="4958127" cy="3481983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34"/>
          <p:cNvSpPr txBox="1"/>
          <p:nvPr/>
        </p:nvSpPr>
        <p:spPr>
          <a:xfrm rot="-254007">
            <a:off x="1913066" y="1060697"/>
            <a:ext cx="4953916" cy="327234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Этим люди пользуются уже очень давно.</a:t>
            </a:r>
            <a:endParaRPr sz="18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Этим мы пользуемся каждый день.</a:t>
            </a:r>
            <a:endParaRPr sz="18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Этого боится все живое - и животные, и растения.</a:t>
            </a:r>
            <a:endParaRPr sz="18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Это самый страшный враг леса.</a:t>
            </a:r>
            <a:endParaRPr sz="18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Без этого не приготовить горячей пищи.</a:t>
            </a:r>
            <a:endParaRPr sz="18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5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C6DA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35"/>
          <p:cNvSpPr/>
          <p:nvPr/>
        </p:nvSpPr>
        <p:spPr>
          <a:xfrm rot="-253875">
            <a:off x="2473986" y="1079912"/>
            <a:ext cx="4196137" cy="2963381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7" name="Google Shape;227;p35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8" name="Google Shape;228;p35"/>
          <p:cNvSpPr/>
          <p:nvPr/>
        </p:nvSpPr>
        <p:spPr>
          <a:xfrm rot="240567">
            <a:off x="2474124" y="1089936"/>
            <a:ext cx="4196170" cy="296343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35"/>
          <p:cNvSpPr txBox="1"/>
          <p:nvPr/>
        </p:nvSpPr>
        <p:spPr>
          <a:xfrm rot="240578">
            <a:off x="2686665" y="1876299"/>
            <a:ext cx="3771231" cy="139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8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Огонь</a:t>
            </a:r>
            <a:endParaRPr sz="48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30" name="Google Shape;230;p35"/>
          <p:cNvSpPr txBox="1"/>
          <p:nvPr/>
        </p:nvSpPr>
        <p:spPr>
          <a:xfrm rot="240578">
            <a:off x="2627134" y="3152970"/>
            <a:ext cx="3771231" cy="534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999999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6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36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8" name="Google Shape;238;p36"/>
          <p:cNvSpPr/>
          <p:nvPr/>
        </p:nvSpPr>
        <p:spPr>
          <a:xfrm rot="-253999">
            <a:off x="1927486" y="895104"/>
            <a:ext cx="4958127" cy="3481983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36"/>
          <p:cNvSpPr txBox="1"/>
          <p:nvPr/>
        </p:nvSpPr>
        <p:spPr>
          <a:xfrm rot="-254007">
            <a:off x="1913066" y="1060697"/>
            <a:ext cx="4953916" cy="327234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Они бывают разного цвета.</a:t>
            </a:r>
            <a:endParaRPr sz="16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У одних они большие, а у других маленькие.</a:t>
            </a:r>
            <a:endParaRPr sz="16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Летом они нужны, а осенью их выбрасывают в отходы.</a:t>
            </a:r>
            <a:endParaRPr sz="16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Их нельзя сжигать, это очень вредно для воздуха.</a:t>
            </a:r>
            <a:endParaRPr sz="16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Разноцветные они только осенью, а летом зеленые.</a:t>
            </a:r>
            <a:endParaRPr sz="16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7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C6DA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37"/>
          <p:cNvSpPr/>
          <p:nvPr/>
        </p:nvSpPr>
        <p:spPr>
          <a:xfrm rot="-253875">
            <a:off x="2473986" y="1079912"/>
            <a:ext cx="4196137" cy="2963381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37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37"/>
          <p:cNvSpPr/>
          <p:nvPr/>
        </p:nvSpPr>
        <p:spPr>
          <a:xfrm rot="240567">
            <a:off x="2474124" y="1089936"/>
            <a:ext cx="4196170" cy="296343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37"/>
          <p:cNvSpPr txBox="1"/>
          <p:nvPr/>
        </p:nvSpPr>
        <p:spPr>
          <a:xfrm rot="240578">
            <a:off x="2686665" y="1876299"/>
            <a:ext cx="3771231" cy="139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8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Листья</a:t>
            </a:r>
            <a:endParaRPr sz="48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50" name="Google Shape;250;p37"/>
          <p:cNvSpPr txBox="1"/>
          <p:nvPr/>
        </p:nvSpPr>
        <p:spPr>
          <a:xfrm rot="240578">
            <a:off x="2627134" y="3152970"/>
            <a:ext cx="3771231" cy="534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999999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8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38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38"/>
          <p:cNvSpPr/>
          <p:nvPr/>
        </p:nvSpPr>
        <p:spPr>
          <a:xfrm rot="-253999">
            <a:off x="1927486" y="895104"/>
            <a:ext cx="4958127" cy="3481983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38"/>
          <p:cNvSpPr txBox="1"/>
          <p:nvPr/>
        </p:nvSpPr>
        <p:spPr>
          <a:xfrm rot="-254007">
            <a:off x="1913066" y="1060697"/>
            <a:ext cx="4953916" cy="327234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Это получается, когда становится старым или ломается.</a:t>
            </a:r>
            <a:endParaRPr sz="16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Это можно увидеть везде - в городе, в деревне, даже вдоль дорог.</a:t>
            </a:r>
            <a:endParaRPr sz="16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Это можно сдать и получить деньги.</a:t>
            </a:r>
            <a:endParaRPr sz="16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Из этого можно сделать что-то новое.</a:t>
            </a:r>
            <a:endParaRPr sz="16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Это бывает цветным и за него можно получить деньги.</a:t>
            </a:r>
            <a:endParaRPr sz="16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9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C6DA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p39"/>
          <p:cNvSpPr/>
          <p:nvPr/>
        </p:nvSpPr>
        <p:spPr>
          <a:xfrm rot="-253875">
            <a:off x="2473986" y="1079912"/>
            <a:ext cx="4196137" cy="2963381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7" name="Google Shape;267;p39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" name="Google Shape;268;p39"/>
          <p:cNvSpPr/>
          <p:nvPr/>
        </p:nvSpPr>
        <p:spPr>
          <a:xfrm rot="240567">
            <a:off x="2474124" y="1089936"/>
            <a:ext cx="4196170" cy="296343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269;p39"/>
          <p:cNvSpPr txBox="1"/>
          <p:nvPr/>
        </p:nvSpPr>
        <p:spPr>
          <a:xfrm rot="240578">
            <a:off x="2686665" y="1876299"/>
            <a:ext cx="3771231" cy="139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0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Металлолом</a:t>
            </a:r>
            <a:endParaRPr sz="40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70" name="Google Shape;270;p39"/>
          <p:cNvSpPr txBox="1"/>
          <p:nvPr/>
        </p:nvSpPr>
        <p:spPr>
          <a:xfrm rot="240578">
            <a:off x="2627134" y="3152970"/>
            <a:ext cx="3771231" cy="534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999999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0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40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278;p40"/>
          <p:cNvSpPr/>
          <p:nvPr/>
        </p:nvSpPr>
        <p:spPr>
          <a:xfrm rot="-253999">
            <a:off x="1927486" y="895104"/>
            <a:ext cx="4958127" cy="3481983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40"/>
          <p:cNvSpPr txBox="1"/>
          <p:nvPr/>
        </p:nvSpPr>
        <p:spPr>
          <a:xfrm rot="-254007">
            <a:off x="1913066" y="1060697"/>
            <a:ext cx="4953916" cy="327234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Из нее изготавливают игрушки.</a:t>
            </a:r>
            <a:endParaRPr sz="15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Она бывает разного цвета и ее иногда бывает трудно сломать.</a:t>
            </a:r>
            <a:endParaRPr sz="15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Предметы, изготовленные из нее, мало весят.</a:t>
            </a:r>
            <a:endParaRPr sz="15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Если ее поджечь, появляется черный дым, который плохо пахнет.</a:t>
            </a:r>
            <a:endParaRPr sz="15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Ее нельзя выбрасывать, так как она сама в природе не разлагается.</a:t>
            </a:r>
            <a:endParaRPr sz="15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41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C6DA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" name="Google Shape;286;p41"/>
          <p:cNvSpPr/>
          <p:nvPr/>
        </p:nvSpPr>
        <p:spPr>
          <a:xfrm rot="-253875">
            <a:off x="2473986" y="1079912"/>
            <a:ext cx="4196137" cy="2963381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" name="Google Shape;287;p41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" name="Google Shape;288;p41"/>
          <p:cNvSpPr/>
          <p:nvPr/>
        </p:nvSpPr>
        <p:spPr>
          <a:xfrm rot="240567">
            <a:off x="2474124" y="1089936"/>
            <a:ext cx="4196170" cy="296343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" name="Google Shape;289;p41"/>
          <p:cNvSpPr txBox="1"/>
          <p:nvPr/>
        </p:nvSpPr>
        <p:spPr>
          <a:xfrm rot="240578">
            <a:off x="2686665" y="1876299"/>
            <a:ext cx="3771231" cy="139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8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Пластмасса</a:t>
            </a:r>
            <a:endParaRPr sz="48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290" name="Google Shape;290;p41"/>
          <p:cNvSpPr txBox="1"/>
          <p:nvPr/>
        </p:nvSpPr>
        <p:spPr>
          <a:xfrm rot="240578">
            <a:off x="2627134" y="3152970"/>
            <a:ext cx="3771231" cy="534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999999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/>
        </p:nvSpPr>
        <p:spPr>
          <a:xfrm>
            <a:off x="-50" y="1908225"/>
            <a:ext cx="9144000" cy="7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Биология — </a:t>
            </a:r>
            <a:r>
              <a:rPr lang="ru" sz="24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это наука о ...</a:t>
            </a:r>
            <a:endParaRPr sz="24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42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p42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p42"/>
          <p:cNvSpPr/>
          <p:nvPr/>
        </p:nvSpPr>
        <p:spPr>
          <a:xfrm rot="-253999">
            <a:off x="1927486" y="895104"/>
            <a:ext cx="4958127" cy="3481983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p42"/>
          <p:cNvSpPr txBox="1"/>
          <p:nvPr/>
        </p:nvSpPr>
        <p:spPr>
          <a:xfrm rot="-254007">
            <a:off x="1913066" y="1060697"/>
            <a:ext cx="4953916" cy="327234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Этого почти не видно.</a:t>
            </a:r>
            <a:endParaRPr sz="15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Этого много в городе, где много фабрик и заводов.</a:t>
            </a:r>
            <a:endParaRPr sz="15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От этого у людей бывает астма, бронхит, рак.</a:t>
            </a:r>
            <a:endParaRPr sz="15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Это могут собрать на свои листья зеленые растения.</a:t>
            </a:r>
            <a:endParaRPr sz="15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В городе, где этого много, не растут лишайники.</a:t>
            </a:r>
            <a:endParaRPr sz="15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43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C6DA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43"/>
          <p:cNvSpPr/>
          <p:nvPr/>
        </p:nvSpPr>
        <p:spPr>
          <a:xfrm rot="-253875">
            <a:off x="2473986" y="1079912"/>
            <a:ext cx="4196137" cy="2963381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7" name="Google Shape;307;p43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" name="Google Shape;308;p43"/>
          <p:cNvSpPr/>
          <p:nvPr/>
        </p:nvSpPr>
        <p:spPr>
          <a:xfrm rot="240567">
            <a:off x="2474124" y="1089936"/>
            <a:ext cx="4196170" cy="296343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" name="Google Shape;309;p43"/>
          <p:cNvSpPr txBox="1"/>
          <p:nvPr/>
        </p:nvSpPr>
        <p:spPr>
          <a:xfrm rot="240578">
            <a:off x="2686665" y="1876299"/>
            <a:ext cx="3771231" cy="139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8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Газовые отходы</a:t>
            </a:r>
            <a:endParaRPr sz="48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310" name="Google Shape;310;p43"/>
          <p:cNvSpPr txBox="1"/>
          <p:nvPr/>
        </p:nvSpPr>
        <p:spPr>
          <a:xfrm rot="240578">
            <a:off x="2627134" y="3152970"/>
            <a:ext cx="3771231" cy="534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999999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4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7" name="Google Shape;317;p44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8" name="Google Shape;318;p44"/>
          <p:cNvSpPr/>
          <p:nvPr/>
        </p:nvSpPr>
        <p:spPr>
          <a:xfrm rot="-253999">
            <a:off x="1927486" y="895104"/>
            <a:ext cx="4958127" cy="3481983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9" name="Google Shape;319;p44"/>
          <p:cNvSpPr txBox="1"/>
          <p:nvPr/>
        </p:nvSpPr>
        <p:spPr>
          <a:xfrm rot="-254007">
            <a:off x="1913066" y="1060697"/>
            <a:ext cx="4953916" cy="327234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Всегда черного цвета.</a:t>
            </a:r>
            <a:endParaRPr sz="15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Этого много в городе, особенно, где много заводов и фабрик.</a:t>
            </a:r>
            <a:endParaRPr sz="15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Это очень вредно.</a:t>
            </a:r>
            <a:endParaRPr sz="15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У человека вызывает болезни, а одежда его делается грязной.</a:t>
            </a:r>
            <a:endParaRPr sz="15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Этого много при горении.</a:t>
            </a:r>
            <a:endParaRPr sz="15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sz="15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45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C6DAF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6" name="Google Shape;326;p45"/>
          <p:cNvSpPr/>
          <p:nvPr/>
        </p:nvSpPr>
        <p:spPr>
          <a:xfrm rot="-253875">
            <a:off x="2473986" y="1079912"/>
            <a:ext cx="4196137" cy="2963381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7" name="Google Shape;327;p45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8" name="Google Shape;328;p45"/>
          <p:cNvSpPr/>
          <p:nvPr/>
        </p:nvSpPr>
        <p:spPr>
          <a:xfrm rot="240567">
            <a:off x="2474124" y="1089936"/>
            <a:ext cx="4196170" cy="2963438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9" name="Google Shape;329;p45"/>
          <p:cNvSpPr txBox="1"/>
          <p:nvPr/>
        </p:nvSpPr>
        <p:spPr>
          <a:xfrm rot="240578">
            <a:off x="2686665" y="1876299"/>
            <a:ext cx="3771231" cy="139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4800">
                <a:solidFill>
                  <a:srgbClr val="434343"/>
                </a:solidFill>
                <a:latin typeface="Lato Light"/>
                <a:ea typeface="Lato Light"/>
                <a:cs typeface="Lato Light"/>
                <a:sym typeface="Lato Light"/>
              </a:rPr>
              <a:t>Сажа</a:t>
            </a:r>
            <a:endParaRPr sz="4800">
              <a:solidFill>
                <a:srgbClr val="434343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330" name="Google Shape;330;p45"/>
          <p:cNvSpPr txBox="1"/>
          <p:nvPr/>
        </p:nvSpPr>
        <p:spPr>
          <a:xfrm rot="240578">
            <a:off x="2627134" y="3152970"/>
            <a:ext cx="3771231" cy="5347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999999"/>
              </a:solidFill>
              <a:latin typeface="Lato Light"/>
              <a:ea typeface="Lato Light"/>
              <a:cs typeface="Lato Light"/>
              <a:sym typeface="Lato Light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7C3"/>
        </a:solidFill>
        <a:effectLst/>
      </p:bgPr>
    </p:bg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46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latin typeface="Raleway"/>
                <a:ea typeface="Raleway"/>
                <a:cs typeface="Raleway"/>
                <a:sym typeface="Raleway"/>
              </a:rPr>
              <a:t>Определите, к какому царству относится организм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0" name="Google Shape;340;p47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341" name="Google Shape;341;p47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ADA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2" name="Google Shape;342;p47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3" name="Google Shape;343;p47"/>
          <p:cNvSpPr/>
          <p:nvPr/>
        </p:nvSpPr>
        <p:spPr>
          <a:xfrm rot="-5639455">
            <a:off x="2474094" y="1079628"/>
            <a:ext cx="4196205" cy="2963474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44" name="Google Shape;344;p47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39460">
            <a:off x="3382113" y="765806"/>
            <a:ext cx="2359361" cy="3292884"/>
          </a:xfrm>
          <a:prstGeom prst="rect">
            <a:avLst/>
          </a:prstGeom>
          <a:noFill/>
          <a:ln w="9525" cap="flat" cmpd="sng">
            <a:solidFill>
              <a:srgbClr val="EFEFEF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345" name="Google Shape;345;p47"/>
          <p:cNvSpPr txBox="1"/>
          <p:nvPr/>
        </p:nvSpPr>
        <p:spPr>
          <a:xfrm rot="-239455">
            <a:off x="3287182" y="4065885"/>
            <a:ext cx="2818870" cy="5577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Элодея</a:t>
            </a:r>
            <a:endParaRPr sz="1800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0" name="Google Shape;350;p48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48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ADA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2" name="Google Shape;352;p48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3" name="Google Shape;353;p48"/>
          <p:cNvSpPr/>
          <p:nvPr/>
        </p:nvSpPr>
        <p:spPr>
          <a:xfrm rot="-5639341">
            <a:off x="2474194" y="1079657"/>
            <a:ext cx="4196065" cy="296339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54" name="Google Shape;354;p48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39460">
            <a:off x="3382113" y="765806"/>
            <a:ext cx="2359361" cy="3292884"/>
          </a:xfrm>
          <a:prstGeom prst="rect">
            <a:avLst/>
          </a:prstGeom>
          <a:noFill/>
          <a:ln w="9525" cap="flat" cmpd="sng">
            <a:solidFill>
              <a:srgbClr val="EFEFEF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355" name="Google Shape;355;p48"/>
          <p:cNvSpPr txBox="1"/>
          <p:nvPr/>
        </p:nvSpPr>
        <p:spPr>
          <a:xfrm rot="-239480">
            <a:off x="3287124" y="4065883"/>
            <a:ext cx="2818737" cy="557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Элодея — это </a:t>
            </a:r>
            <a:r>
              <a:rPr lang="ru" sz="1800" b="1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растение.</a:t>
            </a:r>
            <a:endParaRPr sz="1800" b="1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0" name="Google Shape;360;p49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361" name="Google Shape;361;p49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ADA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2" name="Google Shape;362;p49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3" name="Google Shape;363;p49"/>
          <p:cNvSpPr/>
          <p:nvPr/>
        </p:nvSpPr>
        <p:spPr>
          <a:xfrm rot="-5639341">
            <a:off x="2474194" y="1079657"/>
            <a:ext cx="4196065" cy="296339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64" name="Google Shape;364;p49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39460">
            <a:off x="3382112" y="765806"/>
            <a:ext cx="2359361" cy="3292884"/>
          </a:xfrm>
          <a:prstGeom prst="rect">
            <a:avLst/>
          </a:prstGeom>
          <a:noFill/>
          <a:ln w="9525" cap="flat" cmpd="sng">
            <a:solidFill>
              <a:srgbClr val="EFEFEF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365" name="Google Shape;365;p49"/>
          <p:cNvSpPr txBox="1"/>
          <p:nvPr/>
        </p:nvSpPr>
        <p:spPr>
          <a:xfrm rot="-239480">
            <a:off x="3287124" y="4065883"/>
            <a:ext cx="2818737" cy="557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Амёба</a:t>
            </a:r>
            <a:endParaRPr sz="1800" b="1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0" name="Google Shape;370;p50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50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ADA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2" name="Google Shape;372;p50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3" name="Google Shape;373;p50"/>
          <p:cNvSpPr/>
          <p:nvPr/>
        </p:nvSpPr>
        <p:spPr>
          <a:xfrm rot="-5639341">
            <a:off x="2474194" y="1079657"/>
            <a:ext cx="4196065" cy="296339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74" name="Google Shape;374;p50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39460">
            <a:off x="3382112" y="765806"/>
            <a:ext cx="2359361" cy="3292884"/>
          </a:xfrm>
          <a:prstGeom prst="rect">
            <a:avLst/>
          </a:prstGeom>
          <a:noFill/>
          <a:ln w="9525" cap="flat" cmpd="sng">
            <a:solidFill>
              <a:srgbClr val="EFEFEF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375" name="Google Shape;375;p50"/>
          <p:cNvSpPr txBox="1"/>
          <p:nvPr/>
        </p:nvSpPr>
        <p:spPr>
          <a:xfrm rot="-239480">
            <a:off x="3287124" y="4065883"/>
            <a:ext cx="2818737" cy="557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Амёба — это </a:t>
            </a:r>
            <a:r>
              <a:rPr lang="ru" sz="1800" b="1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протист.</a:t>
            </a:r>
            <a:endParaRPr sz="1800" b="1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0" name="Google Shape;400;p53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401" name="Google Shape;401;p53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ADA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2" name="Google Shape;402;p53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3" name="Google Shape;403;p53"/>
          <p:cNvSpPr/>
          <p:nvPr/>
        </p:nvSpPr>
        <p:spPr>
          <a:xfrm rot="-5639341">
            <a:off x="2474194" y="1079657"/>
            <a:ext cx="4196065" cy="296339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04" name="Google Shape;404;p53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39460">
            <a:off x="3382113" y="765805"/>
            <a:ext cx="2359363" cy="3292884"/>
          </a:xfrm>
          <a:prstGeom prst="rect">
            <a:avLst/>
          </a:prstGeom>
          <a:noFill/>
          <a:ln w="9525" cap="flat" cmpd="sng">
            <a:solidFill>
              <a:srgbClr val="EFEFEF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405" name="Google Shape;405;p53"/>
          <p:cNvSpPr txBox="1"/>
          <p:nvPr/>
        </p:nvSpPr>
        <p:spPr>
          <a:xfrm rot="-239480">
            <a:off x="3287124" y="4065883"/>
            <a:ext cx="2818737" cy="557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Кобра</a:t>
            </a:r>
            <a:endParaRPr sz="1800" b="1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6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325" y="3409750"/>
            <a:ext cx="1770022" cy="1733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6"/>
          <p:cNvPicPr preferRelativeResize="0"/>
          <p:nvPr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2000" y="1332474"/>
            <a:ext cx="3614528" cy="3811026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6"/>
          <p:cNvSpPr txBox="1"/>
          <p:nvPr/>
        </p:nvSpPr>
        <p:spPr>
          <a:xfrm>
            <a:off x="-50" y="1908225"/>
            <a:ext cx="9144000" cy="7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Биология — </a:t>
            </a:r>
            <a:r>
              <a:rPr lang="ru" sz="24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это наука о живых ор</a:t>
            </a:r>
            <a:r>
              <a:rPr lang="ru" sz="2400">
                <a:latin typeface="Raleway"/>
                <a:ea typeface="Raleway"/>
                <a:cs typeface="Raleway"/>
                <a:sym typeface="Raleway"/>
              </a:rPr>
              <a:t>ганизмах.</a:t>
            </a:r>
            <a:endParaRPr sz="240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" name="Google Shape;410;p54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411" name="Google Shape;411;p54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ADA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2" name="Google Shape;412;p54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3" name="Google Shape;413;p54"/>
          <p:cNvSpPr/>
          <p:nvPr/>
        </p:nvSpPr>
        <p:spPr>
          <a:xfrm rot="-5639341">
            <a:off x="2474194" y="1079657"/>
            <a:ext cx="4196065" cy="296339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14" name="Google Shape;414;p54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39460">
            <a:off x="3382113" y="765805"/>
            <a:ext cx="2359363" cy="3292884"/>
          </a:xfrm>
          <a:prstGeom prst="rect">
            <a:avLst/>
          </a:prstGeom>
          <a:noFill/>
          <a:ln w="9525" cap="flat" cmpd="sng">
            <a:solidFill>
              <a:srgbClr val="EFEFEF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415" name="Google Shape;415;p54"/>
          <p:cNvSpPr txBox="1"/>
          <p:nvPr/>
        </p:nvSpPr>
        <p:spPr>
          <a:xfrm rot="-239480">
            <a:off x="3287124" y="4065883"/>
            <a:ext cx="2818737" cy="557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Кобра — это животное </a:t>
            </a:r>
            <a:r>
              <a:rPr lang="ru" sz="1800" b="1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(пресмыкающееся).</a:t>
            </a:r>
            <a:endParaRPr sz="1800" b="1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" name="Google Shape;460;p59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461" name="Google Shape;461;p59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ADA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2" name="Google Shape;462;p59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3" name="Google Shape;463;p59"/>
          <p:cNvSpPr/>
          <p:nvPr/>
        </p:nvSpPr>
        <p:spPr>
          <a:xfrm rot="-5639341">
            <a:off x="2474194" y="1079657"/>
            <a:ext cx="4196065" cy="296339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64" name="Google Shape;464;p59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39458">
            <a:off x="3382114" y="765806"/>
            <a:ext cx="2359362" cy="3292886"/>
          </a:xfrm>
          <a:prstGeom prst="rect">
            <a:avLst/>
          </a:prstGeom>
          <a:noFill/>
          <a:ln w="9525" cap="flat" cmpd="sng">
            <a:solidFill>
              <a:srgbClr val="EFEFEF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465" name="Google Shape;465;p59"/>
          <p:cNvSpPr txBox="1"/>
          <p:nvPr/>
        </p:nvSpPr>
        <p:spPr>
          <a:xfrm rot="-239480">
            <a:off x="3287124" y="4065883"/>
            <a:ext cx="2818737" cy="557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Спирулина</a:t>
            </a:r>
            <a:endParaRPr sz="1800" b="1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0" name="Google Shape;470;p60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471" name="Google Shape;471;p60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ADA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2" name="Google Shape;472;p60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3" name="Google Shape;473;p60"/>
          <p:cNvSpPr/>
          <p:nvPr/>
        </p:nvSpPr>
        <p:spPr>
          <a:xfrm rot="-5639341">
            <a:off x="2474194" y="1079657"/>
            <a:ext cx="4196065" cy="296339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74" name="Google Shape;474;p60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39458">
            <a:off x="3382114" y="765806"/>
            <a:ext cx="2359362" cy="3292886"/>
          </a:xfrm>
          <a:prstGeom prst="rect">
            <a:avLst/>
          </a:prstGeom>
          <a:noFill/>
          <a:ln w="9525" cap="flat" cmpd="sng">
            <a:solidFill>
              <a:srgbClr val="EFEFEF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475" name="Google Shape;475;p60"/>
          <p:cNvSpPr txBox="1"/>
          <p:nvPr/>
        </p:nvSpPr>
        <p:spPr>
          <a:xfrm rot="-239712">
            <a:off x="3150639" y="4066387"/>
            <a:ext cx="3074371" cy="557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Спирулина — это </a:t>
            </a:r>
            <a:r>
              <a:rPr lang="ru" sz="1600" b="1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скопление цианобактерий.</a:t>
            </a:r>
            <a:endParaRPr sz="1600" b="1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0" name="Google Shape;480;p61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481" name="Google Shape;481;p61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ADA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2" name="Google Shape;482;p61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3" name="Google Shape;483;p61"/>
          <p:cNvSpPr/>
          <p:nvPr/>
        </p:nvSpPr>
        <p:spPr>
          <a:xfrm rot="-5639341">
            <a:off x="2474194" y="1079657"/>
            <a:ext cx="4196065" cy="296339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84" name="Google Shape;484;p61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39459">
            <a:off x="3382114" y="765806"/>
            <a:ext cx="2359361" cy="3292886"/>
          </a:xfrm>
          <a:prstGeom prst="rect">
            <a:avLst/>
          </a:prstGeom>
          <a:noFill/>
          <a:ln w="9525" cap="flat" cmpd="sng">
            <a:solidFill>
              <a:srgbClr val="EFEFEF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485" name="Google Shape;485;p61"/>
          <p:cNvSpPr txBox="1"/>
          <p:nvPr/>
        </p:nvSpPr>
        <p:spPr>
          <a:xfrm rot="-239480">
            <a:off x="3287124" y="4065883"/>
            <a:ext cx="2818737" cy="557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Хлорелла</a:t>
            </a:r>
            <a:endParaRPr sz="1800" b="1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0" name="Google Shape;490;p62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491" name="Google Shape;491;p62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ADA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2" name="Google Shape;492;p62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3" name="Google Shape;493;p62"/>
          <p:cNvSpPr/>
          <p:nvPr/>
        </p:nvSpPr>
        <p:spPr>
          <a:xfrm rot="-5639341">
            <a:off x="2474194" y="1079657"/>
            <a:ext cx="4196065" cy="296339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94" name="Google Shape;494;p62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39459">
            <a:off x="3382114" y="765806"/>
            <a:ext cx="2359361" cy="3292886"/>
          </a:xfrm>
          <a:prstGeom prst="rect">
            <a:avLst/>
          </a:prstGeom>
          <a:noFill/>
          <a:ln w="9525" cap="flat" cmpd="sng">
            <a:solidFill>
              <a:srgbClr val="EFEFEF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495" name="Google Shape;495;p62"/>
          <p:cNvSpPr txBox="1"/>
          <p:nvPr/>
        </p:nvSpPr>
        <p:spPr>
          <a:xfrm rot="-239480">
            <a:off x="3287124" y="4065883"/>
            <a:ext cx="2818737" cy="557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Хлорелла — это </a:t>
            </a:r>
            <a:r>
              <a:rPr lang="ru" sz="1800" b="1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протист.</a:t>
            </a:r>
            <a:endParaRPr sz="1800" b="1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0" name="Google Shape;500;p63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501" name="Google Shape;501;p63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ADA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2" name="Google Shape;502;p63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3" name="Google Shape;503;p63"/>
          <p:cNvSpPr txBox="1"/>
          <p:nvPr/>
        </p:nvSpPr>
        <p:spPr>
          <a:xfrm rot="-732">
            <a:off x="3287099" y="3900460"/>
            <a:ext cx="2818800" cy="5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Венерина мухоловка</a:t>
            </a:r>
            <a:endParaRPr sz="1800" b="1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504" name="Google Shape;504;p63" title="Хищное растение Дионея Венерина мухоловка кушает">
            <a:hlinkClick r:id="rId4"/>
          </p:cNvPr>
          <p:cNvPicPr preferRelativeResize="0"/>
          <p:nvPr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1125" y="885525"/>
            <a:ext cx="4210750" cy="315805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9" name="Google Shape;509;p64"/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574324"/>
            <a:ext cx="9143999" cy="2569200"/>
          </a:xfrm>
          <a:prstGeom prst="rect">
            <a:avLst/>
          </a:prstGeom>
          <a:noFill/>
          <a:ln>
            <a:noFill/>
          </a:ln>
        </p:spPr>
      </p:pic>
      <p:sp>
        <p:nvSpPr>
          <p:cNvPr id="510" name="Google Shape;510;p64"/>
          <p:cNvSpPr/>
          <p:nvPr/>
        </p:nvSpPr>
        <p:spPr>
          <a:xfrm>
            <a:off x="0" y="0"/>
            <a:ext cx="9144000" cy="2569200"/>
          </a:xfrm>
          <a:prstGeom prst="rect">
            <a:avLst/>
          </a:prstGeom>
          <a:solidFill>
            <a:srgbClr val="FADA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1" name="Google Shape;511;p64"/>
          <p:cNvSpPr txBox="1"/>
          <p:nvPr/>
        </p:nvSpPr>
        <p:spPr>
          <a:xfrm>
            <a:off x="3827050" y="1585625"/>
            <a:ext cx="2818800" cy="3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2" name="Google Shape;512;p64"/>
          <p:cNvSpPr/>
          <p:nvPr/>
        </p:nvSpPr>
        <p:spPr>
          <a:xfrm rot="-5639341">
            <a:off x="2474194" y="1079657"/>
            <a:ext cx="4196065" cy="296339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>
            <a:noFill/>
          </a:ln>
          <a:effectLst>
            <a:outerShdw blurRad="228600" dist="50800" dir="5400000" algn="tl" rotWithShape="0">
              <a:srgbClr val="000000">
                <a:alpha val="549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513" name="Google Shape;513;p64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39459">
            <a:off x="3382114" y="765806"/>
            <a:ext cx="2359361" cy="3292886"/>
          </a:xfrm>
          <a:prstGeom prst="rect">
            <a:avLst/>
          </a:prstGeom>
          <a:noFill/>
          <a:ln w="9525" cap="flat" cmpd="sng">
            <a:solidFill>
              <a:srgbClr val="EFEFEF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514" name="Google Shape;514;p64"/>
          <p:cNvSpPr txBox="1"/>
          <p:nvPr/>
        </p:nvSpPr>
        <p:spPr>
          <a:xfrm rot="-239480">
            <a:off x="3287124" y="4065883"/>
            <a:ext cx="2818737" cy="557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Венерина мухоловка — это плотоядное </a:t>
            </a:r>
            <a:r>
              <a:rPr lang="ru" sz="1600" b="1">
                <a:solidFill>
                  <a:srgbClr val="434343"/>
                </a:solidFill>
                <a:latin typeface="Lato"/>
                <a:ea typeface="Lato"/>
                <a:cs typeface="Lato"/>
                <a:sym typeface="Lato"/>
              </a:rPr>
              <a:t>растение.</a:t>
            </a:r>
            <a:endParaRPr sz="1600" b="1">
              <a:solidFill>
                <a:srgbClr val="434343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7C3"/>
        </a:solidFill>
        <a:effectLst/>
      </p:bgPr>
    </p:bg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65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latin typeface="Raleway"/>
                <a:ea typeface="Raleway"/>
                <a:cs typeface="Raleway"/>
                <a:sym typeface="Raleway"/>
              </a:rPr>
              <a:t>Разгадайте ребусы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4" name="Google Shape;524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3563" y="190500"/>
            <a:ext cx="1247775" cy="90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5" name="Google Shape;525;p6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41838" y="190500"/>
            <a:ext cx="1695450" cy="118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6" name="Google Shape;526;p6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6850" y="1304925"/>
            <a:ext cx="1981200" cy="1543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7" name="Google Shape;527;p6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74925" y="152400"/>
            <a:ext cx="2228850" cy="106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8" name="Google Shape;528;p6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201338" y="1485900"/>
            <a:ext cx="1952625" cy="118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9" name="Google Shape;529;p6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53800" y="2905575"/>
            <a:ext cx="2628900" cy="1209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30" name="Google Shape;530;p6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221700" y="1371600"/>
            <a:ext cx="2771775" cy="1276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1" name="Google Shape;531;p66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155138" y="2814388"/>
            <a:ext cx="2333625" cy="108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2" name="Google Shape;532;p66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245513" y="2800350"/>
            <a:ext cx="2724150" cy="108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3" name="Google Shape;533;p66"/>
          <p:cNvPicPr preferRelativeResize="0"/>
          <p:nvPr/>
        </p:nvPicPr>
        <p:blipFill>
          <a:blip r:embed="rId1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4850" y="4047625"/>
            <a:ext cx="1849452" cy="933450"/>
          </a:xfrm>
          <a:prstGeom prst="rect">
            <a:avLst/>
          </a:prstGeom>
          <a:noFill/>
          <a:ln>
            <a:noFill/>
          </a:ln>
        </p:spPr>
      </p:pic>
      <p:sp>
        <p:nvSpPr>
          <p:cNvPr id="534" name="Google Shape;534;p66"/>
          <p:cNvSpPr txBox="1"/>
          <p:nvPr/>
        </p:nvSpPr>
        <p:spPr>
          <a:xfrm>
            <a:off x="419775" y="506025"/>
            <a:ext cx="253800" cy="7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1</a:t>
            </a:r>
            <a:endParaRPr/>
          </a:p>
        </p:txBody>
      </p:sp>
      <p:sp>
        <p:nvSpPr>
          <p:cNvPr id="535" name="Google Shape;535;p66"/>
          <p:cNvSpPr txBox="1"/>
          <p:nvPr/>
        </p:nvSpPr>
        <p:spPr>
          <a:xfrm>
            <a:off x="3088050" y="477900"/>
            <a:ext cx="253800" cy="7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2</a:t>
            </a:r>
            <a:endParaRPr/>
          </a:p>
        </p:txBody>
      </p:sp>
      <p:sp>
        <p:nvSpPr>
          <p:cNvPr id="536" name="Google Shape;536;p66"/>
          <p:cNvSpPr txBox="1"/>
          <p:nvPr/>
        </p:nvSpPr>
        <p:spPr>
          <a:xfrm>
            <a:off x="6321125" y="410400"/>
            <a:ext cx="253800" cy="7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3</a:t>
            </a:r>
            <a:endParaRPr/>
          </a:p>
        </p:txBody>
      </p:sp>
      <p:sp>
        <p:nvSpPr>
          <p:cNvPr id="537" name="Google Shape;537;p66"/>
          <p:cNvSpPr txBox="1"/>
          <p:nvPr/>
        </p:nvSpPr>
        <p:spPr>
          <a:xfrm>
            <a:off x="165975" y="1705800"/>
            <a:ext cx="253800" cy="7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4</a:t>
            </a:r>
            <a:endParaRPr/>
          </a:p>
        </p:txBody>
      </p:sp>
      <p:sp>
        <p:nvSpPr>
          <p:cNvPr id="538" name="Google Shape;538;p66"/>
          <p:cNvSpPr txBox="1"/>
          <p:nvPr/>
        </p:nvSpPr>
        <p:spPr>
          <a:xfrm>
            <a:off x="3022775" y="1705800"/>
            <a:ext cx="253800" cy="7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5</a:t>
            </a:r>
            <a:endParaRPr/>
          </a:p>
        </p:txBody>
      </p:sp>
      <p:sp>
        <p:nvSpPr>
          <p:cNvPr id="539" name="Google Shape;539;p66"/>
          <p:cNvSpPr txBox="1"/>
          <p:nvPr/>
        </p:nvSpPr>
        <p:spPr>
          <a:xfrm>
            <a:off x="5991725" y="1639125"/>
            <a:ext cx="253800" cy="7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6</a:t>
            </a:r>
            <a:endParaRPr/>
          </a:p>
        </p:txBody>
      </p:sp>
      <p:sp>
        <p:nvSpPr>
          <p:cNvPr id="540" name="Google Shape;540;p66"/>
          <p:cNvSpPr txBox="1"/>
          <p:nvPr/>
        </p:nvSpPr>
        <p:spPr>
          <a:xfrm>
            <a:off x="0" y="2986663"/>
            <a:ext cx="253800" cy="7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7</a:t>
            </a:r>
            <a:endParaRPr/>
          </a:p>
        </p:txBody>
      </p:sp>
      <p:sp>
        <p:nvSpPr>
          <p:cNvPr id="541" name="Google Shape;541;p66"/>
          <p:cNvSpPr txBox="1"/>
          <p:nvPr/>
        </p:nvSpPr>
        <p:spPr>
          <a:xfrm>
            <a:off x="2947550" y="2986663"/>
            <a:ext cx="253800" cy="7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8</a:t>
            </a:r>
            <a:endParaRPr/>
          </a:p>
        </p:txBody>
      </p:sp>
      <p:sp>
        <p:nvSpPr>
          <p:cNvPr id="542" name="Google Shape;542;p66"/>
          <p:cNvSpPr txBox="1"/>
          <p:nvPr/>
        </p:nvSpPr>
        <p:spPr>
          <a:xfrm>
            <a:off x="5991725" y="2986663"/>
            <a:ext cx="253800" cy="7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9</a:t>
            </a:r>
            <a:endParaRPr/>
          </a:p>
        </p:txBody>
      </p:sp>
      <p:sp>
        <p:nvSpPr>
          <p:cNvPr id="543" name="Google Shape;543;p66"/>
          <p:cNvSpPr txBox="1"/>
          <p:nvPr/>
        </p:nvSpPr>
        <p:spPr>
          <a:xfrm>
            <a:off x="2823725" y="4143700"/>
            <a:ext cx="453000" cy="7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10</a:t>
            </a:r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C7C3"/>
        </a:solidFill>
        <a:effectLst/>
      </p:bgPr>
    </p:bg>
    <p:spTree>
      <p:nvGrpSpPr>
        <p:cNvPr id="1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67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latin typeface="Raleway"/>
                <a:ea typeface="Raleway"/>
                <a:cs typeface="Raleway"/>
                <a:sym typeface="Raleway"/>
              </a:rPr>
              <a:t>Дайте развёрнутый ответ на вопрос</a:t>
            </a:r>
            <a:endParaRPr b="1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/>
          <p:nvPr/>
        </p:nvSpPr>
        <p:spPr>
          <a:xfrm>
            <a:off x="0" y="2101825"/>
            <a:ext cx="6419700" cy="7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Чем известен Антони ван Левенгук?</a:t>
            </a:r>
            <a:endParaRPr sz="24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93" name="Google Shape;93;p17"/>
          <p:cNvPicPr preferRelativeResize="0"/>
          <p:nvPr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9550" y="1199800"/>
            <a:ext cx="2416000" cy="291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7E1CD"/>
        </a:solidFill>
        <a:effectLst/>
      </p:bgPr>
    </p:bg>
    <p:spTree>
      <p:nvGrpSpPr>
        <p:cNvPr id="1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3" name="Google Shape;553;p68"/>
          <p:cNvGraphicFramePr/>
          <p:nvPr/>
        </p:nvGraphicFramePr>
        <p:xfrm>
          <a:off x="0" y="0"/>
          <a:ext cx="9144000" cy="5143500"/>
        </p:xfrm>
        <a:graphic>
          <a:graphicData uri="http://schemas.openxmlformats.org/drawingml/2006/table">
            <a:tbl>
              <a:tblPr>
                <a:noFill/>
                <a:tableStyleId>{3B5C3874-1234-44AD-913D-80F248261BF7}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435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" sz="18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В городе (крупном промышленном центре) удалили все зелёные насаждения. К чему это может привести?</a:t>
                      </a:r>
                      <a:endParaRPr sz="18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" sz="18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Гнус (мелкие комары и мошки) в некоторых районах сильно</a:t>
                      </a:r>
                      <a:endParaRPr sz="18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" sz="18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досаждают человеку. Что произойдёт с природной средой, если полностью уничтожить этих насекомых с помощью ядохимикатов?</a:t>
                      </a:r>
                      <a:endParaRPr sz="18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" sz="18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В водоём (небольшой по размерам) с окружающих его полей с дождями и талым снегом смываются удобрения, ядохимикаты.</a:t>
                      </a:r>
                      <a:endParaRPr sz="18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" sz="18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Сделайте экологический прогноз возможных последствий этого</a:t>
                      </a:r>
                      <a:endParaRPr sz="18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ru" sz="1800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явления.</a:t>
                      </a:r>
                      <a:endParaRPr sz="18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L="91425" marR="91425" marT="91425" marB="914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/>
          <p:nvPr/>
        </p:nvSpPr>
        <p:spPr>
          <a:xfrm>
            <a:off x="0" y="2000300"/>
            <a:ext cx="9144000" cy="7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 b="1" dirty="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Первым увидел и описал бактерии и</a:t>
            </a:r>
            <a:endParaRPr sz="2400" b="1" dirty="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 b="1" dirty="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и открыл мир микроскопических организмов — бактерий и</a:t>
            </a:r>
            <a:endParaRPr sz="2400" b="1" dirty="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2400" b="1" dirty="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протистов.</a:t>
            </a:r>
            <a:endParaRPr sz="2400" b="1" dirty="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9"/>
          <p:cNvSpPr txBox="1"/>
          <p:nvPr/>
        </p:nvSpPr>
        <p:spPr>
          <a:xfrm>
            <a:off x="-50" y="1908225"/>
            <a:ext cx="9144000" cy="7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Назовите газы, из которых состоит атмосферный воздух, и их процентное соотношение.</a:t>
            </a:r>
            <a:endParaRPr sz="24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FE2F3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/>
          <p:nvPr/>
        </p:nvSpPr>
        <p:spPr>
          <a:xfrm>
            <a:off x="-15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latin typeface="Raleway"/>
                <a:ea typeface="Raleway"/>
                <a:cs typeface="Raleway"/>
                <a:sym typeface="Raleway"/>
              </a:rPr>
              <a:t>азот — N — 78%</a:t>
            </a:r>
            <a:endParaRPr sz="240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latin typeface="Raleway"/>
                <a:ea typeface="Raleway"/>
                <a:cs typeface="Raleway"/>
                <a:sym typeface="Raleway"/>
              </a:rPr>
              <a:t>кислород — O — 21%</a:t>
            </a:r>
            <a:endParaRPr sz="240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latin typeface="Raleway"/>
                <a:ea typeface="Raleway"/>
                <a:cs typeface="Raleway"/>
                <a:sym typeface="Raleway"/>
              </a:rPr>
              <a:t>углекислый газ — CO</a:t>
            </a:r>
            <a:r>
              <a:rPr lang="ru" sz="2400">
                <a:solidFill>
                  <a:srgbClr val="222222"/>
                </a:solidFill>
                <a:highlight>
                  <a:srgbClr val="C6DAFC"/>
                </a:highlight>
                <a:latin typeface="Raleway"/>
                <a:ea typeface="Raleway"/>
                <a:cs typeface="Raleway"/>
                <a:sym typeface="Raleway"/>
              </a:rPr>
              <a:t>₂</a:t>
            </a:r>
            <a:r>
              <a:rPr lang="ru" sz="2400">
                <a:latin typeface="Raleway"/>
                <a:ea typeface="Raleway"/>
                <a:cs typeface="Raleway"/>
                <a:sym typeface="Raleway"/>
              </a:rPr>
              <a:t> — 0,03-0,04%</a:t>
            </a:r>
            <a:endParaRPr sz="240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latin typeface="Raleway"/>
                <a:ea typeface="Raleway"/>
                <a:cs typeface="Raleway"/>
                <a:sym typeface="Raleway"/>
              </a:rPr>
              <a:t>другие газы — до 1%</a:t>
            </a:r>
            <a:endParaRPr sz="240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2CC"/>
        </a:solid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1"/>
          <p:cNvSpPr txBox="1"/>
          <p:nvPr/>
        </p:nvSpPr>
        <p:spPr>
          <a:xfrm>
            <a:off x="-50" y="1908225"/>
            <a:ext cx="9144000" cy="74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>
                <a:solidFill>
                  <a:srgbClr val="666666"/>
                </a:solidFill>
                <a:latin typeface="Raleway"/>
                <a:ea typeface="Raleway"/>
                <a:cs typeface="Raleway"/>
                <a:sym typeface="Raleway"/>
              </a:rPr>
              <a:t>Какая наука изучает живые организмы, их взаимосвязи и среды обитания?</a:t>
            </a:r>
            <a:endParaRPr sz="2400">
              <a:solidFill>
                <a:srgbClr val="666666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711</Words>
  <Application>Microsoft Office PowerPoint</Application>
  <PresentationFormat>Экран (16:9)</PresentationFormat>
  <Paragraphs>108</Paragraphs>
  <Slides>50</Slides>
  <Notes>50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55" baseType="lpstr">
      <vt:lpstr>Arial</vt:lpstr>
      <vt:lpstr>Lato</vt:lpstr>
      <vt:lpstr>Raleway</vt:lpstr>
      <vt:lpstr>Lato Light</vt:lpstr>
      <vt:lpstr>Simple Light</vt:lpstr>
      <vt:lpstr>Презентация PowerPoint</vt:lpstr>
      <vt:lpstr>Ответьте на вопросы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«Слушай, не зевай»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Определите, к какому царству относится организм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Разгадайте ребусы</vt:lpstr>
      <vt:lpstr>Презентация PowerPoint</vt:lpstr>
      <vt:lpstr>Дайте развёрнутый ответ на вопрос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Уладзіслаў Панежанка</cp:lastModifiedBy>
  <cp:revision>11</cp:revision>
  <dcterms:modified xsi:type="dcterms:W3CDTF">2019-05-31T20:06:13Z</dcterms:modified>
</cp:coreProperties>
</file>