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</p:sldMasterIdLst>
  <p:sldIdLst>
    <p:sldId id="256" r:id="rId3"/>
    <p:sldId id="277" r:id="rId4"/>
    <p:sldId id="257" r:id="rId5"/>
    <p:sldId id="281" r:id="rId6"/>
    <p:sldId id="263" r:id="rId7"/>
    <p:sldId id="264" r:id="rId8"/>
    <p:sldId id="278" r:id="rId9"/>
    <p:sldId id="265" r:id="rId10"/>
    <p:sldId id="266" r:id="rId11"/>
    <p:sldId id="267" r:id="rId12"/>
    <p:sldId id="282" r:id="rId13"/>
    <p:sldId id="280" r:id="rId14"/>
    <p:sldId id="268" r:id="rId15"/>
    <p:sldId id="269" r:id="rId16"/>
    <p:sldId id="261" r:id="rId17"/>
    <p:sldId id="262" r:id="rId18"/>
    <p:sldId id="270" r:id="rId19"/>
    <p:sldId id="271" r:id="rId20"/>
    <p:sldId id="272" r:id="rId21"/>
    <p:sldId id="274" r:id="rId22"/>
    <p:sldId id="273" r:id="rId23"/>
    <p:sldId id="275" r:id="rId24"/>
    <p:sldId id="276" r:id="rId25"/>
    <p:sldId id="260" r:id="rId26"/>
    <p:sldId id="279" r:id="rId27"/>
    <p:sldId id="283" r:id="rId28"/>
    <p:sldId id="286" r:id="rId29"/>
    <p:sldId id="284" r:id="rId30"/>
    <p:sldId id="285" r:id="rId31"/>
    <p:sldId id="287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25B54B"/>
    <a:srgbClr val="FF99CC"/>
    <a:srgbClr val="CC66FF"/>
    <a:srgbClr val="CC99FF"/>
    <a:srgbClr val="009900"/>
    <a:srgbClr val="FF9999"/>
    <a:srgbClr val="E5988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microsoft.com/office/2006/relationships/legacyDocTextInfo" Target="legacyDocTextInfo.bin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8.bin"/><Relationship Id="rId2" Type="http://schemas.microsoft.com/office/2006/relationships/legacyDiagramText" Target="legacyDiagramText7.bin"/><Relationship Id="rId1" Type="http://schemas.microsoft.com/office/2006/relationships/legacyDiagramText" Target="legacyDiagramText6.bin"/><Relationship Id="rId6" Type="http://schemas.microsoft.com/office/2006/relationships/legacyDiagramText" Target="legacyDiagramText11.bin"/><Relationship Id="rId5" Type="http://schemas.microsoft.com/office/2006/relationships/legacyDiagramText" Target="legacyDiagramText10.bin"/><Relationship Id="rId4" Type="http://schemas.microsoft.com/office/2006/relationships/legacyDiagramText" Target="legacyDiagramText9.bin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4.bin"/><Relationship Id="rId2" Type="http://schemas.microsoft.com/office/2006/relationships/legacyDiagramText" Target="legacyDiagramText13.bin"/><Relationship Id="rId1" Type="http://schemas.microsoft.com/office/2006/relationships/legacyDiagramText" Target="legacyDiagramText12.bin"/><Relationship Id="rId6" Type="http://schemas.microsoft.com/office/2006/relationships/legacyDiagramText" Target="legacyDiagramText17.bin"/><Relationship Id="rId5" Type="http://schemas.microsoft.com/office/2006/relationships/legacyDiagramText" Target="legacyDiagramText16.bin"/><Relationship Id="rId4" Type="http://schemas.microsoft.com/office/2006/relationships/legacyDiagramText" Target="legacyDiagramText15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17621-16E3-417C-8086-CC24B8DDC9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D5085-899E-421D-B61B-0659BBFA18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DD51D-309E-48C2-B8BE-C25F29A731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A06481B-A3B9-4C79-A9E8-8F56B697E8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59F260-642F-42AF-B0C3-115C8BA040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B733F3A-5D33-4913-B787-FBCF8DAD0B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66563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64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65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66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67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68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69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70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71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72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3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4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5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6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7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8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9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0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1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2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3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4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5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6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7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88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89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90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1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2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93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94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95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6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597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6598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6599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6600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6601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F2B363B-55FC-41D1-9A8E-1AA7D1EF1C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787C-B066-4AFB-82FE-5C38D70E8F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EE81D-15C6-4688-8169-D4F24D3846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CC092-99EC-4AAD-BE78-C9DE06FB40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F6E713-ADDD-4DE0-87E9-EF39AFFEB4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019B1-DC0F-4C45-A762-3C59BC5EAC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5F28E-7A81-457E-B992-4B34B8BDB7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2FA49-97DD-4CB6-AF56-DE2E9CE0B8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41AFE-A54E-4FDD-BB0E-A0512A7C9C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C0B19-B364-4168-9A00-9615BC7286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BCAB47-11C0-486B-9B4D-553ABD0756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8A762-6E84-4A83-AC86-882E47C34E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8A74A28-6643-4FA2-A97F-B7FCC9B295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14199F8-6256-4659-9BA6-0E8B3C18A3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06157-F65B-421E-B152-7E0CF5FF5D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94CF30-D797-4A24-BCBD-50AB27D0C2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F1E86-39A5-4712-998E-DA982FBB24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4A624-3CE4-4267-86F0-4025EFD5B5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FA733-7518-4103-9C55-729D6E420D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68CA0-DDD4-4BD0-B74E-AE71A2F7B6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56D74-0EC0-436E-9F4F-70B9B8F833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33"/>
            </a:gs>
            <a:gs pos="50000">
              <a:schemeClr val="bg1"/>
            </a:gs>
            <a:gs pos="100000">
              <a:srgbClr val="33CC33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27C5864-D38E-4EEA-A681-8F7B8107101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75" r:id="rId12"/>
    <p:sldLayoutId id="2147483676" r:id="rId13"/>
    <p:sldLayoutId id="2147483679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65539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0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1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2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3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4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5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6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7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8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9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0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1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2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3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4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5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6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7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8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9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0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1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2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3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64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65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66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7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8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69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70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71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72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5573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5574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5575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5576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5577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A4DDF536-2366-4FA9-98C3-B63718CBEFC0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3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7" r:id="rId12"/>
    <p:sldLayoutId id="2147483678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26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8.gif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11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gif"/><Relationship Id="rId5" Type="http://schemas.openxmlformats.org/officeDocument/2006/relationships/slide" Target="slide7.xml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5" Type="http://schemas.openxmlformats.org/officeDocument/2006/relationships/image" Target="../media/image5.png"/><Relationship Id="rId4" Type="http://schemas.openxmlformats.org/officeDocument/2006/relationships/image" Target="../media/image12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3.wm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slide" Target="slide21.xml"/><Relationship Id="rId4" Type="http://schemas.openxmlformats.org/officeDocument/2006/relationships/slide" Target="slide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5.xml"/><Relationship Id="rId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468313" y="836613"/>
            <a:ext cx="7343775" cy="45370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Амфотерные оксиды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и гидроксиды</a:t>
            </a:r>
          </a:p>
        </p:txBody>
      </p:sp>
      <p:pic>
        <p:nvPicPr>
          <p:cNvPr id="2053" name="Picture 5" descr="j03012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4148138"/>
            <a:ext cx="3168650" cy="2709862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50825" y="1557338"/>
            <a:ext cx="8208963" cy="13668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50825" y="3429000"/>
            <a:ext cx="4535488" cy="28082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003800" y="3500438"/>
            <a:ext cx="3671888" cy="2016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713788" cy="46085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>
                <a:solidFill>
                  <a:srgbClr val="CC3300"/>
                </a:solidFill>
              </a:rPr>
              <a:t>Кислоты</a:t>
            </a:r>
            <a:r>
              <a:rPr lang="ru-RU" sz="2800">
                <a:solidFill>
                  <a:srgbClr val="CC3300"/>
                </a:solidFill>
              </a:rPr>
              <a:t> </a:t>
            </a:r>
            <a:r>
              <a:rPr lang="ru-RU" sz="2800"/>
              <a:t>– это сложные вещества, молекулы которых состоят из атомов водорода и кислотных остатков.</a:t>
            </a:r>
          </a:p>
          <a:p>
            <a:pPr>
              <a:lnSpc>
                <a:spcPct val="80000"/>
              </a:lnSpc>
            </a:pPr>
            <a:endParaRPr lang="ru-RU" sz="28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i="1">
                <a:solidFill>
                  <a:srgbClr val="CC3300"/>
                </a:solidFill>
              </a:rPr>
              <a:t>Кислородосодержащие кислоты:</a:t>
            </a:r>
            <a:r>
              <a:rPr lang="en-US" sz="2400" i="1">
                <a:solidFill>
                  <a:srgbClr val="CC3300"/>
                </a:solidFill>
              </a:rPr>
              <a:t>   </a:t>
            </a:r>
            <a:r>
              <a:rPr lang="ru-RU" sz="2400" i="1">
                <a:solidFill>
                  <a:srgbClr val="CC3300"/>
                </a:solidFill>
              </a:rPr>
              <a:t>      </a:t>
            </a:r>
            <a:r>
              <a:rPr lang="ru-RU" sz="2000" b="1" i="1">
                <a:solidFill>
                  <a:srgbClr val="CC3300"/>
                </a:solidFill>
              </a:rPr>
              <a:t>Бескислородные</a:t>
            </a:r>
            <a:r>
              <a:rPr lang="ru-RU" sz="2400" b="1" i="1">
                <a:solidFill>
                  <a:srgbClr val="CC3300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2400"/>
              <a:t>Азотная кислота –</a:t>
            </a:r>
            <a:r>
              <a:rPr lang="en-US" sz="2400"/>
              <a:t> </a:t>
            </a:r>
            <a:r>
              <a:rPr lang="en-US" sz="2400" b="1">
                <a:solidFill>
                  <a:srgbClr val="ED49AB"/>
                </a:solidFill>
              </a:rPr>
              <a:t>H</a:t>
            </a:r>
            <a:r>
              <a:rPr lang="en-US" sz="2400" b="1"/>
              <a:t>NO</a:t>
            </a:r>
            <a:r>
              <a:rPr lang="en-US" sz="2400" b="1" baseline="-25000"/>
              <a:t>3</a:t>
            </a:r>
            <a:r>
              <a:rPr lang="ru-RU" sz="2400" b="1" baseline="-25000"/>
              <a:t>                 </a:t>
            </a:r>
            <a:r>
              <a:rPr lang="ru-RU" sz="2400"/>
              <a:t>Соляная кислота - </a:t>
            </a:r>
            <a:r>
              <a:rPr lang="en-US" sz="2400" b="1">
                <a:solidFill>
                  <a:srgbClr val="ED49AB"/>
                </a:solidFill>
              </a:rPr>
              <a:t>H</a:t>
            </a:r>
            <a:r>
              <a:rPr lang="en-US" sz="2400" b="1"/>
              <a:t>Cl</a:t>
            </a:r>
            <a:endParaRPr lang="ru-RU" sz="2400" b="1" baseline="-25000"/>
          </a:p>
          <a:p>
            <a:pPr>
              <a:lnSpc>
                <a:spcPct val="80000"/>
              </a:lnSpc>
            </a:pPr>
            <a:r>
              <a:rPr lang="ru-RU" sz="2400"/>
              <a:t>Азотистая кислота – </a:t>
            </a:r>
            <a:r>
              <a:rPr lang="en-US" sz="2400" b="1">
                <a:solidFill>
                  <a:srgbClr val="ED49AB"/>
                </a:solidFill>
              </a:rPr>
              <a:t>H</a:t>
            </a:r>
            <a:r>
              <a:rPr lang="en-US" sz="2400" b="1"/>
              <a:t>NO</a:t>
            </a:r>
            <a:r>
              <a:rPr lang="en-US" sz="2400" b="1" baseline="-25000"/>
              <a:t>2</a:t>
            </a:r>
            <a:r>
              <a:rPr lang="ru-RU" sz="2400" b="1" baseline="-25000"/>
              <a:t>          </a:t>
            </a:r>
            <a:r>
              <a:rPr lang="ru-RU" sz="2400"/>
              <a:t>Сероводородная –</a:t>
            </a:r>
            <a:r>
              <a:rPr lang="en-US" sz="2400"/>
              <a:t> </a:t>
            </a:r>
            <a:r>
              <a:rPr lang="en-US" sz="2400" b="1">
                <a:solidFill>
                  <a:srgbClr val="ED49AB"/>
                </a:solidFill>
              </a:rPr>
              <a:t>H</a:t>
            </a:r>
            <a:r>
              <a:rPr lang="en-US" sz="2400" b="1" baseline="-25000"/>
              <a:t>2</a:t>
            </a:r>
            <a:r>
              <a:rPr lang="en-US" sz="2400" b="1"/>
              <a:t>S</a:t>
            </a:r>
            <a:endParaRPr lang="ru-RU" sz="2400" b="1" baseline="-25000"/>
          </a:p>
          <a:p>
            <a:pPr>
              <a:lnSpc>
                <a:spcPct val="80000"/>
              </a:lnSpc>
            </a:pPr>
            <a:r>
              <a:rPr lang="ru-RU" sz="2400"/>
              <a:t>Серная кислота – </a:t>
            </a:r>
            <a:r>
              <a:rPr lang="en-US" sz="2400" b="1">
                <a:solidFill>
                  <a:srgbClr val="ED49AB"/>
                </a:solidFill>
              </a:rPr>
              <a:t>H</a:t>
            </a:r>
            <a:r>
              <a:rPr lang="en-US" sz="2400" b="1" baseline="-25000"/>
              <a:t>2</a:t>
            </a:r>
            <a:r>
              <a:rPr lang="en-US" sz="2400" b="1"/>
              <a:t>SO</a:t>
            </a:r>
            <a:r>
              <a:rPr lang="en-US" sz="2400" b="1" baseline="-25000"/>
              <a:t>4</a:t>
            </a:r>
            <a:r>
              <a:rPr lang="ru-RU" sz="2400" b="1" baseline="-25000"/>
              <a:t>                </a:t>
            </a:r>
            <a:r>
              <a:rPr lang="ru-RU" sz="2400"/>
              <a:t>Бромоводородная -</a:t>
            </a:r>
            <a:r>
              <a:rPr lang="en-US" sz="2400"/>
              <a:t> </a:t>
            </a:r>
            <a:r>
              <a:rPr lang="en-US" sz="2400" b="1">
                <a:solidFill>
                  <a:srgbClr val="ED49AB"/>
                </a:solidFill>
              </a:rPr>
              <a:t>H</a:t>
            </a:r>
            <a:r>
              <a:rPr lang="en-US" sz="2400" b="1"/>
              <a:t>Br</a:t>
            </a:r>
            <a:endParaRPr lang="ru-RU" sz="2400" b="1"/>
          </a:p>
          <a:p>
            <a:pPr>
              <a:lnSpc>
                <a:spcPct val="80000"/>
              </a:lnSpc>
            </a:pPr>
            <a:r>
              <a:rPr lang="ru-RU" sz="2400"/>
              <a:t>Сернистая кислота – </a:t>
            </a:r>
            <a:r>
              <a:rPr lang="en-US" sz="2400" b="1">
                <a:solidFill>
                  <a:srgbClr val="ED49AB"/>
                </a:solidFill>
              </a:rPr>
              <a:t>H</a:t>
            </a:r>
            <a:r>
              <a:rPr lang="en-US" sz="2400" b="1" baseline="-25000"/>
              <a:t>2</a:t>
            </a:r>
            <a:r>
              <a:rPr lang="en-US" sz="2400" b="1"/>
              <a:t>SO</a:t>
            </a:r>
            <a:r>
              <a:rPr lang="en-US" sz="2400" b="1" baseline="-25000"/>
              <a:t>3        </a:t>
            </a:r>
            <a:endParaRPr lang="ru-RU" sz="2400" b="1" baseline="-25000"/>
          </a:p>
          <a:p>
            <a:pPr>
              <a:lnSpc>
                <a:spcPct val="80000"/>
              </a:lnSpc>
            </a:pPr>
            <a:r>
              <a:rPr lang="ru-RU" sz="2400"/>
              <a:t>Угольная кислота – </a:t>
            </a:r>
            <a:r>
              <a:rPr lang="en-US" sz="2400" b="1">
                <a:solidFill>
                  <a:srgbClr val="ED49AB"/>
                </a:solidFill>
              </a:rPr>
              <a:t>H</a:t>
            </a:r>
            <a:r>
              <a:rPr lang="en-US" sz="2400" b="1" baseline="-25000"/>
              <a:t>2</a:t>
            </a:r>
            <a:r>
              <a:rPr lang="en-US" sz="2400" b="1"/>
              <a:t>CO</a:t>
            </a:r>
            <a:r>
              <a:rPr lang="en-US" sz="2400" b="1" baseline="-25000"/>
              <a:t>3</a:t>
            </a:r>
            <a:endParaRPr lang="ru-RU" sz="2400" b="1" baseline="-25000"/>
          </a:p>
          <a:p>
            <a:pPr>
              <a:lnSpc>
                <a:spcPct val="80000"/>
              </a:lnSpc>
            </a:pPr>
            <a:r>
              <a:rPr lang="ru-RU" sz="2400"/>
              <a:t>Фосфорная кислота – </a:t>
            </a:r>
            <a:r>
              <a:rPr lang="en-US" sz="2400" b="1">
                <a:solidFill>
                  <a:srgbClr val="ED49AB"/>
                </a:solidFill>
              </a:rPr>
              <a:t>H</a:t>
            </a:r>
            <a:r>
              <a:rPr lang="en-US" sz="2400" b="1" baseline="-25000"/>
              <a:t>3</a:t>
            </a:r>
            <a:r>
              <a:rPr lang="en-US" sz="2400" b="1"/>
              <a:t>PO</a:t>
            </a:r>
            <a:r>
              <a:rPr lang="en-US" sz="2400" b="1" baseline="-25000"/>
              <a:t>4</a:t>
            </a:r>
            <a:endParaRPr lang="ru-RU" sz="2400" b="1" baseline="-25000"/>
          </a:p>
        </p:txBody>
      </p:sp>
      <p:sp>
        <p:nvSpPr>
          <p:cNvPr id="13318" name="WordArt 6" descr="Белый мрамор"/>
          <p:cNvSpPr>
            <a:spLocks noChangeArrowheads="1" noChangeShapeType="1" noTextEdit="1"/>
          </p:cNvSpPr>
          <p:nvPr/>
        </p:nvSpPr>
        <p:spPr bwMode="auto">
          <a:xfrm>
            <a:off x="1331913" y="404813"/>
            <a:ext cx="6911975" cy="74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Кислоты </a:t>
            </a:r>
          </a:p>
        </p:txBody>
      </p:sp>
      <p:sp>
        <p:nvSpPr>
          <p:cNvPr id="13319" name="AutoShape 7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AutoShape 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451725" y="6092825"/>
            <a:ext cx="431800" cy="431800"/>
          </a:xfrm>
          <a:prstGeom prst="actionButtonBackPrevious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1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H="1">
            <a:off x="2339975" y="2924175"/>
            <a:ext cx="11525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5219700" y="2924175"/>
            <a:ext cx="14398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5" grpId="0" animBg="1"/>
      <p:bldP spid="133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323850" y="1268413"/>
            <a:ext cx="5616575" cy="18002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CC3300"/>
              </a:solidFill>
            </a:endParaRPr>
          </a:p>
          <a:p>
            <a:pPr algn="ctr"/>
            <a:endParaRPr lang="ru-RU" sz="2800" b="1">
              <a:solidFill>
                <a:srgbClr val="CC3300"/>
              </a:solidFill>
            </a:endParaRPr>
          </a:p>
          <a:p>
            <a:pPr algn="ctr"/>
            <a:r>
              <a:rPr lang="ru-RU" sz="2800" b="1">
                <a:solidFill>
                  <a:srgbClr val="CC3300"/>
                </a:solidFill>
              </a:rPr>
              <a:t>Соли </a:t>
            </a:r>
            <a:r>
              <a:rPr lang="ru-RU" sz="2800" b="1"/>
              <a:t>– это сложные вещества,</a:t>
            </a:r>
          </a:p>
          <a:p>
            <a:pPr algn="ctr"/>
            <a:r>
              <a:rPr lang="ru-RU" sz="2800" b="1"/>
              <a:t> состоящие из ионов металлов </a:t>
            </a:r>
          </a:p>
          <a:p>
            <a:pPr algn="ctr"/>
            <a:r>
              <a:rPr lang="ru-RU" sz="2800" b="1"/>
              <a:t>и кислотных остатков</a:t>
            </a:r>
          </a:p>
          <a:p>
            <a:pPr algn="ctr"/>
            <a:endParaRPr lang="ru-RU" sz="2800" b="1"/>
          </a:p>
          <a:p>
            <a:pPr algn="ctr"/>
            <a:endParaRPr lang="ru-RU" sz="2800" b="1"/>
          </a:p>
        </p:txBody>
      </p:sp>
      <p:sp>
        <p:nvSpPr>
          <p:cNvPr id="72708" name="WordArt 4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4465638" cy="863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Соли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827088" y="3357563"/>
            <a:ext cx="18415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4400">
              <a:latin typeface="Comic Sans MS" pitchFamily="66" charset="0"/>
            </a:endParaRPr>
          </a:p>
          <a:p>
            <a:endParaRPr lang="ru-RU" sz="4400">
              <a:latin typeface="Comic Sans MS" pitchFamily="66" charset="0"/>
            </a:endParaRP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755650" y="3933825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4400">
              <a:latin typeface="Comic Sans MS" pitchFamily="66" charset="0"/>
            </a:endParaRP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684213" y="3500438"/>
            <a:ext cx="16430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>
                <a:latin typeface="Comic Sans MS" pitchFamily="66" charset="0"/>
              </a:rPr>
              <a:t>KNO</a:t>
            </a:r>
            <a:r>
              <a:rPr lang="en-US" sz="4400" baseline="-25000">
                <a:latin typeface="Comic Sans MS" pitchFamily="66" charset="0"/>
              </a:rPr>
              <a:t>3</a:t>
            </a:r>
            <a:endParaRPr lang="ru-RU" sz="4400" baseline="-25000">
              <a:latin typeface="Comic Sans MS" pitchFamily="66" charset="0"/>
            </a:endParaRP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2987675" y="4005263"/>
            <a:ext cx="1800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NaCl</a:t>
            </a:r>
            <a:endParaRPr lang="ru-RU" sz="4400">
              <a:latin typeface="Comic Sans MS" pitchFamily="66" charset="0"/>
            </a:endParaRP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6156325" y="4149725"/>
            <a:ext cx="23764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CuSO</a:t>
            </a:r>
            <a:r>
              <a:rPr lang="en-US" sz="4400" baseline="-25000">
                <a:latin typeface="Comic Sans MS" pitchFamily="66" charset="0"/>
              </a:rPr>
              <a:t>4</a:t>
            </a:r>
            <a:endParaRPr lang="ru-RU" sz="4400" baseline="-25000">
              <a:latin typeface="Comic Sans MS" pitchFamily="66" charset="0"/>
            </a:endParaRPr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684213" y="4724400"/>
            <a:ext cx="1943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FeS</a:t>
            </a:r>
            <a:endParaRPr lang="ru-RU" sz="4400">
              <a:latin typeface="Comic Sans MS" pitchFamily="66" charset="0"/>
            </a:endParaRPr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2411413" y="5300663"/>
            <a:ext cx="20161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CaCO</a:t>
            </a:r>
            <a:r>
              <a:rPr lang="en-US" sz="4400" baseline="-25000">
                <a:latin typeface="Comic Sans MS" pitchFamily="66" charset="0"/>
              </a:rPr>
              <a:t>3</a:t>
            </a:r>
            <a:endParaRPr lang="ru-RU" sz="4400" baseline="-25000">
              <a:latin typeface="Comic Sans MS" pitchFamily="66" charset="0"/>
            </a:endParaRPr>
          </a:p>
        </p:txBody>
      </p:sp>
      <p:sp>
        <p:nvSpPr>
          <p:cNvPr id="72716" name="Text Box 12"/>
          <p:cNvSpPr txBox="1">
            <a:spLocks noChangeArrowheads="1"/>
          </p:cNvSpPr>
          <p:nvPr/>
        </p:nvSpPr>
        <p:spPr bwMode="auto">
          <a:xfrm>
            <a:off x="4716463" y="5157788"/>
            <a:ext cx="30241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Ca</a:t>
            </a:r>
            <a:r>
              <a:rPr lang="en-US" sz="4400" baseline="-25000">
                <a:latin typeface="Comic Sans MS" pitchFamily="66" charset="0"/>
              </a:rPr>
              <a:t>3</a:t>
            </a:r>
            <a:r>
              <a:rPr lang="en-US" sz="4400">
                <a:latin typeface="Comic Sans MS" pitchFamily="66" charset="0"/>
              </a:rPr>
              <a:t>(PO</a:t>
            </a:r>
            <a:r>
              <a:rPr lang="en-US" sz="4400" baseline="-25000">
                <a:latin typeface="Comic Sans MS" pitchFamily="66" charset="0"/>
              </a:rPr>
              <a:t>4</a:t>
            </a:r>
            <a:r>
              <a:rPr lang="en-US" sz="4400">
                <a:latin typeface="Comic Sans MS" pitchFamily="66" charset="0"/>
              </a:rPr>
              <a:t>)</a:t>
            </a:r>
            <a:r>
              <a:rPr lang="en-US" sz="4400" baseline="-25000">
                <a:latin typeface="Comic Sans MS" pitchFamily="66" charset="0"/>
              </a:rPr>
              <a:t>2</a:t>
            </a:r>
            <a:endParaRPr lang="ru-RU" sz="4400" baseline="-25000">
              <a:latin typeface="Comic Sans MS" pitchFamily="66" charset="0"/>
            </a:endParaRPr>
          </a:p>
        </p:txBody>
      </p:sp>
      <p:sp>
        <p:nvSpPr>
          <p:cNvPr id="72717" name="AutoShape 13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18" name="AutoShape 1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451725" y="6092825"/>
            <a:ext cx="431800" cy="4318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19" name="AutoShape 1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2721" name="Picture 17" descr="Без имени-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1268413"/>
            <a:ext cx="2952750" cy="2252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1" grpId="0"/>
      <p:bldP spid="72712" grpId="0"/>
      <p:bldP spid="72713" grpId="0"/>
      <p:bldP spid="72714" grpId="0"/>
      <p:bldP spid="72715" grpId="0"/>
      <p:bldP spid="727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6437"/>
          </a:xfrm>
        </p:spPr>
        <p:txBody>
          <a:bodyPr/>
          <a:lstStyle/>
          <a:p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Распределите вещества по классам</a:t>
            </a:r>
          </a:p>
        </p:txBody>
      </p:sp>
      <p:graphicFrame>
        <p:nvGraphicFramePr>
          <p:cNvPr id="70679" name="Group 23"/>
          <p:cNvGraphicFramePr>
            <a:graphicFrameLocks noGrp="1"/>
          </p:cNvGraphicFramePr>
          <p:nvPr>
            <p:ph idx="1"/>
          </p:nvPr>
        </p:nvGraphicFramePr>
        <p:xfrm>
          <a:off x="179388" y="1916113"/>
          <a:ext cx="8785225" cy="3150808"/>
        </p:xfrm>
        <a:graphic>
          <a:graphicData uri="http://schemas.openxmlformats.org/drawingml/2006/table">
            <a:tbl>
              <a:tblPr/>
              <a:tblGrid>
                <a:gridCol w="2016125"/>
                <a:gridCol w="2016125"/>
                <a:gridCol w="2447925"/>
                <a:gridCol w="2305050"/>
              </a:tblGrid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Оксиды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Кислоты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AA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Основания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Соли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630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AA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32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sp>
        <p:nvSpPr>
          <p:cNvPr id="70676" name="AutoShape 2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148263" y="6021388"/>
            <a:ext cx="431800" cy="431800"/>
          </a:xfrm>
          <a:prstGeom prst="actionButtonBackPrevious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677" name="AutoShape 2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724525" y="6021388"/>
            <a:ext cx="360363" cy="431800"/>
          </a:xfrm>
          <a:prstGeom prst="actionButtonHome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678" name="AutoShape 2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227763" y="6021388"/>
            <a:ext cx="431800" cy="431800"/>
          </a:xfrm>
          <a:prstGeom prst="actionButtonForwardNex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0680" name="Picture 24" descr="AG00317_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92888" y="3581400"/>
            <a:ext cx="2551112" cy="327660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0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Задание </a:t>
            </a:r>
            <a:r>
              <a:rPr lang="en-US" sz="3200" i="1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ru-RU" sz="3200" i="1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3200" i="1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Распределите вещества по классам: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27538" y="1557338"/>
            <a:ext cx="4067175" cy="42481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H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S, SO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, CuSO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, FeCl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, KOH, Na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O, Al(OH)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, K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PO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, FeS, Al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(SO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, Al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O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, H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CO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, Cl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O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7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, Ca(OH)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, H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PO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, Mg(NO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, HCl, CaO, CuSO</a:t>
            </a:r>
            <a:r>
              <a:rPr lang="en-US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endParaRPr lang="ru-RU" baseline="-25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34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451725" y="6092825"/>
            <a:ext cx="431800" cy="431800"/>
          </a:xfrm>
          <a:prstGeom prst="actionButtonBackPrevious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344" name="Picture 8" descr="j030052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700213"/>
            <a:ext cx="4037012" cy="4105275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4000"/>
              <a:t>Проверьте себя:</a:t>
            </a:r>
          </a:p>
        </p:txBody>
      </p:sp>
      <p:graphicFrame>
        <p:nvGraphicFramePr>
          <p:cNvPr id="15363" name="Group 3"/>
          <p:cNvGraphicFramePr>
            <a:graphicFrameLocks noGrp="1"/>
          </p:cNvGraphicFramePr>
          <p:nvPr>
            <p:ph idx="1"/>
          </p:nvPr>
        </p:nvGraphicFramePr>
        <p:xfrm>
          <a:off x="179388" y="981075"/>
          <a:ext cx="8785225" cy="5589588"/>
        </p:xfrm>
        <a:graphic>
          <a:graphicData uri="http://schemas.openxmlformats.org/drawingml/2006/table">
            <a:tbl>
              <a:tblPr/>
              <a:tblGrid>
                <a:gridCol w="2016125"/>
                <a:gridCol w="2016125"/>
                <a:gridCol w="2447925"/>
                <a:gridCol w="2305050"/>
              </a:tblGrid>
              <a:tr h="842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Оксиды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Кислоты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AA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Основания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Соли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4746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SO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 </a:t>
                      </a:r>
                      <a:endParaRPr kumimoji="0" lang="ru-RU" sz="36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Na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 Al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Cl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CaO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 H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PO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HCl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AA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KOH Al(OH)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Ca(OH)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endParaRPr kumimoji="0" lang="ru-RU" sz="36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CuSO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FeCl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PO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FeS Al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(SO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Mg(NO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CuSO</a:t>
                      </a:r>
                      <a:r>
                        <a:rPr kumimoji="0" lang="en-US" sz="3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  <a:endParaRPr kumimoji="0" lang="ru-RU" sz="36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sp>
        <p:nvSpPr>
          <p:cNvPr id="15380" name="AutoShape 2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148263" y="6021388"/>
            <a:ext cx="431800" cy="431800"/>
          </a:xfrm>
          <a:prstGeom prst="actionButtonBackPrevious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1" name="AutoShape 2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724525" y="6021388"/>
            <a:ext cx="360363" cy="431800"/>
          </a:xfrm>
          <a:prstGeom prst="actionButtonHome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2" name="AutoShape 2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227763" y="6021388"/>
            <a:ext cx="431800" cy="431800"/>
          </a:xfrm>
          <a:prstGeom prst="actionButtonForwardNex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5" name="Rectangle 1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435600" y="2205038"/>
            <a:ext cx="2736850" cy="1008062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395288" y="2205038"/>
            <a:ext cx="936625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95288" y="2205038"/>
            <a:ext cx="1008062" cy="10160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/>
              <a:t>М</a:t>
            </a:r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1403350" y="2708275"/>
            <a:ext cx="863600" cy="73025"/>
          </a:xfrm>
          <a:prstGeom prst="rightArrow">
            <a:avLst>
              <a:gd name="adj1" fmla="val 50000"/>
              <a:gd name="adj2" fmla="val 29565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4572000" y="2708275"/>
            <a:ext cx="863600" cy="73025"/>
          </a:xfrm>
          <a:prstGeom prst="rightArrow">
            <a:avLst>
              <a:gd name="adj1" fmla="val 50000"/>
              <a:gd name="adj2" fmla="val 29565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5435600" y="2420938"/>
            <a:ext cx="2736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/>
              <a:t>Основание </a:t>
            </a: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323850" y="4437063"/>
            <a:ext cx="1152525" cy="107950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/>
              <a:t> нм</a:t>
            </a:r>
            <a:r>
              <a:rPr lang="ru-RU" sz="4800"/>
              <a:t> </a:t>
            </a:r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>
            <a:off x="1547813" y="4941888"/>
            <a:ext cx="792162" cy="71437"/>
          </a:xfrm>
          <a:prstGeom prst="rightArrow">
            <a:avLst>
              <a:gd name="adj1" fmla="val 50000"/>
              <a:gd name="adj2" fmla="val 27722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2" name="AutoShape 24"/>
          <p:cNvSpPr>
            <a:spLocks noChangeArrowheads="1"/>
          </p:cNvSpPr>
          <p:nvPr/>
        </p:nvSpPr>
        <p:spPr bwMode="auto">
          <a:xfrm>
            <a:off x="4500563" y="5013325"/>
            <a:ext cx="865187" cy="71438"/>
          </a:xfrm>
          <a:prstGeom prst="rightArrow">
            <a:avLst>
              <a:gd name="adj1" fmla="val 50000"/>
              <a:gd name="adj2" fmla="val 30277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3" name="Rectangle 2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364163" y="4508500"/>
            <a:ext cx="3095625" cy="1008063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/>
              <a:t>Кислота </a:t>
            </a:r>
          </a:p>
          <a:p>
            <a:pPr algn="ctr"/>
            <a:r>
              <a:rPr lang="ru-RU" sz="2000" b="1"/>
              <a:t>(кислородосодержащая)</a:t>
            </a:r>
          </a:p>
        </p:txBody>
      </p:sp>
      <p:sp>
        <p:nvSpPr>
          <p:cNvPr id="7195" name="AutoShape 2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80288" y="6092825"/>
            <a:ext cx="431800" cy="431800"/>
          </a:xfrm>
          <a:prstGeom prst="actionButtonBackPrevious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6" name="AutoShape 28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7" name="AutoShape 2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8" name="WordArt 30"/>
          <p:cNvSpPr>
            <a:spLocks noChangeArrowheads="1" noChangeShapeType="1" noTextEdit="1"/>
          </p:cNvSpPr>
          <p:nvPr/>
        </p:nvSpPr>
        <p:spPr bwMode="auto">
          <a:xfrm>
            <a:off x="971550" y="549275"/>
            <a:ext cx="7416800" cy="1177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Генетическая связь </a:t>
            </a:r>
          </a:p>
        </p:txBody>
      </p:sp>
      <p:sp>
        <p:nvSpPr>
          <p:cNvPr id="7199" name="Rectangle 3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268538" y="2205038"/>
            <a:ext cx="2303462" cy="1008062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Основный </a:t>
            </a:r>
          </a:p>
          <a:p>
            <a:pPr algn="ctr"/>
            <a:r>
              <a:rPr lang="ru-RU" sz="2800" b="1"/>
              <a:t>оксид</a:t>
            </a:r>
          </a:p>
        </p:txBody>
      </p:sp>
      <p:sp>
        <p:nvSpPr>
          <p:cNvPr id="7201" name="Rectangle 3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339975" y="4437063"/>
            <a:ext cx="2160588" cy="107950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Кислотный </a:t>
            </a:r>
          </a:p>
          <a:p>
            <a:pPr algn="ctr"/>
            <a:r>
              <a:rPr lang="ru-RU" sz="2800" b="1"/>
              <a:t>оксид</a:t>
            </a:r>
          </a:p>
        </p:txBody>
      </p:sp>
      <p:pic>
        <p:nvPicPr>
          <p:cNvPr id="7204" name="Picture 36" descr="BD13656_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229100"/>
            <a:ext cx="1676400" cy="2628900"/>
          </a:xfrm>
          <a:prstGeom prst="rect">
            <a:avLst/>
          </a:prstGeom>
          <a:noFill/>
        </p:spPr>
      </p:pic>
      <p:sp>
        <p:nvSpPr>
          <p:cNvPr id="7205" name="Text Box 37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7667625" y="3573463"/>
            <a:ext cx="1370013" cy="58896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Соль</a:t>
            </a:r>
            <a:r>
              <a:rPr lang="ru-RU" sz="2400"/>
              <a:t> </a:t>
            </a:r>
          </a:p>
        </p:txBody>
      </p:sp>
      <p:cxnSp>
        <p:nvCxnSpPr>
          <p:cNvPr id="7206" name="AutoShape 38"/>
          <p:cNvCxnSpPr>
            <a:cxnSpLocks noChangeShapeType="1"/>
            <a:stCxn id="7184" idx="3"/>
            <a:endCxn id="7205" idx="0"/>
          </p:cNvCxnSpPr>
          <p:nvPr/>
        </p:nvCxnSpPr>
        <p:spPr bwMode="auto">
          <a:xfrm>
            <a:off x="8172450" y="2741613"/>
            <a:ext cx="180975" cy="831850"/>
          </a:xfrm>
          <a:prstGeom prst="bentConnector2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7207" name="AutoShape 39"/>
          <p:cNvCxnSpPr>
            <a:cxnSpLocks noChangeShapeType="1"/>
            <a:stCxn id="7193" idx="3"/>
            <a:endCxn id="7205" idx="2"/>
          </p:cNvCxnSpPr>
          <p:nvPr/>
        </p:nvCxnSpPr>
        <p:spPr bwMode="auto">
          <a:xfrm flipH="1" flipV="1">
            <a:off x="8353425" y="4162425"/>
            <a:ext cx="106363" cy="850900"/>
          </a:xfrm>
          <a:prstGeom prst="bentConnector4">
            <a:avLst>
              <a:gd name="adj1" fmla="val -214926"/>
              <a:gd name="adj2" fmla="val 79852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0.00277 L 0.98333 -0.00277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827088" y="2349500"/>
            <a:ext cx="1368425" cy="935038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8224" name="Rectangle 32"/>
          <p:cNvSpPr>
            <a:spLocks noChangeArrowheads="1"/>
          </p:cNvSpPr>
          <p:nvPr/>
        </p:nvSpPr>
        <p:spPr bwMode="auto">
          <a:xfrm>
            <a:off x="3059113" y="2349500"/>
            <a:ext cx="1368425" cy="935038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/>
              <a:t>CaO</a:t>
            </a:r>
            <a:endParaRPr lang="ru-RU" sz="3600"/>
          </a:p>
        </p:txBody>
      </p:sp>
      <p:sp>
        <p:nvSpPr>
          <p:cNvPr id="8225" name="Rectangle 33"/>
          <p:cNvSpPr>
            <a:spLocks noChangeArrowheads="1"/>
          </p:cNvSpPr>
          <p:nvPr/>
        </p:nvSpPr>
        <p:spPr bwMode="auto">
          <a:xfrm>
            <a:off x="5292725" y="2349500"/>
            <a:ext cx="1943100" cy="936625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/>
              <a:t>Ca(OH)</a:t>
            </a:r>
            <a:r>
              <a:rPr lang="en-US" sz="3600" baseline="-25000"/>
              <a:t>2</a:t>
            </a:r>
            <a:endParaRPr lang="ru-RU" sz="3600" baseline="-25000"/>
          </a:p>
        </p:txBody>
      </p:sp>
      <p:sp>
        <p:nvSpPr>
          <p:cNvPr id="8227" name="Rectangle 35"/>
          <p:cNvSpPr>
            <a:spLocks noChangeArrowheads="1"/>
          </p:cNvSpPr>
          <p:nvPr/>
        </p:nvSpPr>
        <p:spPr bwMode="auto">
          <a:xfrm>
            <a:off x="3059113" y="4437063"/>
            <a:ext cx="1439862" cy="936625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/>
              <a:t>P</a:t>
            </a:r>
            <a:r>
              <a:rPr lang="en-US" sz="3600" baseline="-25000"/>
              <a:t>2</a:t>
            </a:r>
            <a:r>
              <a:rPr lang="en-US" sz="3600"/>
              <a:t>O</a:t>
            </a:r>
            <a:r>
              <a:rPr lang="en-US" sz="3600" baseline="-25000"/>
              <a:t>5</a:t>
            </a:r>
            <a:endParaRPr lang="ru-RU" sz="3600" baseline="-25000"/>
          </a:p>
        </p:txBody>
      </p:sp>
      <p:sp>
        <p:nvSpPr>
          <p:cNvPr id="8228" name="Rectangle 36"/>
          <p:cNvSpPr>
            <a:spLocks noChangeArrowheads="1"/>
          </p:cNvSpPr>
          <p:nvPr/>
        </p:nvSpPr>
        <p:spPr bwMode="auto">
          <a:xfrm>
            <a:off x="5364163" y="4437063"/>
            <a:ext cx="1800225" cy="936625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/>
              <a:t>H</a:t>
            </a:r>
            <a:r>
              <a:rPr lang="en-US" sz="3600" baseline="-25000"/>
              <a:t>3</a:t>
            </a:r>
            <a:r>
              <a:rPr lang="en-US" sz="3600"/>
              <a:t>PO</a:t>
            </a:r>
            <a:r>
              <a:rPr lang="en-US" sz="3600" baseline="-25000"/>
              <a:t>4</a:t>
            </a:r>
            <a:endParaRPr lang="ru-RU" sz="3600" baseline="-25000"/>
          </a:p>
        </p:txBody>
      </p:sp>
      <p:sp>
        <p:nvSpPr>
          <p:cNvPr id="8229" name="AutoShape 37"/>
          <p:cNvSpPr>
            <a:spLocks noChangeArrowheads="1"/>
          </p:cNvSpPr>
          <p:nvPr/>
        </p:nvSpPr>
        <p:spPr bwMode="auto">
          <a:xfrm>
            <a:off x="2195513" y="2781300"/>
            <a:ext cx="863600" cy="71438"/>
          </a:xfrm>
          <a:prstGeom prst="rightArrow">
            <a:avLst>
              <a:gd name="adj1" fmla="val 50000"/>
              <a:gd name="adj2" fmla="val 30222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30" name="AutoShape 38"/>
          <p:cNvSpPr>
            <a:spLocks noChangeArrowheads="1"/>
          </p:cNvSpPr>
          <p:nvPr/>
        </p:nvSpPr>
        <p:spPr bwMode="auto">
          <a:xfrm>
            <a:off x="4427538" y="2781300"/>
            <a:ext cx="863600" cy="71438"/>
          </a:xfrm>
          <a:prstGeom prst="rightArrow">
            <a:avLst>
              <a:gd name="adj1" fmla="val 50000"/>
              <a:gd name="adj2" fmla="val 30222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31" name="Rectangle 39"/>
          <p:cNvSpPr>
            <a:spLocks noChangeArrowheads="1"/>
          </p:cNvSpPr>
          <p:nvPr/>
        </p:nvSpPr>
        <p:spPr bwMode="auto">
          <a:xfrm>
            <a:off x="971550" y="4437063"/>
            <a:ext cx="1223963" cy="91440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/>
              <a:t>P</a:t>
            </a:r>
            <a:endParaRPr lang="ru-RU" sz="3600"/>
          </a:p>
        </p:txBody>
      </p:sp>
      <p:sp>
        <p:nvSpPr>
          <p:cNvPr id="8232" name="AutoShape 40"/>
          <p:cNvSpPr>
            <a:spLocks noChangeArrowheads="1"/>
          </p:cNvSpPr>
          <p:nvPr/>
        </p:nvSpPr>
        <p:spPr bwMode="auto">
          <a:xfrm>
            <a:off x="4500563" y="4868863"/>
            <a:ext cx="863600" cy="71437"/>
          </a:xfrm>
          <a:prstGeom prst="rightArrow">
            <a:avLst>
              <a:gd name="adj1" fmla="val 50000"/>
              <a:gd name="adj2" fmla="val 30222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8234" name="AutoShape 42"/>
          <p:cNvSpPr>
            <a:spLocks noChangeArrowheads="1"/>
          </p:cNvSpPr>
          <p:nvPr/>
        </p:nvSpPr>
        <p:spPr bwMode="auto">
          <a:xfrm>
            <a:off x="2195513" y="4868863"/>
            <a:ext cx="863600" cy="71437"/>
          </a:xfrm>
          <a:prstGeom prst="rightArrow">
            <a:avLst>
              <a:gd name="adj1" fmla="val 50000"/>
              <a:gd name="adj2" fmla="val 30222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37" name="Text Box 45"/>
          <p:cNvSpPr txBox="1">
            <a:spLocks noChangeArrowheads="1"/>
          </p:cNvSpPr>
          <p:nvPr/>
        </p:nvSpPr>
        <p:spPr bwMode="auto">
          <a:xfrm>
            <a:off x="1042988" y="2492375"/>
            <a:ext cx="768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Ca</a:t>
            </a:r>
            <a:endParaRPr lang="ru-RU" sz="3600"/>
          </a:p>
        </p:txBody>
      </p:sp>
      <p:sp>
        <p:nvSpPr>
          <p:cNvPr id="8243" name="AutoShape 5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80288" y="6092825"/>
            <a:ext cx="431800" cy="431800"/>
          </a:xfrm>
          <a:prstGeom prst="actionButtonBackPrevious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44" name="AutoShape 52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45" name="AutoShape 5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46" name="WordArt 54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r>
              <a:rPr lang="ru-RU" sz="3600" kern="10">
                <a:ln w="952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Генетическая связь </a:t>
            </a:r>
          </a:p>
        </p:txBody>
      </p:sp>
      <p:pic>
        <p:nvPicPr>
          <p:cNvPr id="8247" name="Picture 55" descr="BD13656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29100"/>
            <a:ext cx="1676400" cy="2628900"/>
          </a:xfrm>
          <a:prstGeom prst="rect">
            <a:avLst/>
          </a:prstGeom>
          <a:noFill/>
        </p:spPr>
      </p:pic>
      <p:sp>
        <p:nvSpPr>
          <p:cNvPr id="8248" name="Rectangle 56"/>
          <p:cNvSpPr>
            <a:spLocks noChangeArrowheads="1"/>
          </p:cNvSpPr>
          <p:nvPr/>
        </p:nvSpPr>
        <p:spPr bwMode="auto">
          <a:xfrm>
            <a:off x="7235825" y="3429000"/>
            <a:ext cx="1728788" cy="863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/>
              <a:t>Ca</a:t>
            </a:r>
            <a:r>
              <a:rPr lang="ru-RU" sz="3200" baseline="-25000"/>
              <a:t>3</a:t>
            </a:r>
            <a:r>
              <a:rPr lang="ru-RU" sz="3200"/>
              <a:t>(</a:t>
            </a:r>
            <a:r>
              <a:rPr lang="en-US" sz="3200"/>
              <a:t>PO</a:t>
            </a:r>
            <a:r>
              <a:rPr lang="ru-RU" sz="3200"/>
              <a:t>)</a:t>
            </a:r>
            <a:r>
              <a:rPr lang="en-US" sz="3200" baseline="-25000"/>
              <a:t>4</a:t>
            </a:r>
            <a:endParaRPr lang="ru-RU" sz="3200" baseline="-25000"/>
          </a:p>
        </p:txBody>
      </p:sp>
      <p:cxnSp>
        <p:nvCxnSpPr>
          <p:cNvPr id="8254" name="AutoShape 62"/>
          <p:cNvCxnSpPr>
            <a:cxnSpLocks noChangeShapeType="1"/>
            <a:stCxn id="8228" idx="3"/>
            <a:endCxn id="8248" idx="2"/>
          </p:cNvCxnSpPr>
          <p:nvPr/>
        </p:nvCxnSpPr>
        <p:spPr bwMode="auto">
          <a:xfrm flipV="1">
            <a:off x="7164388" y="4292600"/>
            <a:ext cx="936625" cy="612775"/>
          </a:xfrm>
          <a:prstGeom prst="bentConnector2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8255" name="AutoShape 63"/>
          <p:cNvCxnSpPr>
            <a:cxnSpLocks noChangeShapeType="1"/>
            <a:stCxn id="8225" idx="3"/>
            <a:endCxn id="8248" idx="0"/>
          </p:cNvCxnSpPr>
          <p:nvPr/>
        </p:nvCxnSpPr>
        <p:spPr bwMode="auto">
          <a:xfrm>
            <a:off x="7235825" y="2817813"/>
            <a:ext cx="865188" cy="611187"/>
          </a:xfrm>
          <a:prstGeom prst="bentConnector2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67 -0.00277 L 0.98333 -0.00277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8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5038"/>
            <a:ext cx="8229600" cy="4392612"/>
          </a:xfrm>
        </p:spPr>
        <p:txBody>
          <a:bodyPr/>
          <a:lstStyle/>
          <a:p>
            <a:pPr marL="609600" indent="-609600"/>
            <a:r>
              <a:rPr lang="ru-RU" b="1">
                <a:solidFill>
                  <a:srgbClr val="CC0000"/>
                </a:solidFill>
              </a:rPr>
              <a:t>Получение гидроксида алюминия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В 2 пробирки налейте по 1 мл раствора соли алюминия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В обе пробирки прилейте по каплям раствор щелочи до появления белого осадка гидроксида алюминия:</a:t>
            </a:r>
          </a:p>
          <a:p>
            <a:pPr marL="609600" indent="-609600">
              <a:buFontTx/>
              <a:buNone/>
            </a:pPr>
            <a:r>
              <a:rPr lang="en-US" b="1"/>
              <a:t>       AlCl</a:t>
            </a:r>
            <a:r>
              <a:rPr lang="en-US" b="1" baseline="-25000"/>
              <a:t>3 </a:t>
            </a:r>
            <a:r>
              <a:rPr lang="en-US" b="1"/>
              <a:t>+ 3NaOH        Al(OH)</a:t>
            </a:r>
            <a:r>
              <a:rPr lang="en-US" b="1" baseline="-25000"/>
              <a:t>3</a:t>
            </a:r>
            <a:r>
              <a:rPr lang="en-US" b="1"/>
              <a:t> + 3NaCl</a:t>
            </a:r>
            <a:endParaRPr lang="ru-RU" b="1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4211638" y="573405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2533" name="Picture 5" descr="File106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0"/>
            <a:ext cx="3048000" cy="2239963"/>
          </a:xfrm>
          <a:prstGeom prst="rect">
            <a:avLst/>
          </a:prstGeom>
          <a:noFill/>
        </p:spPr>
      </p:pic>
      <p:sp>
        <p:nvSpPr>
          <p:cNvPr id="22534" name="WordArt 6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684213" y="908050"/>
            <a:ext cx="49498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Лабораторная работа</a:t>
            </a:r>
          </a:p>
        </p:txBody>
      </p:sp>
      <p:sp>
        <p:nvSpPr>
          <p:cNvPr id="22536" name="AutoShape 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451725" y="6092825"/>
            <a:ext cx="431800" cy="431800"/>
          </a:xfrm>
          <a:prstGeom prst="actionButtonBackPrevious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7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8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8229600" cy="4381500"/>
          </a:xfrm>
        </p:spPr>
        <p:txBody>
          <a:bodyPr/>
          <a:lstStyle/>
          <a:p>
            <a:r>
              <a:rPr lang="ru-RU" b="1">
                <a:solidFill>
                  <a:srgbClr val="CC0000"/>
                </a:solidFill>
              </a:rPr>
              <a:t>Доказательство амфотерности:</a:t>
            </a:r>
          </a:p>
          <a:p>
            <a:pPr>
              <a:buFontTx/>
              <a:buNone/>
            </a:pPr>
            <a:r>
              <a:rPr lang="ru-RU" b="1" u="sng"/>
              <a:t>1.Взаимодействие с кислотами</a:t>
            </a:r>
          </a:p>
          <a:p>
            <a:pPr>
              <a:buFontTx/>
              <a:buNone/>
            </a:pPr>
            <a:r>
              <a:rPr lang="ru-RU" b="1"/>
              <a:t>   В одну пробирку с осадком прилейте раствор соляной кислоты.</a:t>
            </a:r>
          </a:p>
          <a:p>
            <a:pPr>
              <a:buFontTx/>
              <a:buNone/>
            </a:pPr>
            <a:r>
              <a:rPr lang="ru-RU" b="1" u="sng"/>
              <a:t>2.Взаимодействие со щелочами</a:t>
            </a:r>
          </a:p>
          <a:p>
            <a:pPr>
              <a:buFontTx/>
              <a:buNone/>
            </a:pPr>
            <a:r>
              <a:rPr lang="ru-RU" b="1"/>
              <a:t>   В другую пробирку с осадком прилейте избыток раствора щелочи </a:t>
            </a:r>
            <a:endParaRPr lang="ru-RU" b="1" u="sng"/>
          </a:p>
        </p:txBody>
      </p:sp>
      <p:pic>
        <p:nvPicPr>
          <p:cNvPr id="23556" name="Picture 4" descr="File106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0"/>
            <a:ext cx="3048000" cy="2239963"/>
          </a:xfrm>
          <a:prstGeom prst="rect">
            <a:avLst/>
          </a:prstGeom>
          <a:noFill/>
        </p:spPr>
      </p:pic>
      <p:sp>
        <p:nvSpPr>
          <p:cNvPr id="23557" name="WordArt 5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5256213" cy="1150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Лабораторная работа</a:t>
            </a:r>
          </a:p>
        </p:txBody>
      </p:sp>
      <p:sp>
        <p:nvSpPr>
          <p:cNvPr id="23558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80288" y="6092825"/>
            <a:ext cx="431800" cy="431800"/>
          </a:xfrm>
          <a:prstGeom prst="actionButtonBackPrevious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9" name="AutoShape 7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60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194300" cy="1143000"/>
          </a:xfrm>
        </p:spPr>
        <p:txBody>
          <a:bodyPr/>
          <a:lstStyle/>
          <a:p>
            <a:r>
              <a:rPr lang="ru-RU"/>
              <a:t>Что наблюдали?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843588" cy="13239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3200"/>
              <a:t>  </a:t>
            </a:r>
            <a:r>
              <a:rPr lang="ru-RU" sz="3200"/>
              <a:t>Осадки гидроксида алюминия в обеих пробирках </a:t>
            </a:r>
            <a:r>
              <a:rPr lang="ru-RU" sz="3200" i="1"/>
              <a:t>растворяются.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827088" y="3429000"/>
            <a:ext cx="7489825" cy="233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200" b="1">
                <a:solidFill>
                  <a:srgbClr val="FF0000"/>
                </a:solidFill>
              </a:rPr>
              <a:t>Вывод:</a:t>
            </a:r>
            <a:r>
              <a:rPr lang="ru-RU" sz="2400">
                <a:solidFill>
                  <a:srgbClr val="FF0000"/>
                </a:solidFill>
              </a:rPr>
              <a:t> </a:t>
            </a:r>
            <a:r>
              <a:rPr lang="ru-RU" sz="2400">
                <a:solidFill>
                  <a:schemeClr val="accent2"/>
                </a:solidFill>
              </a:rPr>
              <a:t>гидроксид алюминия проявляет свойства оснований, взаимодействуя с кислотой, но он также ведет себя и как нерастворимая кислота, взаимодействуя со щелочью. Он проявляет </a:t>
            </a:r>
            <a:r>
              <a:rPr lang="ru-RU" sz="2400" b="1" i="1">
                <a:solidFill>
                  <a:srgbClr val="FF0000"/>
                </a:solidFill>
              </a:rPr>
              <a:t>амфотерные </a:t>
            </a:r>
            <a:r>
              <a:rPr lang="ru-RU" sz="2400">
                <a:solidFill>
                  <a:schemeClr val="accent2"/>
                </a:solidFill>
              </a:rPr>
              <a:t>свойства. </a:t>
            </a:r>
          </a:p>
        </p:txBody>
      </p:sp>
      <p:sp>
        <p:nvSpPr>
          <p:cNvPr id="24582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80288" y="6092825"/>
            <a:ext cx="431800" cy="431800"/>
          </a:xfrm>
          <a:prstGeom prst="actionButtonBackPrevious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3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4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4585" name="Picture 9" descr="File106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0"/>
            <a:ext cx="3048000" cy="2239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Дать понятие об амфотерности, амфотерных оксидах и гидроксидах, переходных металлах;</a:t>
            </a:r>
          </a:p>
          <a:p>
            <a:r>
              <a:rPr lang="ru-RU"/>
              <a:t>Повторить, закрепить и развить знания о классификации и свойствах гидроксидов (в том числе и в свете ТЭД) и о генетической связи между классами веществ</a:t>
            </a:r>
          </a:p>
          <a:p>
            <a:endParaRPr lang="ru-RU"/>
          </a:p>
        </p:txBody>
      </p:sp>
      <p:sp>
        <p:nvSpPr>
          <p:cNvPr id="31748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2195513" y="620713"/>
            <a:ext cx="4537075" cy="874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Цели урока: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Гидроксид – вещество, где есть гидроксогруппа -ОН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                                      </a:t>
            </a:r>
            <a:r>
              <a:rPr lang="en-US" b="1"/>
              <a:t>O</a:t>
            </a:r>
          </a:p>
          <a:p>
            <a:pPr>
              <a:buFontTx/>
              <a:buNone/>
            </a:pPr>
            <a:r>
              <a:rPr lang="en-US"/>
              <a:t>   HNO</a:t>
            </a:r>
            <a:r>
              <a:rPr lang="en-US" baseline="-25000"/>
              <a:t>3       </a:t>
            </a:r>
            <a:r>
              <a:rPr lang="en-US" b="1">
                <a:solidFill>
                  <a:srgbClr val="FF0000"/>
                </a:solidFill>
              </a:rPr>
              <a:t>H – O</a:t>
            </a:r>
            <a:r>
              <a:rPr lang="en-US"/>
              <a:t> -  </a:t>
            </a:r>
            <a:r>
              <a:rPr lang="en-US" b="1"/>
              <a:t>N</a:t>
            </a:r>
          </a:p>
          <a:p>
            <a:pPr>
              <a:buFontTx/>
              <a:buNone/>
            </a:pPr>
            <a:r>
              <a:rPr lang="en-US"/>
              <a:t>                                      </a:t>
            </a:r>
            <a:r>
              <a:rPr lang="en-US" b="1"/>
              <a:t>O</a:t>
            </a:r>
            <a:endParaRPr lang="en-US" b="1" baseline="-25000"/>
          </a:p>
          <a:p>
            <a:pPr>
              <a:buFontTx/>
              <a:buNone/>
            </a:pPr>
            <a:endParaRPr lang="en-US" b="1" baseline="-25000"/>
          </a:p>
          <a:p>
            <a:pPr>
              <a:buFontTx/>
              <a:buNone/>
            </a:pPr>
            <a:r>
              <a:rPr lang="en-US" baseline="-25000"/>
              <a:t>     </a:t>
            </a:r>
            <a:r>
              <a:rPr lang="en-US"/>
              <a:t>H</a:t>
            </a:r>
            <a:r>
              <a:rPr lang="en-US" baseline="-25000"/>
              <a:t>2</a:t>
            </a:r>
            <a:r>
              <a:rPr lang="en-US"/>
              <a:t>SO</a:t>
            </a:r>
            <a:r>
              <a:rPr lang="en-US" baseline="-25000"/>
              <a:t>4           </a:t>
            </a:r>
            <a:r>
              <a:rPr lang="en-US" b="1">
                <a:solidFill>
                  <a:srgbClr val="FF0000"/>
                </a:solidFill>
              </a:rPr>
              <a:t>H – O</a:t>
            </a:r>
            <a:r>
              <a:rPr lang="en-US"/>
              <a:t>           </a:t>
            </a:r>
            <a:r>
              <a:rPr lang="en-US" b="1"/>
              <a:t>O</a:t>
            </a:r>
            <a:r>
              <a:rPr lang="en-US"/>
              <a:t>  </a:t>
            </a:r>
          </a:p>
          <a:p>
            <a:pPr>
              <a:buFontTx/>
              <a:buNone/>
            </a:pPr>
            <a:r>
              <a:rPr lang="en-US"/>
              <a:t>                                   </a:t>
            </a:r>
            <a:r>
              <a:rPr lang="en-US" b="1"/>
              <a:t>S</a:t>
            </a:r>
            <a:r>
              <a:rPr lang="en-US"/>
              <a:t>                                                          </a:t>
            </a:r>
          </a:p>
          <a:p>
            <a:pPr>
              <a:buFontTx/>
              <a:buNone/>
            </a:pPr>
            <a:r>
              <a:rPr lang="en-US">
                <a:solidFill>
                  <a:srgbClr val="FF0000"/>
                </a:solidFill>
              </a:rPr>
              <a:t>                     </a:t>
            </a:r>
            <a:r>
              <a:rPr lang="en-US" b="1">
                <a:solidFill>
                  <a:srgbClr val="FF0000"/>
                </a:solidFill>
              </a:rPr>
              <a:t>H – O</a:t>
            </a:r>
            <a:r>
              <a:rPr lang="en-US"/>
              <a:t>           </a:t>
            </a:r>
            <a:r>
              <a:rPr lang="en-US" b="1"/>
              <a:t>O</a:t>
            </a:r>
            <a:endParaRPr lang="en-US" b="1" baseline="-25000"/>
          </a:p>
          <a:p>
            <a:pPr>
              <a:buFontTx/>
              <a:buNone/>
            </a:pPr>
            <a:r>
              <a:rPr lang="en-US"/>
              <a:t>     NaOH      </a:t>
            </a:r>
            <a:r>
              <a:rPr lang="en-US" b="1"/>
              <a:t>Na – </a:t>
            </a:r>
            <a:r>
              <a:rPr lang="en-US" b="1">
                <a:solidFill>
                  <a:srgbClr val="FF0000"/>
                </a:solidFill>
              </a:rPr>
              <a:t>O - H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 rot="1766310">
            <a:off x="4356100" y="2492375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=</a:t>
            </a:r>
            <a:endParaRPr lang="ru-RU" sz="4000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 rot="-1726059">
            <a:off x="4356100" y="1773238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=</a:t>
            </a:r>
            <a:endParaRPr lang="ru-RU" sz="4000"/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 rot="2536252">
            <a:off x="4140200" y="4076700"/>
            <a:ext cx="576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-</a:t>
            </a:r>
            <a:endParaRPr lang="ru-RU" sz="3600"/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 rot="-1996376">
            <a:off x="4067175" y="4581525"/>
            <a:ext cx="431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-</a:t>
            </a:r>
            <a:endParaRPr lang="ru-RU" sz="4000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 rot="2583400">
            <a:off x="4643438" y="4797425"/>
            <a:ext cx="11509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=</a:t>
            </a:r>
            <a:endParaRPr lang="ru-RU" sz="4000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 rot="-2178022">
            <a:off x="4716463" y="3789363"/>
            <a:ext cx="11509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=</a:t>
            </a:r>
            <a:endParaRPr lang="ru-RU" sz="4000"/>
          </a:p>
        </p:txBody>
      </p:sp>
      <p:sp>
        <p:nvSpPr>
          <p:cNvPr id="28682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80288" y="6092825"/>
            <a:ext cx="431800" cy="431800"/>
          </a:xfrm>
          <a:prstGeom prst="actionButtonBackPrevious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83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84" name="AutoShape 1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8685" name="Picture 13" descr="j02991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2276475"/>
            <a:ext cx="2106613" cy="3240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1570037"/>
          </a:xfrm>
        </p:spPr>
        <p:txBody>
          <a:bodyPr/>
          <a:lstStyle/>
          <a:p>
            <a:r>
              <a:rPr lang="ru-RU" sz="4000"/>
              <a:t>Гидроксид</a:t>
            </a:r>
            <a:r>
              <a:rPr lang="en-US" sz="4000"/>
              <a:t> </a:t>
            </a:r>
            <a:r>
              <a:rPr lang="ru-RU" sz="4000"/>
              <a:t>алюминия можно записать как основание и как кислоту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042988" y="2997200"/>
            <a:ext cx="29527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Al(</a:t>
            </a:r>
            <a:r>
              <a:rPr lang="en-US" sz="6000">
                <a:solidFill>
                  <a:srgbClr val="FF0000"/>
                </a:solidFill>
              </a:rPr>
              <a:t>OH</a:t>
            </a:r>
            <a:r>
              <a:rPr lang="en-US" sz="6000"/>
              <a:t>)</a:t>
            </a:r>
            <a:r>
              <a:rPr lang="en-US" sz="6000" baseline="-25000"/>
              <a:t>3</a:t>
            </a:r>
            <a:endParaRPr lang="ru-RU" sz="6000" baseline="-25000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851275" y="3068638"/>
            <a:ext cx="504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=</a:t>
            </a:r>
            <a:endParaRPr lang="ru-RU" sz="6000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924300" y="4508500"/>
            <a:ext cx="25701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H</a:t>
            </a:r>
            <a:r>
              <a:rPr lang="en-US" sz="6000" baseline="-25000">
                <a:solidFill>
                  <a:srgbClr val="FF0000"/>
                </a:solidFill>
              </a:rPr>
              <a:t>3</a:t>
            </a:r>
            <a:r>
              <a:rPr lang="en-US" sz="6000"/>
              <a:t>AlO</a:t>
            </a:r>
            <a:r>
              <a:rPr lang="en-US" sz="6000" baseline="-25000"/>
              <a:t>3</a:t>
            </a:r>
            <a:endParaRPr lang="ru-RU" sz="6000" baseline="-25000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4427538" y="3068638"/>
            <a:ext cx="25923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Al</a:t>
            </a:r>
            <a:r>
              <a:rPr lang="en-US" sz="6000">
                <a:solidFill>
                  <a:srgbClr val="FF5050"/>
                </a:solidFill>
              </a:rPr>
              <a:t>O</a:t>
            </a:r>
            <a:r>
              <a:rPr lang="en-US" sz="6000" baseline="-25000">
                <a:solidFill>
                  <a:srgbClr val="FF5050"/>
                </a:solidFill>
              </a:rPr>
              <a:t>3</a:t>
            </a:r>
            <a:r>
              <a:rPr lang="en-US" sz="6000">
                <a:solidFill>
                  <a:srgbClr val="FF0000"/>
                </a:solidFill>
              </a:rPr>
              <a:t>H</a:t>
            </a:r>
            <a:r>
              <a:rPr lang="en-US" sz="6000" baseline="-25000">
                <a:solidFill>
                  <a:srgbClr val="FF0000"/>
                </a:solidFill>
              </a:rPr>
              <a:t>3</a:t>
            </a:r>
            <a:endParaRPr lang="ru-RU" sz="6000" baseline="-25000">
              <a:solidFill>
                <a:srgbClr val="FF0000"/>
              </a:solidFill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7019925" y="3068638"/>
            <a:ext cx="720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=</a:t>
            </a:r>
            <a:endParaRPr lang="ru-RU" sz="6000"/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3419475" y="4581525"/>
            <a:ext cx="8651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=</a:t>
            </a:r>
            <a:endParaRPr lang="ru-RU" sz="6000"/>
          </a:p>
        </p:txBody>
      </p:sp>
      <p:sp>
        <p:nvSpPr>
          <p:cNvPr id="27663" name="AutoShape 15"/>
          <p:cNvSpPr>
            <a:spLocks noChangeArrowheads="1"/>
          </p:cNvSpPr>
          <p:nvPr/>
        </p:nvSpPr>
        <p:spPr bwMode="auto">
          <a:xfrm rot="5400000">
            <a:off x="5003800" y="1628775"/>
            <a:ext cx="792163" cy="2519363"/>
          </a:xfrm>
          <a:prstGeom prst="curvedRightArrow">
            <a:avLst>
              <a:gd name="adj1" fmla="val 63607"/>
              <a:gd name="adj2" fmla="val 12721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4" name="AutoShape 16"/>
          <p:cNvSpPr>
            <a:spLocks noChangeArrowheads="1"/>
          </p:cNvSpPr>
          <p:nvPr/>
        </p:nvSpPr>
        <p:spPr bwMode="auto">
          <a:xfrm rot="5400000">
            <a:off x="2970213" y="3662363"/>
            <a:ext cx="538162" cy="1223962"/>
          </a:xfrm>
          <a:prstGeom prst="curvedLeftArrow">
            <a:avLst>
              <a:gd name="adj1" fmla="val 45487"/>
              <a:gd name="adj2" fmla="val 9097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4356100" y="580548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Кислота</a:t>
            </a:r>
            <a:r>
              <a:rPr lang="ru-RU"/>
              <a:t> </a:t>
            </a: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1042988" y="4149725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Основание </a:t>
            </a:r>
          </a:p>
        </p:txBody>
      </p:sp>
      <p:sp>
        <p:nvSpPr>
          <p:cNvPr id="27667" name="AutoShape 1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80288" y="6092825"/>
            <a:ext cx="431800" cy="431800"/>
          </a:xfrm>
          <a:prstGeom prst="actionButtonBackPrevious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8" name="AutoShape 2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9" name="AutoShape 2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2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2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2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2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2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2000" fill="hold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3" grpId="0" animBg="1"/>
      <p:bldP spid="276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4000"/>
          </a:p>
          <a:p>
            <a:pPr>
              <a:buFontTx/>
              <a:buNone/>
            </a:pPr>
            <a:r>
              <a:rPr lang="en-US" sz="4000" b="1" u="sng"/>
              <a:t>Al</a:t>
            </a:r>
            <a:r>
              <a:rPr lang="en-US" sz="4000" b="1"/>
              <a:t>(</a:t>
            </a:r>
            <a:r>
              <a:rPr lang="en-US" sz="4000" b="1">
                <a:solidFill>
                  <a:srgbClr val="FF5050"/>
                </a:solidFill>
              </a:rPr>
              <a:t>OH</a:t>
            </a:r>
            <a:r>
              <a:rPr lang="en-US" sz="4000" b="1"/>
              <a:t>)</a:t>
            </a:r>
            <a:r>
              <a:rPr lang="en-US" sz="4000" b="1" baseline="-25000"/>
              <a:t>3</a:t>
            </a:r>
            <a:r>
              <a:rPr lang="en-US" sz="4000" b="1"/>
              <a:t> + 3HCl = </a:t>
            </a:r>
            <a:r>
              <a:rPr lang="en-US" sz="4000" b="1" u="sng"/>
              <a:t>Al</a:t>
            </a:r>
            <a:r>
              <a:rPr lang="en-US" sz="4000" b="1"/>
              <a:t>Cl</a:t>
            </a:r>
            <a:r>
              <a:rPr lang="en-US" sz="4000" b="1" baseline="-25000"/>
              <a:t>3</a:t>
            </a:r>
            <a:r>
              <a:rPr lang="en-US" sz="4000" b="1"/>
              <a:t> +3H</a:t>
            </a:r>
            <a:r>
              <a:rPr lang="en-US" sz="4000" b="1" baseline="-25000"/>
              <a:t>2</a:t>
            </a:r>
            <a:r>
              <a:rPr lang="en-US" sz="4000" b="1"/>
              <a:t>O</a:t>
            </a:r>
            <a:endParaRPr lang="ru-RU" sz="4000" b="1"/>
          </a:p>
          <a:p>
            <a:pPr>
              <a:buFontTx/>
              <a:buNone/>
            </a:pPr>
            <a:endParaRPr lang="ru-RU" sz="4000" b="1"/>
          </a:p>
          <a:p>
            <a:pPr>
              <a:buFontTx/>
              <a:buNone/>
            </a:pPr>
            <a:r>
              <a:rPr lang="en-US" sz="4000" b="1"/>
              <a:t>H</a:t>
            </a:r>
            <a:r>
              <a:rPr lang="en-US" sz="4000" b="1" baseline="-25000"/>
              <a:t>3</a:t>
            </a:r>
            <a:r>
              <a:rPr lang="en-US" sz="4000" b="1">
                <a:solidFill>
                  <a:srgbClr val="FF5050"/>
                </a:solidFill>
              </a:rPr>
              <a:t>AlO</a:t>
            </a:r>
            <a:r>
              <a:rPr lang="en-US" sz="4000" b="1" baseline="-25000">
                <a:solidFill>
                  <a:srgbClr val="FF5050"/>
                </a:solidFill>
              </a:rPr>
              <a:t>3</a:t>
            </a:r>
            <a:r>
              <a:rPr lang="en-US" sz="4000" b="1"/>
              <a:t> + 3NaOH = Na</a:t>
            </a:r>
            <a:r>
              <a:rPr lang="en-US" sz="4000" b="1" baseline="-25000"/>
              <a:t>3</a:t>
            </a:r>
            <a:r>
              <a:rPr lang="en-US" sz="4000" b="1">
                <a:solidFill>
                  <a:srgbClr val="FF5050"/>
                </a:solidFill>
              </a:rPr>
              <a:t>AlO</a:t>
            </a:r>
            <a:r>
              <a:rPr lang="en-US" sz="4000" b="1" baseline="-25000">
                <a:solidFill>
                  <a:srgbClr val="FF5050"/>
                </a:solidFill>
              </a:rPr>
              <a:t>3</a:t>
            </a:r>
            <a:r>
              <a:rPr lang="en-US" sz="4000" b="1"/>
              <a:t>+3H</a:t>
            </a:r>
            <a:r>
              <a:rPr lang="en-US" sz="4000" b="1" baseline="-25000"/>
              <a:t>2</a:t>
            </a:r>
            <a:r>
              <a:rPr lang="en-US" sz="4000" b="1"/>
              <a:t>O</a:t>
            </a:r>
            <a:endParaRPr lang="ru-RU" sz="4000" b="1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067175" y="3068638"/>
            <a:ext cx="2303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Хлорид алюминия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4859338" y="4581525"/>
            <a:ext cx="2376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Алюминат натрия</a:t>
            </a:r>
          </a:p>
        </p:txBody>
      </p:sp>
      <p:sp>
        <p:nvSpPr>
          <p:cNvPr id="29702" name="WordArt 6"/>
          <p:cNvSpPr>
            <a:spLocks noChangeArrowheads="1" noChangeShapeType="1" noTextEdit="1"/>
          </p:cNvSpPr>
          <p:nvPr/>
        </p:nvSpPr>
        <p:spPr bwMode="auto">
          <a:xfrm>
            <a:off x="468313" y="549275"/>
            <a:ext cx="8280400" cy="108108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3366"/>
                </a:solidFill>
                <a:latin typeface="Arial"/>
                <a:cs typeface="Arial"/>
              </a:rPr>
              <a:t>Запишите уравнения реакций:</a:t>
            </a:r>
          </a:p>
        </p:txBody>
      </p:sp>
      <p:sp>
        <p:nvSpPr>
          <p:cNvPr id="29703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80288" y="6092825"/>
            <a:ext cx="431800" cy="431800"/>
          </a:xfrm>
          <a:prstGeom prst="actionButtonBackPrevious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4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5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9706" name="Picture 10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3088" y="4005263"/>
            <a:ext cx="2220912" cy="2852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500" autoRev="1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1500" autoRev="1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500" autoRev="1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500" autoRev="1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animBg="1"/>
      <p:bldP spid="29702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124200"/>
          </a:xfrm>
        </p:spPr>
        <p:txBody>
          <a:bodyPr/>
          <a:lstStyle/>
          <a:p>
            <a:endParaRPr lang="ru-RU" sz="4000"/>
          </a:p>
          <a:p>
            <a:pPr>
              <a:buFontTx/>
              <a:buNone/>
            </a:pPr>
            <a:r>
              <a:rPr lang="en-US" sz="4000"/>
              <a:t> </a:t>
            </a:r>
            <a:r>
              <a:rPr lang="en-US" sz="4000" b="1"/>
              <a:t>Al</a:t>
            </a:r>
            <a:r>
              <a:rPr lang="en-US" sz="4000" b="1" baseline="-25000"/>
              <a:t>2</a:t>
            </a:r>
            <a:r>
              <a:rPr lang="en-US" sz="4000" b="1"/>
              <a:t>O</a:t>
            </a:r>
            <a:r>
              <a:rPr lang="en-US" sz="4000" b="1" baseline="-25000"/>
              <a:t>3</a:t>
            </a:r>
            <a:r>
              <a:rPr lang="en-US" sz="4000" b="1"/>
              <a:t> + 6HCl = 2</a:t>
            </a:r>
            <a:r>
              <a:rPr lang="en-US" sz="4000" b="1">
                <a:solidFill>
                  <a:srgbClr val="FF0000"/>
                </a:solidFill>
              </a:rPr>
              <a:t>Al</a:t>
            </a:r>
            <a:r>
              <a:rPr lang="en-US" sz="4000" b="1"/>
              <a:t>Cl</a:t>
            </a:r>
            <a:r>
              <a:rPr lang="en-US" sz="4000" b="1" baseline="-25000"/>
              <a:t>3</a:t>
            </a:r>
            <a:r>
              <a:rPr lang="en-US" sz="4000" b="1"/>
              <a:t> + 3H</a:t>
            </a:r>
            <a:r>
              <a:rPr lang="en-US" sz="4000" b="1" baseline="-25000"/>
              <a:t>2</a:t>
            </a:r>
            <a:r>
              <a:rPr lang="en-US" sz="4000" b="1"/>
              <a:t>O</a:t>
            </a:r>
          </a:p>
          <a:p>
            <a:pPr>
              <a:buFontTx/>
              <a:buNone/>
            </a:pPr>
            <a:r>
              <a:rPr lang="en-US" sz="4000" b="1"/>
              <a:t> Al</a:t>
            </a:r>
            <a:r>
              <a:rPr lang="en-US" sz="4000" b="1" baseline="-25000"/>
              <a:t>2</a:t>
            </a:r>
            <a:r>
              <a:rPr lang="en-US" sz="4000" b="1"/>
              <a:t>O</a:t>
            </a:r>
            <a:r>
              <a:rPr lang="en-US" sz="4000" b="1" baseline="-25000"/>
              <a:t>3 </a:t>
            </a:r>
            <a:r>
              <a:rPr lang="en-US" sz="4000" b="1"/>
              <a:t>+ 3NaOH = Na</a:t>
            </a:r>
            <a:r>
              <a:rPr lang="en-US" sz="4000" b="1" baseline="-25000"/>
              <a:t>3</a:t>
            </a:r>
            <a:r>
              <a:rPr lang="en-US" sz="4000" b="1">
                <a:solidFill>
                  <a:srgbClr val="FF0000"/>
                </a:solidFill>
              </a:rPr>
              <a:t>AlO</a:t>
            </a:r>
            <a:r>
              <a:rPr lang="en-US" sz="4000" b="1" baseline="-25000">
                <a:solidFill>
                  <a:srgbClr val="FF0000"/>
                </a:solidFill>
              </a:rPr>
              <a:t>3</a:t>
            </a:r>
            <a:r>
              <a:rPr lang="en-US" sz="4000" b="1"/>
              <a:t> + 3H</a:t>
            </a:r>
            <a:r>
              <a:rPr lang="en-US" sz="4000" b="1" baseline="-25000"/>
              <a:t>2</a:t>
            </a:r>
            <a:r>
              <a:rPr lang="en-US" sz="4000" b="1"/>
              <a:t>O</a:t>
            </a:r>
          </a:p>
          <a:p>
            <a:pPr>
              <a:buFontTx/>
              <a:buNone/>
            </a:pPr>
            <a:endParaRPr lang="ru-RU" sz="4000" baseline="-25000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23850" y="2924175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Как основный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95288" y="4724400"/>
            <a:ext cx="1892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250825" y="3716338"/>
            <a:ext cx="2087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Как кислотный</a:t>
            </a:r>
          </a:p>
        </p:txBody>
      </p:sp>
      <p:sp>
        <p:nvSpPr>
          <p:cNvPr id="30727" name="WordArt 7"/>
          <p:cNvSpPr>
            <a:spLocks noChangeArrowheads="1" noChangeShapeType="1" noTextEdit="1"/>
          </p:cNvSpPr>
          <p:nvPr/>
        </p:nvSpPr>
        <p:spPr bwMode="auto">
          <a:xfrm>
            <a:off x="1116013" y="549275"/>
            <a:ext cx="6985000" cy="12954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Амфотерность 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оксида алюминия</a:t>
            </a:r>
          </a:p>
        </p:txBody>
      </p:sp>
      <p:sp>
        <p:nvSpPr>
          <p:cNvPr id="30728" name="AutoShape 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80288" y="6092825"/>
            <a:ext cx="431800" cy="431800"/>
          </a:xfrm>
          <a:prstGeom prst="actionButtonBackPrevious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9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30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0731" name="Picture 11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581400"/>
            <a:ext cx="2551113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50" name="Organization Chart 6"/>
          <p:cNvGraphicFramePr>
            <a:graphicFrameLocks/>
          </p:cNvGraphicFramePr>
          <p:nvPr>
            <p:ph/>
          </p:nvPr>
        </p:nvGraphicFramePr>
        <p:xfrm>
          <a:off x="468313" y="404813"/>
          <a:ext cx="8208962" cy="5688012"/>
        </p:xfrm>
        <a:graphic>
          <a:graphicData uri="http://schemas.openxmlformats.org/drawingml/2006/compatibility">
            <com:legacyDrawing xmlns:com="http://schemas.openxmlformats.org/drawingml/2006/compatibility" spid="_x0000_s6150"/>
          </a:graphicData>
        </a:graphic>
      </p:graphicFrame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492500" y="2636838"/>
            <a:ext cx="2233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</a:rPr>
              <a:t>Амфотерные</a:t>
            </a:r>
            <a:r>
              <a:rPr lang="ru-RU" sz="2400" b="1"/>
              <a:t> 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3348038" y="3068638"/>
            <a:ext cx="2519362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Оксиды металлов</a:t>
            </a:r>
          </a:p>
          <a:p>
            <a:pPr>
              <a:spcBef>
                <a:spcPct val="50000"/>
              </a:spcBef>
            </a:pPr>
            <a:r>
              <a:rPr lang="ru-RU" b="1"/>
              <a:t> (с.о. +2,+3,+4)</a:t>
            </a:r>
          </a:p>
        </p:txBody>
      </p:sp>
      <p:sp>
        <p:nvSpPr>
          <p:cNvPr id="6179" name="AutoShape 3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80288" y="6237288"/>
            <a:ext cx="431800" cy="431800"/>
          </a:xfrm>
          <a:prstGeom prst="actionButtonBackPrevious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81" name="AutoShape 3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237288"/>
            <a:ext cx="360363" cy="431800"/>
          </a:xfrm>
          <a:prstGeom prst="actionButtonHome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82" name="AutoShape 3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431800" cy="431800"/>
          </a:xfrm>
          <a:prstGeom prst="actionButtonForwardNex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10" name="Organization Chart 2"/>
          <p:cNvGraphicFramePr>
            <a:graphicFrameLocks/>
          </p:cNvGraphicFramePr>
          <p:nvPr>
            <p:ph/>
          </p:nvPr>
        </p:nvGraphicFramePr>
        <p:xfrm>
          <a:off x="468313" y="404813"/>
          <a:ext cx="8208962" cy="5688012"/>
        </p:xfrm>
        <a:graphic>
          <a:graphicData uri="http://schemas.openxmlformats.org/drawingml/2006/compatibility">
            <com:legacyDrawing xmlns:com="http://schemas.openxmlformats.org/drawingml/2006/compatibility" spid="_x0000_s68610"/>
          </a:graphicData>
        </a:graphic>
      </p:graphicFrame>
      <p:sp>
        <p:nvSpPr>
          <p:cNvPr id="68625" name="Text Box 17"/>
          <p:cNvSpPr txBox="1">
            <a:spLocks noChangeArrowheads="1"/>
          </p:cNvSpPr>
          <p:nvPr/>
        </p:nvSpPr>
        <p:spPr bwMode="auto">
          <a:xfrm>
            <a:off x="3492500" y="2636838"/>
            <a:ext cx="223361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</a:rPr>
              <a:t>Амфотерные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</a:rPr>
              <a:t>гидроксиды</a:t>
            </a:r>
            <a:r>
              <a:rPr lang="ru-RU" sz="2400" b="1"/>
              <a:t> </a:t>
            </a:r>
          </a:p>
        </p:txBody>
      </p:sp>
      <p:sp>
        <p:nvSpPr>
          <p:cNvPr id="68627" name="AutoShape 1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80288" y="6237288"/>
            <a:ext cx="431800" cy="431800"/>
          </a:xfrm>
          <a:prstGeom prst="actionButtonBackPrevious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28" name="AutoShape 2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237288"/>
            <a:ext cx="360363" cy="431800"/>
          </a:xfrm>
          <a:prstGeom prst="actionButtonHome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32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431800" cy="431800"/>
          </a:xfrm>
          <a:prstGeom prst="actionButtonForwardNex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Какие из групп веществ проявляют амфотерные свойства?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5038"/>
            <a:ext cx="8229600" cy="3921125"/>
          </a:xfrm>
        </p:spPr>
        <p:txBody>
          <a:bodyPr/>
          <a:lstStyle/>
          <a:p>
            <a:pPr marL="609600" indent="-609600">
              <a:buFontTx/>
              <a:buAutoNum type="alphaUcPeriod"/>
            </a:pPr>
            <a:r>
              <a:rPr lang="en-US" b="1">
                <a:hlinkClick r:id="rId2" action="ppaction://hlinksldjump"/>
              </a:rPr>
              <a:t>Ca</a:t>
            </a:r>
            <a:r>
              <a:rPr lang="ru-RU" b="1">
                <a:hlinkClick r:id="rId2" action="ppaction://hlinksldjump"/>
              </a:rPr>
              <a:t>(ОН)</a:t>
            </a:r>
            <a:r>
              <a:rPr lang="ru-RU" b="1" baseline="-25000">
                <a:hlinkClick r:id="rId2" action="ppaction://hlinksldjump"/>
              </a:rPr>
              <a:t>2</a:t>
            </a:r>
            <a:r>
              <a:rPr lang="ru-RU" b="1">
                <a:hlinkClick r:id="rId2" action="ppaction://hlinksldjump"/>
              </a:rPr>
              <a:t>,</a:t>
            </a: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hlinkClick r:id="rId2" action="ppaction://hlinksldjump"/>
              </a:rPr>
              <a:t> </a:t>
            </a:r>
            <a:r>
              <a:rPr lang="en-US" b="1">
                <a:hlinkClick r:id="rId2" action="ppaction://hlinksldjump"/>
              </a:rPr>
              <a:t>Cu</a:t>
            </a:r>
            <a:r>
              <a:rPr lang="ru-RU" b="1">
                <a:hlinkClick r:id="rId2" action="ppaction://hlinksldjump"/>
              </a:rPr>
              <a:t>(ОН)</a:t>
            </a:r>
            <a:r>
              <a:rPr lang="ru-RU" b="1" baseline="-25000">
                <a:hlinkClick r:id="rId2" action="ppaction://hlinksldjump"/>
              </a:rPr>
              <a:t>2</a:t>
            </a:r>
            <a:r>
              <a:rPr lang="ru-RU" b="1">
                <a:hlinkClick r:id="rId2" action="ppaction://hlinksldjump"/>
              </a:rPr>
              <a:t>,</a:t>
            </a:r>
            <a:r>
              <a:rPr lang="ru-RU" b="1" baseline="-25000">
                <a:hlinkClick r:id="rId2" action="ppaction://hlinksldjump"/>
              </a:rPr>
              <a:t> </a:t>
            </a:r>
            <a:r>
              <a:rPr lang="en-US" b="1">
                <a:hlinkClick r:id="rId2" action="ppaction://hlinksldjump"/>
              </a:rPr>
              <a:t>Na</a:t>
            </a:r>
            <a:r>
              <a:rPr lang="ru-RU" b="1">
                <a:hlinkClick r:id="rId2" action="ppaction://hlinksldjump"/>
              </a:rPr>
              <a:t>ОН, </a:t>
            </a:r>
            <a:r>
              <a:rPr lang="en-US" b="1">
                <a:hlinkClick r:id="rId2" action="ppaction://hlinksldjump"/>
              </a:rPr>
              <a:t>Fe</a:t>
            </a:r>
            <a:r>
              <a:rPr lang="ru-RU" b="1">
                <a:hlinkClick r:id="rId2" action="ppaction://hlinksldjump"/>
              </a:rPr>
              <a:t>(</a:t>
            </a:r>
            <a:r>
              <a:rPr lang="en-US" b="1">
                <a:hlinkClick r:id="rId2" action="ppaction://hlinksldjump"/>
              </a:rPr>
              <a:t>O</a:t>
            </a:r>
            <a:r>
              <a:rPr lang="ru-RU" b="1">
                <a:hlinkClick r:id="rId2" action="ppaction://hlinksldjump"/>
              </a:rPr>
              <a:t>Н)</a:t>
            </a:r>
            <a:r>
              <a:rPr lang="ru-RU" b="1" baseline="-25000">
                <a:hlinkClick r:id="rId2" action="ppaction://hlinksldjump"/>
              </a:rPr>
              <a:t>2</a:t>
            </a:r>
            <a:r>
              <a:rPr lang="ru-RU" b="1">
                <a:solidFill>
                  <a:srgbClr val="CC0099"/>
                </a:solidFill>
                <a:hlinkClick r:id="rId2" action="ppaction://hlinksldjump"/>
              </a:rPr>
              <a:t> </a:t>
            </a:r>
            <a:endParaRPr lang="ru-RU" b="1"/>
          </a:p>
          <a:p>
            <a:pPr marL="609600" indent="-609600">
              <a:buFontTx/>
              <a:buAutoNum type="alphaUcPeriod"/>
            </a:pPr>
            <a:endParaRPr lang="ru-RU" b="1" baseline="-25000"/>
          </a:p>
          <a:p>
            <a:pPr marL="609600" indent="-609600">
              <a:buFontTx/>
              <a:buAutoNum type="alphaUcPeriod" startAt="2"/>
            </a:pPr>
            <a:r>
              <a:rPr lang="en-US" b="1">
                <a:hlinkClick r:id="rId3" action="ppaction://hlinksldjump"/>
              </a:rPr>
              <a:t>Fe</a:t>
            </a:r>
            <a:r>
              <a:rPr lang="en-US" b="1" baseline="-25000">
                <a:hlinkClick r:id="rId3" action="ppaction://hlinksldjump"/>
              </a:rPr>
              <a:t>2</a:t>
            </a:r>
            <a:r>
              <a:rPr lang="en-US" b="1">
                <a:hlinkClick r:id="rId3" action="ppaction://hlinksldjump"/>
              </a:rPr>
              <a:t>O</a:t>
            </a:r>
            <a:r>
              <a:rPr lang="en-US" b="1" baseline="-25000">
                <a:hlinkClick r:id="rId3" action="ppaction://hlinksldjump"/>
              </a:rPr>
              <a:t>3</a:t>
            </a: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hlinkClick r:id="rId3" action="ppaction://hlinksldjump"/>
              </a:rPr>
              <a:t>, </a:t>
            </a:r>
            <a:r>
              <a:rPr lang="en-US" b="1">
                <a:hlinkClick r:id="rId3" action="ppaction://hlinksldjump"/>
              </a:rPr>
              <a:t>Al</a:t>
            </a:r>
            <a:r>
              <a:rPr lang="en-US" b="1" baseline="-25000">
                <a:hlinkClick r:id="rId3" action="ppaction://hlinksldjump"/>
              </a:rPr>
              <a:t>2</a:t>
            </a:r>
            <a:r>
              <a:rPr lang="en-US" b="1">
                <a:hlinkClick r:id="rId3" action="ppaction://hlinksldjump"/>
              </a:rPr>
              <a:t>O</a:t>
            </a:r>
            <a:r>
              <a:rPr lang="en-US" b="1" baseline="-25000">
                <a:hlinkClick r:id="rId3" action="ppaction://hlinksldjump"/>
              </a:rPr>
              <a:t>3</a:t>
            </a:r>
            <a:r>
              <a:rPr lang="ru-RU" b="1">
                <a:hlinkClick r:id="rId3" action="ppaction://hlinksldjump"/>
              </a:rPr>
              <a:t>, </a:t>
            </a:r>
            <a:r>
              <a:rPr lang="en-US" b="1">
                <a:hlinkClick r:id="rId3" action="ppaction://hlinksldjump"/>
              </a:rPr>
              <a:t>Fe</a:t>
            </a:r>
            <a:r>
              <a:rPr lang="ru-RU" b="1">
                <a:hlinkClick r:id="rId3" action="ppaction://hlinksldjump"/>
              </a:rPr>
              <a:t>(</a:t>
            </a:r>
            <a:r>
              <a:rPr lang="en-US" b="1">
                <a:hlinkClick r:id="rId3" action="ppaction://hlinksldjump"/>
              </a:rPr>
              <a:t>O</a:t>
            </a:r>
            <a:r>
              <a:rPr lang="ru-RU" b="1">
                <a:hlinkClick r:id="rId3" action="ppaction://hlinksldjump"/>
              </a:rPr>
              <a:t>Н)</a:t>
            </a:r>
            <a:r>
              <a:rPr lang="ru-RU" b="1" baseline="-25000">
                <a:hlinkClick r:id="rId3" action="ppaction://hlinksldjump"/>
              </a:rPr>
              <a:t>3</a:t>
            </a:r>
            <a:r>
              <a:rPr lang="ru-RU" b="1">
                <a:solidFill>
                  <a:srgbClr val="CC0099"/>
                </a:solidFill>
                <a:hlinkClick r:id="rId3" action="ppaction://hlinksldjump"/>
              </a:rPr>
              <a:t> , </a:t>
            </a:r>
            <a:r>
              <a:rPr lang="en-US" b="1">
                <a:hlinkClick r:id="rId3" action="ppaction://hlinksldjump"/>
              </a:rPr>
              <a:t>ZnO, Be</a:t>
            </a:r>
            <a:r>
              <a:rPr lang="ru-RU" b="1">
                <a:hlinkClick r:id="rId3" action="ppaction://hlinksldjump"/>
              </a:rPr>
              <a:t>(</a:t>
            </a:r>
            <a:r>
              <a:rPr lang="en-US" b="1">
                <a:hlinkClick r:id="rId3" action="ppaction://hlinksldjump"/>
              </a:rPr>
              <a:t>O</a:t>
            </a:r>
            <a:r>
              <a:rPr lang="ru-RU" b="1">
                <a:hlinkClick r:id="rId3" action="ppaction://hlinksldjump"/>
              </a:rPr>
              <a:t>Н)</a:t>
            </a:r>
            <a:r>
              <a:rPr lang="ru-RU" b="1" baseline="-25000">
                <a:hlinkClick r:id="rId3" action="ppaction://hlinksldjump"/>
              </a:rPr>
              <a:t>2</a:t>
            </a:r>
            <a:endParaRPr lang="ru-RU" b="1" baseline="-25000"/>
          </a:p>
          <a:p>
            <a:pPr marL="609600" indent="-609600">
              <a:buFontTx/>
              <a:buAutoNum type="alphaUcPeriod" startAt="2"/>
            </a:pPr>
            <a:endParaRPr lang="ru-RU" b="1"/>
          </a:p>
          <a:p>
            <a:pPr marL="609600" indent="-609600">
              <a:buFontTx/>
              <a:buAutoNum type="alphaUcPeriod" startAt="3"/>
            </a:pPr>
            <a:r>
              <a:rPr lang="en-US" b="1">
                <a:hlinkClick r:id="rId2" action="ppaction://hlinksldjump"/>
              </a:rPr>
              <a:t>SO</a:t>
            </a:r>
            <a:r>
              <a:rPr lang="en-US" b="1" baseline="-25000">
                <a:hlinkClick r:id="rId2" action="ppaction://hlinksldjump"/>
              </a:rPr>
              <a:t>3</a:t>
            </a:r>
            <a:r>
              <a:rPr lang="ru-RU" b="1">
                <a:hlinkClick r:id="rId2" action="ppaction://hlinksldjump"/>
              </a:rPr>
              <a:t>, </a:t>
            </a:r>
            <a:r>
              <a:rPr lang="en-US" b="1">
                <a:hlinkClick r:id="rId2" action="ppaction://hlinksldjump"/>
              </a:rPr>
              <a:t>Cl</a:t>
            </a:r>
            <a:r>
              <a:rPr lang="en-US" b="1" baseline="-25000">
                <a:hlinkClick r:id="rId2" action="ppaction://hlinksldjump"/>
              </a:rPr>
              <a:t>2</a:t>
            </a:r>
            <a:r>
              <a:rPr lang="en-US" b="1">
                <a:hlinkClick r:id="rId2" action="ppaction://hlinksldjump"/>
              </a:rPr>
              <a:t>O</a:t>
            </a:r>
            <a:r>
              <a:rPr lang="en-US" b="1" baseline="-25000">
                <a:hlinkClick r:id="rId2" action="ppaction://hlinksldjump"/>
              </a:rPr>
              <a:t>7</a:t>
            </a:r>
            <a:r>
              <a:rPr lang="ru-RU" b="1">
                <a:hlinkClick r:id="rId2" action="ppaction://hlinksldjump"/>
              </a:rPr>
              <a:t>, </a:t>
            </a:r>
            <a:r>
              <a:rPr lang="en-US" b="1">
                <a:hlinkClick r:id="rId2" action="ppaction://hlinksldjump"/>
              </a:rPr>
              <a:t>WO</a:t>
            </a:r>
            <a:r>
              <a:rPr lang="en-US" b="1" baseline="-25000">
                <a:hlinkClick r:id="rId2" action="ppaction://hlinksldjump"/>
              </a:rPr>
              <a:t>3</a:t>
            </a:r>
            <a:r>
              <a:rPr lang="ru-RU" b="1" baseline="-25000">
                <a:hlinkClick r:id="rId2" action="ppaction://hlinksldjump"/>
              </a:rPr>
              <a:t>, </a:t>
            </a:r>
            <a:r>
              <a:rPr lang="ru-RU" b="1">
                <a:hlinkClick r:id="rId2" action="ppaction://hlinksldjump"/>
              </a:rPr>
              <a:t>Н</a:t>
            </a:r>
            <a:r>
              <a:rPr lang="ru-RU" b="1" baseline="-25000">
                <a:hlinkClick r:id="rId2" action="ppaction://hlinksldjump"/>
              </a:rPr>
              <a:t>2</a:t>
            </a:r>
            <a:r>
              <a:rPr lang="en-US" b="1">
                <a:hlinkClick r:id="rId2" action="ppaction://hlinksldjump"/>
              </a:rPr>
              <a:t>SO</a:t>
            </a:r>
            <a:r>
              <a:rPr lang="ru-RU" b="1" baseline="-25000">
                <a:hlinkClick r:id="rId2" action="ppaction://hlinksldjump"/>
              </a:rPr>
              <a:t>4</a:t>
            </a:r>
            <a:r>
              <a:rPr lang="ru-RU" b="1">
                <a:hlinkClick r:id="rId2" action="ppaction://hlinksldjump"/>
              </a:rPr>
              <a:t>, Н</a:t>
            </a:r>
            <a:r>
              <a:rPr lang="en-US" b="1" baseline="-25000">
                <a:hlinkClick r:id="rId2" action="ppaction://hlinksldjump"/>
              </a:rPr>
              <a:t>2</a:t>
            </a:r>
            <a:r>
              <a:rPr lang="en-US" b="1">
                <a:hlinkClick r:id="rId2" action="ppaction://hlinksldjump"/>
              </a:rPr>
              <a:t>CrO</a:t>
            </a:r>
            <a:r>
              <a:rPr lang="ru-RU" b="1" baseline="-25000">
                <a:hlinkClick r:id="rId2" action="ppaction://hlinksldjump"/>
              </a:rPr>
              <a:t>4</a:t>
            </a:r>
            <a:endParaRPr lang="ru-RU" b="1"/>
          </a:p>
          <a:p>
            <a:pPr marL="609600" indent="-609600"/>
            <a:endParaRPr lang="ru-RU" b="1"/>
          </a:p>
        </p:txBody>
      </p:sp>
      <p:pic>
        <p:nvPicPr>
          <p:cNvPr id="73734" name="Picture 6" descr="AG00317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92888" y="3581400"/>
            <a:ext cx="2551112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150"/>
            <a:ext cx="8229600" cy="1441450"/>
          </a:xfrm>
        </p:spPr>
        <p:txBody>
          <a:bodyPr/>
          <a:lstStyle/>
          <a:p>
            <a:r>
              <a:rPr lang="ru-RU" sz="4000"/>
              <a:t>Допишите уравнение реакции:</a:t>
            </a:r>
            <a:br>
              <a:rPr lang="ru-RU" sz="4000"/>
            </a:br>
            <a:r>
              <a:rPr lang="en-US" sz="4000" b="1"/>
              <a:t>Zn(OH)</a:t>
            </a:r>
            <a:r>
              <a:rPr lang="en-US" sz="4000" b="1" baseline="-25000"/>
              <a:t>2</a:t>
            </a:r>
            <a:r>
              <a:rPr lang="en-US" sz="4000" b="1"/>
              <a:t> + 2NaOH</a:t>
            </a:r>
            <a:r>
              <a:rPr lang="en-US" sz="4000"/>
              <a:t>     </a:t>
            </a:r>
            <a:r>
              <a:rPr lang="ru-RU" sz="4000"/>
              <a:t/>
            </a:r>
            <a:br>
              <a:rPr lang="ru-RU" sz="4000"/>
            </a:br>
            <a:r>
              <a:rPr lang="ru-RU" sz="4000"/>
              <a:t>в результате образуются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36838"/>
            <a:ext cx="8229600" cy="3489325"/>
          </a:xfrm>
        </p:spPr>
        <p:txBody>
          <a:bodyPr/>
          <a:lstStyle/>
          <a:p>
            <a:pPr marL="609600" indent="-609600">
              <a:buFontTx/>
              <a:buAutoNum type="alphaUcPeriod"/>
            </a:pPr>
            <a:r>
              <a:rPr lang="en-US" sz="3600" b="1">
                <a:hlinkClick r:id="rId2" action="ppaction://hlinksldjump"/>
              </a:rPr>
              <a:t>Na</a:t>
            </a:r>
            <a:r>
              <a:rPr lang="en-US" sz="3600" b="1" baseline="-25000">
                <a:hlinkClick r:id="rId2" action="ppaction://hlinksldjump"/>
              </a:rPr>
              <a:t>2</a:t>
            </a:r>
            <a:r>
              <a:rPr lang="en-US" sz="3600" b="1">
                <a:hlinkClick r:id="rId2" action="ppaction://hlinksldjump"/>
              </a:rPr>
              <a:t>ZnO</a:t>
            </a:r>
            <a:r>
              <a:rPr lang="en-US" sz="3600" b="1" baseline="-25000">
                <a:hlinkClick r:id="rId2" action="ppaction://hlinksldjump"/>
              </a:rPr>
              <a:t>2</a:t>
            </a:r>
            <a:r>
              <a:rPr lang="en-US" sz="3600" b="1">
                <a:hlinkClick r:id="rId2" action="ppaction://hlinksldjump"/>
              </a:rPr>
              <a:t> + 2H</a:t>
            </a:r>
            <a:r>
              <a:rPr lang="en-US" sz="3600" b="1" baseline="-25000">
                <a:hlinkClick r:id="rId2" action="ppaction://hlinksldjump"/>
              </a:rPr>
              <a:t>2</a:t>
            </a:r>
            <a:r>
              <a:rPr lang="en-US" sz="3600" b="1">
                <a:hlinkClick r:id="rId2" action="ppaction://hlinksldjump"/>
              </a:rPr>
              <a:t>O     </a:t>
            </a:r>
            <a:endParaRPr lang="en-US" sz="3600" b="1"/>
          </a:p>
          <a:p>
            <a:pPr marL="609600" indent="-609600">
              <a:buFontTx/>
              <a:buAutoNum type="alphaUcPeriod"/>
            </a:pPr>
            <a:r>
              <a:rPr lang="en-US" sz="3600" b="1">
                <a:hlinkClick r:id="rId3" action="ppaction://hlinksldjump"/>
              </a:rPr>
              <a:t>Zn(OH)</a:t>
            </a:r>
            <a:r>
              <a:rPr lang="en-US" sz="3600" b="1" baseline="-25000">
                <a:hlinkClick r:id="rId3" action="ppaction://hlinksldjump"/>
              </a:rPr>
              <a:t>2</a:t>
            </a:r>
            <a:r>
              <a:rPr lang="en-US" sz="3600" b="1">
                <a:hlinkClick r:id="rId3" action="ppaction://hlinksldjump"/>
              </a:rPr>
              <a:t> + Na</a:t>
            </a:r>
            <a:r>
              <a:rPr lang="en-US" sz="3600" b="1" baseline="-25000">
                <a:hlinkClick r:id="rId3" action="ppaction://hlinksldjump"/>
              </a:rPr>
              <a:t>2</a:t>
            </a:r>
            <a:r>
              <a:rPr lang="en-US" sz="3600" b="1">
                <a:hlinkClick r:id="rId3" action="ppaction://hlinksldjump"/>
              </a:rPr>
              <a:t>O</a:t>
            </a:r>
            <a:endParaRPr lang="en-US" sz="3600" b="1"/>
          </a:p>
          <a:p>
            <a:pPr marL="609600" indent="-609600">
              <a:buFontTx/>
              <a:buAutoNum type="alphaUcPeriod"/>
            </a:pPr>
            <a:r>
              <a:rPr lang="en-US" sz="3600" b="1">
                <a:hlinkClick r:id="rId3" action="ppaction://hlinksldjump"/>
              </a:rPr>
              <a:t>ZnSO</a:t>
            </a:r>
            <a:r>
              <a:rPr lang="en-US" sz="3600" b="1" baseline="-25000">
                <a:hlinkClick r:id="rId3" action="ppaction://hlinksldjump"/>
              </a:rPr>
              <a:t>4</a:t>
            </a:r>
            <a:r>
              <a:rPr lang="en-US" sz="3600" b="1">
                <a:hlinkClick r:id="rId3" action="ppaction://hlinksldjump"/>
              </a:rPr>
              <a:t> + </a:t>
            </a:r>
            <a:r>
              <a:rPr lang="ru-RU" sz="3600" b="1">
                <a:hlinkClick r:id="rId3" action="ppaction://hlinksldjump"/>
              </a:rPr>
              <a:t>2</a:t>
            </a:r>
            <a:r>
              <a:rPr lang="en-US" sz="3600" b="1">
                <a:hlinkClick r:id="rId3" action="ppaction://hlinksldjump"/>
              </a:rPr>
              <a:t>NaCl</a:t>
            </a:r>
            <a:endParaRPr lang="en-US" sz="3600" b="1"/>
          </a:p>
          <a:p>
            <a:pPr marL="609600" indent="-609600">
              <a:buFontTx/>
              <a:buAutoNum type="alphaUcPeriod"/>
            </a:pPr>
            <a:r>
              <a:rPr lang="ru-RU" sz="3600" b="1">
                <a:hlinkClick r:id="rId3" action="ppaction://hlinksldjump"/>
              </a:rPr>
              <a:t>Реакция не идет</a:t>
            </a:r>
            <a:endParaRPr lang="ru-RU" sz="3600" b="1"/>
          </a:p>
        </p:txBody>
      </p:sp>
      <p:sp>
        <p:nvSpPr>
          <p:cNvPr id="76804" name="Line 4"/>
          <p:cNvSpPr>
            <a:spLocks noChangeShapeType="1"/>
          </p:cNvSpPr>
          <p:nvPr/>
        </p:nvSpPr>
        <p:spPr bwMode="auto">
          <a:xfrm>
            <a:off x="6804025" y="1412875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6805" name="Picture 5" descr="AG00317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2924175"/>
            <a:ext cx="2551113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451725" y="6308725"/>
            <a:ext cx="863600" cy="395288"/>
          </a:xfrm>
          <a:prstGeom prst="actionButtonBackPrevious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4755" name="WordArt 3"/>
          <p:cNvSpPr>
            <a:spLocks noChangeArrowheads="1" noChangeShapeType="1" noTextEdit="1"/>
          </p:cNvSpPr>
          <p:nvPr/>
        </p:nvSpPr>
        <p:spPr bwMode="auto">
          <a:xfrm>
            <a:off x="1835150" y="1773238"/>
            <a:ext cx="6119813" cy="32400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Совершенно верно!!!</a:t>
            </a:r>
          </a:p>
        </p:txBody>
      </p:sp>
      <p:pic>
        <p:nvPicPr>
          <p:cNvPr id="74756" name="Picture 4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333375"/>
            <a:ext cx="800100" cy="1019175"/>
          </a:xfrm>
          <a:prstGeom prst="rect">
            <a:avLst/>
          </a:prstGeom>
          <a:noFill/>
        </p:spPr>
      </p:pic>
      <p:pic>
        <p:nvPicPr>
          <p:cNvPr id="74757" name="Picture 5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53784">
            <a:off x="2771775" y="1125538"/>
            <a:ext cx="800100" cy="1019175"/>
          </a:xfrm>
          <a:prstGeom prst="rect">
            <a:avLst/>
          </a:prstGeom>
          <a:noFill/>
        </p:spPr>
      </p:pic>
      <p:pic>
        <p:nvPicPr>
          <p:cNvPr id="74758" name="Picture 6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260350"/>
            <a:ext cx="800100" cy="1019175"/>
          </a:xfrm>
          <a:prstGeom prst="rect">
            <a:avLst/>
          </a:prstGeom>
          <a:noFill/>
        </p:spPr>
      </p:pic>
      <p:pic>
        <p:nvPicPr>
          <p:cNvPr id="74759" name="Picture 7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541447">
            <a:off x="755650" y="1916113"/>
            <a:ext cx="800100" cy="1019175"/>
          </a:xfrm>
          <a:prstGeom prst="rect">
            <a:avLst/>
          </a:prstGeom>
          <a:noFill/>
        </p:spPr>
      </p:pic>
      <p:pic>
        <p:nvPicPr>
          <p:cNvPr id="74760" name="Picture 8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99557">
            <a:off x="5148263" y="1412875"/>
            <a:ext cx="800100" cy="1019175"/>
          </a:xfrm>
          <a:prstGeom prst="rect">
            <a:avLst/>
          </a:prstGeom>
          <a:noFill/>
        </p:spPr>
      </p:pic>
      <p:pic>
        <p:nvPicPr>
          <p:cNvPr id="74761" name="Picture 9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260350"/>
            <a:ext cx="800100" cy="1019175"/>
          </a:xfrm>
          <a:prstGeom prst="rect">
            <a:avLst/>
          </a:prstGeom>
          <a:noFill/>
        </p:spPr>
      </p:pic>
      <p:pic>
        <p:nvPicPr>
          <p:cNvPr id="74762" name="Picture 10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837679">
            <a:off x="4356100" y="5229225"/>
            <a:ext cx="800100" cy="1019175"/>
          </a:xfrm>
          <a:prstGeom prst="rect">
            <a:avLst/>
          </a:prstGeom>
          <a:noFill/>
        </p:spPr>
      </p:pic>
      <p:pic>
        <p:nvPicPr>
          <p:cNvPr id="74763" name="Picture 11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5229225"/>
            <a:ext cx="800100" cy="1019175"/>
          </a:xfrm>
          <a:prstGeom prst="rect">
            <a:avLst/>
          </a:prstGeom>
          <a:noFill/>
        </p:spPr>
      </p:pic>
      <p:pic>
        <p:nvPicPr>
          <p:cNvPr id="74764" name="Picture 12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4581525"/>
            <a:ext cx="800100" cy="1019175"/>
          </a:xfrm>
          <a:prstGeom prst="rect">
            <a:avLst/>
          </a:prstGeom>
          <a:noFill/>
        </p:spPr>
      </p:pic>
      <p:pic>
        <p:nvPicPr>
          <p:cNvPr id="74765" name="Picture 13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684983">
            <a:off x="433388" y="3248025"/>
            <a:ext cx="800100" cy="1019175"/>
          </a:xfrm>
          <a:prstGeom prst="rect">
            <a:avLst/>
          </a:prstGeom>
          <a:noFill/>
        </p:spPr>
      </p:pic>
      <p:pic>
        <p:nvPicPr>
          <p:cNvPr id="74766" name="Picture 14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820501">
            <a:off x="7812088" y="404812"/>
            <a:ext cx="800100" cy="1019175"/>
          </a:xfrm>
          <a:prstGeom prst="rect">
            <a:avLst/>
          </a:prstGeom>
          <a:noFill/>
        </p:spPr>
      </p:pic>
      <p:pic>
        <p:nvPicPr>
          <p:cNvPr id="74767" name="Picture 15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476250"/>
            <a:ext cx="800100" cy="1019175"/>
          </a:xfrm>
          <a:prstGeom prst="rect">
            <a:avLst/>
          </a:prstGeom>
          <a:noFill/>
        </p:spPr>
      </p:pic>
      <p:pic>
        <p:nvPicPr>
          <p:cNvPr id="74768" name="Picture 16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5516563"/>
            <a:ext cx="800100" cy="1019175"/>
          </a:xfrm>
          <a:prstGeom prst="rect">
            <a:avLst/>
          </a:prstGeom>
          <a:noFill/>
        </p:spPr>
      </p:pic>
      <p:pic>
        <p:nvPicPr>
          <p:cNvPr id="74769" name="Picture 17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417220">
            <a:off x="7524751" y="4221162"/>
            <a:ext cx="800100" cy="1019175"/>
          </a:xfrm>
          <a:prstGeom prst="rect">
            <a:avLst/>
          </a:prstGeom>
          <a:noFill/>
        </p:spPr>
      </p:pic>
      <p:pic>
        <p:nvPicPr>
          <p:cNvPr id="74770" name="Picture 18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536533">
            <a:off x="8101013" y="2276475"/>
            <a:ext cx="800100" cy="1019175"/>
          </a:xfrm>
          <a:prstGeom prst="rect">
            <a:avLst/>
          </a:prstGeom>
          <a:noFill/>
        </p:spPr>
      </p:pic>
      <p:pic>
        <p:nvPicPr>
          <p:cNvPr id="74771" name="Picture 19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200000">
            <a:off x="5186363" y="295275"/>
            <a:ext cx="800100" cy="1019175"/>
          </a:xfrm>
          <a:prstGeom prst="rect">
            <a:avLst/>
          </a:prstGeom>
          <a:noFill/>
        </p:spPr>
      </p:pic>
      <p:pic>
        <p:nvPicPr>
          <p:cNvPr id="74772" name="Picture 20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1628775"/>
            <a:ext cx="800100" cy="1019175"/>
          </a:xfrm>
          <a:prstGeom prst="rect">
            <a:avLst/>
          </a:prstGeom>
          <a:noFill/>
        </p:spPr>
      </p:pic>
      <p:pic>
        <p:nvPicPr>
          <p:cNvPr id="74773" name="Picture 21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1196975"/>
            <a:ext cx="800100" cy="1019175"/>
          </a:xfrm>
          <a:prstGeom prst="rect">
            <a:avLst/>
          </a:prstGeom>
          <a:noFill/>
        </p:spPr>
      </p:pic>
      <p:pic>
        <p:nvPicPr>
          <p:cNvPr id="74774" name="Picture 22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449116">
            <a:off x="5257801" y="4975225"/>
            <a:ext cx="800100" cy="1019175"/>
          </a:xfrm>
          <a:prstGeom prst="rect">
            <a:avLst/>
          </a:prstGeom>
          <a:noFill/>
        </p:spPr>
      </p:pic>
      <p:pic>
        <p:nvPicPr>
          <p:cNvPr id="74775" name="Picture 23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4868863"/>
            <a:ext cx="800100" cy="1019175"/>
          </a:xfrm>
          <a:prstGeom prst="rect">
            <a:avLst/>
          </a:prstGeom>
          <a:noFill/>
        </p:spPr>
      </p:pic>
      <p:pic>
        <p:nvPicPr>
          <p:cNvPr id="74776" name="Picture 24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73688"/>
            <a:ext cx="800100" cy="1019175"/>
          </a:xfrm>
          <a:prstGeom prst="rect">
            <a:avLst/>
          </a:prstGeom>
          <a:noFill/>
        </p:spPr>
      </p:pic>
      <p:pic>
        <p:nvPicPr>
          <p:cNvPr id="74777" name="Picture 25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3269225">
            <a:off x="8101013" y="3716337"/>
            <a:ext cx="800100" cy="1019175"/>
          </a:xfrm>
          <a:prstGeom prst="rect">
            <a:avLst/>
          </a:prstGeom>
          <a:noFill/>
        </p:spPr>
      </p:pic>
      <p:pic>
        <p:nvPicPr>
          <p:cNvPr id="74778" name="Picture 26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942975">
            <a:off x="395288" y="4149725"/>
            <a:ext cx="800100" cy="1019175"/>
          </a:xfrm>
          <a:prstGeom prst="rect">
            <a:avLst/>
          </a:prstGeom>
          <a:noFill/>
        </p:spPr>
      </p:pic>
      <p:pic>
        <p:nvPicPr>
          <p:cNvPr id="74779" name="Picture 27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76250"/>
            <a:ext cx="800100" cy="1019175"/>
          </a:xfrm>
          <a:prstGeom prst="rect">
            <a:avLst/>
          </a:prstGeom>
          <a:noFill/>
        </p:spPr>
      </p:pic>
      <p:pic>
        <p:nvPicPr>
          <p:cNvPr id="74780" name="Picture 28" descr="Изображение 4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45154">
            <a:off x="1692275" y="5084763"/>
            <a:ext cx="800100" cy="1019175"/>
          </a:xfrm>
          <a:prstGeom prst="rect">
            <a:avLst/>
          </a:prstGeom>
          <a:noFill/>
        </p:spPr>
      </p:pic>
      <p:sp>
        <p:nvSpPr>
          <p:cNvPr id="74782" name="AutoShape 30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431800" cy="431800"/>
          </a:xfrm>
          <a:prstGeom prst="actionButtonForwardNex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4805" name="Picture 5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50825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16" fill="hold"/>
                                        <p:tgtEl>
                                          <p:spTgt spid="748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4805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AutoShape 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6237288"/>
            <a:ext cx="790575" cy="288925"/>
          </a:xfrm>
          <a:prstGeom prst="actionButtonBackPrevious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5779" name="WordArt 3"/>
          <p:cNvSpPr>
            <a:spLocks noChangeArrowheads="1" noChangeShapeType="1" noTextEdit="1"/>
          </p:cNvSpPr>
          <p:nvPr/>
        </p:nvSpPr>
        <p:spPr bwMode="auto">
          <a:xfrm>
            <a:off x="1692275" y="836613"/>
            <a:ext cx="5761038" cy="25209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Подумай ещё немного!</a:t>
            </a:r>
          </a:p>
        </p:txBody>
      </p:sp>
      <p:pic>
        <p:nvPicPr>
          <p:cNvPr id="75780" name="Picture 4" descr="Изображение 0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2924175"/>
            <a:ext cx="2738437" cy="3168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>
                <a:hlinkClick r:id="rId2" action="ppaction://hlinksldjump"/>
              </a:rPr>
              <a:t>Основные классы сложных веществ (повторение)</a:t>
            </a:r>
            <a:endParaRPr lang="ru-RU"/>
          </a:p>
          <a:p>
            <a:pPr marL="609600" indent="-609600">
              <a:buFontTx/>
              <a:buAutoNum type="arabicPeriod"/>
            </a:pPr>
            <a:r>
              <a:rPr lang="ru-RU">
                <a:hlinkClick r:id="rId3" action="ppaction://hlinksldjump"/>
              </a:rPr>
              <a:t>Генетическая связь (повторение)</a:t>
            </a:r>
            <a:endParaRPr lang="ru-RU"/>
          </a:p>
          <a:p>
            <a:pPr marL="609600" indent="-609600">
              <a:buFontTx/>
              <a:buAutoNum type="arabicPeriod"/>
            </a:pPr>
            <a:r>
              <a:rPr lang="ru-RU">
                <a:hlinkClick r:id="rId4" action="ppaction://hlinksldjump"/>
              </a:rPr>
              <a:t>Лабораторная работа</a:t>
            </a:r>
            <a:endParaRPr lang="ru-RU"/>
          </a:p>
          <a:p>
            <a:pPr marL="609600" indent="-609600">
              <a:buFontTx/>
              <a:buAutoNum type="arabicPeriod"/>
            </a:pPr>
            <a:r>
              <a:rPr lang="ru-RU">
                <a:hlinkClick r:id="rId5" action="ppaction://hlinksldjump"/>
              </a:rPr>
              <a:t>Понятие амфотерности. </a:t>
            </a:r>
            <a:r>
              <a:rPr lang="en-US">
                <a:hlinkClick r:id="rId5" action="ppaction://hlinksldjump"/>
              </a:rPr>
              <a:t>               </a:t>
            </a:r>
            <a:r>
              <a:rPr lang="ru-RU">
                <a:hlinkClick r:id="rId5" action="ppaction://hlinksldjump"/>
              </a:rPr>
              <a:t>Амфотерные оксиды и </a:t>
            </a:r>
            <a:r>
              <a:rPr lang="en-US">
                <a:hlinkClick r:id="rId5" action="ppaction://hlinksldjump"/>
              </a:rPr>
              <a:t>                </a:t>
            </a:r>
            <a:r>
              <a:rPr lang="ru-RU">
                <a:hlinkClick r:id="rId5" action="ppaction://hlinksldjump"/>
              </a:rPr>
              <a:t>гидроксиды</a:t>
            </a:r>
            <a:endParaRPr lang="ru-RU"/>
          </a:p>
          <a:p>
            <a:pPr marL="609600" indent="-609600"/>
            <a:endParaRPr lang="ru-RU"/>
          </a:p>
        </p:txBody>
      </p:sp>
      <p:sp>
        <p:nvSpPr>
          <p:cNvPr id="3076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908175" y="476250"/>
            <a:ext cx="4103688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План урока</a:t>
            </a:r>
          </a:p>
        </p:txBody>
      </p:sp>
      <p:pic>
        <p:nvPicPr>
          <p:cNvPr id="3077" name="Picture 5" descr="j02991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37388" y="3617913"/>
            <a:ext cx="2106612" cy="3240087"/>
          </a:xfrm>
          <a:prstGeom prst="rect">
            <a:avLst/>
          </a:prstGeom>
          <a:noFill/>
        </p:spPr>
      </p:pic>
      <p:sp>
        <p:nvSpPr>
          <p:cNvPr id="3078" name="AutoShape 6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6804025" y="6237288"/>
            <a:ext cx="431800" cy="431800"/>
          </a:xfrm>
          <a:prstGeom prst="actionButtonForwardNex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Генетический ряд алюминия.</a:t>
            </a:r>
            <a:br>
              <a:rPr lang="ru-RU" sz="4000"/>
            </a:br>
            <a:r>
              <a:rPr lang="ru-RU" sz="4000"/>
              <a:t>Осуществите превращения: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pPr>
              <a:buFontTx/>
              <a:buNone/>
            </a:pPr>
            <a:r>
              <a:rPr lang="en-US"/>
              <a:t>                                                         </a:t>
            </a:r>
            <a:r>
              <a:rPr lang="en-US" b="1"/>
              <a:t>Na</a:t>
            </a:r>
            <a:r>
              <a:rPr lang="en-US" b="1" baseline="-25000"/>
              <a:t>3</a:t>
            </a:r>
            <a:r>
              <a:rPr lang="en-US" b="1"/>
              <a:t>AlO</a:t>
            </a:r>
            <a:r>
              <a:rPr lang="en-US" b="1" baseline="-25000"/>
              <a:t>3</a:t>
            </a:r>
            <a:endParaRPr lang="ru-RU" b="1" baseline="-25000"/>
          </a:p>
          <a:p>
            <a:pPr>
              <a:buFontTx/>
              <a:buNone/>
            </a:pPr>
            <a:r>
              <a:rPr lang="en-US" b="1"/>
              <a:t>Al      Al</a:t>
            </a:r>
            <a:r>
              <a:rPr lang="en-US" b="1" baseline="-25000"/>
              <a:t>2</a:t>
            </a:r>
            <a:r>
              <a:rPr lang="en-US" b="1"/>
              <a:t>O</a:t>
            </a:r>
            <a:r>
              <a:rPr lang="en-US" b="1" baseline="-25000"/>
              <a:t>3</a:t>
            </a:r>
            <a:r>
              <a:rPr lang="en-US" b="1"/>
              <a:t>      AlCl</a:t>
            </a:r>
            <a:r>
              <a:rPr lang="en-US" b="1" baseline="-25000"/>
              <a:t>3</a:t>
            </a:r>
            <a:r>
              <a:rPr lang="en-US" b="1"/>
              <a:t>      Al(OH)</a:t>
            </a:r>
            <a:r>
              <a:rPr lang="en-US" b="1" baseline="-25000"/>
              <a:t>3</a:t>
            </a:r>
          </a:p>
          <a:p>
            <a:pPr>
              <a:buFontTx/>
              <a:buNone/>
            </a:pPr>
            <a:r>
              <a:rPr lang="en-US" b="1"/>
              <a:t>                                                        Al</a:t>
            </a:r>
            <a:r>
              <a:rPr lang="en-US" b="1" baseline="-25000"/>
              <a:t>2</a:t>
            </a:r>
            <a:r>
              <a:rPr lang="en-US" b="1"/>
              <a:t>(SO</a:t>
            </a:r>
            <a:r>
              <a:rPr lang="en-US" b="1" baseline="-25000"/>
              <a:t>4</a:t>
            </a:r>
            <a:r>
              <a:rPr lang="en-US" b="1"/>
              <a:t>)</a:t>
            </a:r>
            <a:r>
              <a:rPr lang="en-US" b="1" baseline="-25000"/>
              <a:t>3</a:t>
            </a:r>
            <a:endParaRPr lang="ru-RU" b="1" baseline="-25000"/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1116013" y="30686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29" name="Line 5"/>
          <p:cNvSpPr>
            <a:spLocks noChangeShapeType="1"/>
          </p:cNvSpPr>
          <p:nvPr/>
        </p:nvSpPr>
        <p:spPr bwMode="auto">
          <a:xfrm>
            <a:off x="2700338" y="30686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30" name="Line 6"/>
          <p:cNvSpPr>
            <a:spLocks noChangeShapeType="1"/>
          </p:cNvSpPr>
          <p:nvPr/>
        </p:nvSpPr>
        <p:spPr bwMode="auto">
          <a:xfrm>
            <a:off x="4356100" y="306863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 flipV="1">
            <a:off x="6227763" y="2492375"/>
            <a:ext cx="649287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32" name="Line 8"/>
          <p:cNvSpPr>
            <a:spLocks noChangeShapeType="1"/>
          </p:cNvSpPr>
          <p:nvPr/>
        </p:nvSpPr>
        <p:spPr bwMode="auto">
          <a:xfrm>
            <a:off x="6227763" y="3357563"/>
            <a:ext cx="50482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36" name="Line 12"/>
          <p:cNvSpPr>
            <a:spLocks noChangeShapeType="1"/>
          </p:cNvSpPr>
          <p:nvPr/>
        </p:nvSpPr>
        <p:spPr bwMode="auto">
          <a:xfrm flipV="1">
            <a:off x="2051050" y="191611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37" name="Line 13"/>
          <p:cNvSpPr>
            <a:spLocks noChangeShapeType="1"/>
          </p:cNvSpPr>
          <p:nvPr/>
        </p:nvSpPr>
        <p:spPr bwMode="auto">
          <a:xfrm>
            <a:off x="2051050" y="1916113"/>
            <a:ext cx="5545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38" name="Line 14"/>
          <p:cNvSpPr>
            <a:spLocks noChangeShapeType="1"/>
          </p:cNvSpPr>
          <p:nvPr/>
        </p:nvSpPr>
        <p:spPr bwMode="auto">
          <a:xfrm>
            <a:off x="7596188" y="191611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39" name="Line 15"/>
          <p:cNvSpPr>
            <a:spLocks noChangeShapeType="1"/>
          </p:cNvSpPr>
          <p:nvPr/>
        </p:nvSpPr>
        <p:spPr bwMode="auto">
          <a:xfrm>
            <a:off x="2051050" y="3500438"/>
            <a:ext cx="0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40" name="Line 16"/>
          <p:cNvSpPr>
            <a:spLocks noChangeShapeType="1"/>
          </p:cNvSpPr>
          <p:nvPr/>
        </p:nvSpPr>
        <p:spPr bwMode="auto">
          <a:xfrm>
            <a:off x="2051050" y="4581525"/>
            <a:ext cx="568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41" name="Line 17"/>
          <p:cNvSpPr>
            <a:spLocks noChangeShapeType="1"/>
          </p:cNvSpPr>
          <p:nvPr/>
        </p:nvSpPr>
        <p:spPr bwMode="auto">
          <a:xfrm flipV="1">
            <a:off x="7740650" y="400526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42" name="Line 18"/>
          <p:cNvSpPr>
            <a:spLocks noChangeShapeType="1"/>
          </p:cNvSpPr>
          <p:nvPr/>
        </p:nvSpPr>
        <p:spPr bwMode="auto">
          <a:xfrm>
            <a:off x="755650" y="33575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43" name="Line 19"/>
          <p:cNvSpPr>
            <a:spLocks noChangeShapeType="1"/>
          </p:cNvSpPr>
          <p:nvPr/>
        </p:nvSpPr>
        <p:spPr bwMode="auto">
          <a:xfrm>
            <a:off x="755650" y="4149725"/>
            <a:ext cx="3024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44" name="Line 20"/>
          <p:cNvSpPr>
            <a:spLocks noChangeShapeType="1"/>
          </p:cNvSpPr>
          <p:nvPr/>
        </p:nvSpPr>
        <p:spPr bwMode="auto">
          <a:xfrm flipV="1">
            <a:off x="3779838" y="3429000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45" name="Line 21"/>
          <p:cNvSpPr>
            <a:spLocks noChangeShapeType="1"/>
          </p:cNvSpPr>
          <p:nvPr/>
        </p:nvSpPr>
        <p:spPr bwMode="auto">
          <a:xfrm>
            <a:off x="7740650" y="278130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46" name="AutoShape 2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6237288"/>
            <a:ext cx="360362" cy="431800"/>
          </a:xfrm>
          <a:prstGeom prst="actionButtonHome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Основные классы сложных веществ: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3708400" y="3429000"/>
            <a:ext cx="1800225" cy="4667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Вещества </a:t>
            </a:r>
          </a:p>
        </p:txBody>
      </p:sp>
      <p:sp>
        <p:nvSpPr>
          <p:cNvPr id="71685" name="Oval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87450" y="2276475"/>
            <a:ext cx="2447925" cy="1008063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Кислоты</a:t>
            </a:r>
            <a:r>
              <a:rPr lang="ru-RU" sz="2400" b="1"/>
              <a:t> </a:t>
            </a:r>
          </a:p>
        </p:txBody>
      </p:sp>
      <p:sp>
        <p:nvSpPr>
          <p:cNvPr id="71686" name="Oval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580063" y="2276475"/>
            <a:ext cx="2447925" cy="1008063"/>
          </a:xfrm>
          <a:prstGeom prst="ellipse">
            <a:avLst/>
          </a:prstGeom>
          <a:solidFill>
            <a:srgbClr val="33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Основания </a:t>
            </a:r>
          </a:p>
        </p:txBody>
      </p:sp>
      <p:sp>
        <p:nvSpPr>
          <p:cNvPr id="71687" name="Oval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651500" y="4508500"/>
            <a:ext cx="2447925" cy="1008063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/>
          </a:p>
        </p:txBody>
      </p:sp>
      <p:sp>
        <p:nvSpPr>
          <p:cNvPr id="71688" name="Oval 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900113" y="4437063"/>
            <a:ext cx="2447925" cy="1008062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Оксиды</a:t>
            </a:r>
            <a:r>
              <a:rPr lang="ru-RU" sz="2400" b="1"/>
              <a:t> </a:t>
            </a:r>
          </a:p>
        </p:txBody>
      </p:sp>
      <p:sp>
        <p:nvSpPr>
          <p:cNvPr id="71696" name="Text Box 16"/>
          <p:cNvSpPr txBox="1">
            <a:spLocks noChangeArrowheads="1"/>
          </p:cNvSpPr>
          <p:nvPr/>
        </p:nvSpPr>
        <p:spPr bwMode="auto">
          <a:xfrm>
            <a:off x="6300788" y="4797425"/>
            <a:ext cx="1187450" cy="51911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Соли</a:t>
            </a:r>
            <a:r>
              <a:rPr lang="ru-RU" sz="2400" b="1"/>
              <a:t> </a:t>
            </a:r>
          </a:p>
        </p:txBody>
      </p:sp>
      <p:sp>
        <p:nvSpPr>
          <p:cNvPr id="71697" name="Line 17"/>
          <p:cNvSpPr>
            <a:spLocks noChangeShapeType="1"/>
          </p:cNvSpPr>
          <p:nvPr/>
        </p:nvSpPr>
        <p:spPr bwMode="auto">
          <a:xfrm flipV="1">
            <a:off x="5508625" y="3213100"/>
            <a:ext cx="5762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8" name="Line 18"/>
          <p:cNvSpPr>
            <a:spLocks noChangeShapeType="1"/>
          </p:cNvSpPr>
          <p:nvPr/>
        </p:nvSpPr>
        <p:spPr bwMode="auto">
          <a:xfrm>
            <a:off x="5508625" y="3860800"/>
            <a:ext cx="719138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00" name="Line 20"/>
          <p:cNvSpPr>
            <a:spLocks noChangeShapeType="1"/>
          </p:cNvSpPr>
          <p:nvPr/>
        </p:nvSpPr>
        <p:spPr bwMode="auto">
          <a:xfrm flipH="1">
            <a:off x="2843213" y="3860800"/>
            <a:ext cx="86518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01" name="Line 21"/>
          <p:cNvSpPr>
            <a:spLocks noChangeShapeType="1"/>
          </p:cNvSpPr>
          <p:nvPr/>
        </p:nvSpPr>
        <p:spPr bwMode="auto">
          <a:xfrm flipH="1" flipV="1">
            <a:off x="3276600" y="3141663"/>
            <a:ext cx="43180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02" name="AutoShape 2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3" name="AutoShape 2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451725" y="6092825"/>
            <a:ext cx="431800" cy="431800"/>
          </a:xfrm>
          <a:prstGeom prst="actionButtonBackPrevious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4" name="AutoShape 2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 b="1" i="1" u="sng">
                <a:solidFill>
                  <a:srgbClr val="E24F06"/>
                </a:solidFill>
              </a:rPr>
              <a:t>Оксиды</a:t>
            </a:r>
            <a:r>
              <a:rPr lang="ru-RU" sz="2800"/>
              <a:t> – это сложные вещества, состоящие из двух химических элементов, один из которых – </a:t>
            </a:r>
            <a:r>
              <a:rPr lang="ru-RU" sz="2800">
                <a:solidFill>
                  <a:srgbClr val="CC0099"/>
                </a:solidFill>
              </a:rPr>
              <a:t>кислород</a:t>
            </a:r>
            <a:r>
              <a:rPr lang="ru-RU" sz="2800"/>
              <a:t> со степенью окисления </a:t>
            </a:r>
            <a:r>
              <a:rPr lang="ru-RU" sz="2800">
                <a:solidFill>
                  <a:srgbClr val="E24F06"/>
                </a:solidFill>
              </a:rPr>
              <a:t>-2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457200" y="3213100"/>
            <a:ext cx="4114800" cy="3384550"/>
          </a:xfrm>
        </p:spPr>
        <p:txBody>
          <a:bodyPr/>
          <a:lstStyle/>
          <a:p>
            <a:r>
              <a:rPr lang="en-US" sz="3600"/>
              <a:t>Si</a:t>
            </a:r>
            <a:r>
              <a:rPr lang="en-US" sz="3600">
                <a:solidFill>
                  <a:srgbClr val="CC0099"/>
                </a:solidFill>
              </a:rPr>
              <a:t>O</a:t>
            </a:r>
            <a:r>
              <a:rPr lang="en-US" sz="3600" baseline="-25000"/>
              <a:t>2</a:t>
            </a:r>
            <a:r>
              <a:rPr lang="en-US" sz="3600"/>
              <a:t>  </a:t>
            </a:r>
            <a:endParaRPr lang="ru-RU" sz="3600"/>
          </a:p>
          <a:p>
            <a:r>
              <a:rPr lang="en-US" sz="3600"/>
              <a:t>Cl</a:t>
            </a:r>
            <a:r>
              <a:rPr lang="en-US" sz="3600" baseline="-25000"/>
              <a:t>2</a:t>
            </a:r>
            <a:r>
              <a:rPr lang="en-US" sz="3600">
                <a:solidFill>
                  <a:srgbClr val="CC0099"/>
                </a:solidFill>
              </a:rPr>
              <a:t>O</a:t>
            </a:r>
            <a:r>
              <a:rPr lang="en-US" sz="3600" baseline="-25000"/>
              <a:t>7</a:t>
            </a:r>
            <a:r>
              <a:rPr lang="en-US" sz="3600"/>
              <a:t>      </a:t>
            </a:r>
            <a:r>
              <a:rPr lang="ru-RU" sz="3600"/>
              <a:t>    </a:t>
            </a:r>
          </a:p>
          <a:p>
            <a:r>
              <a:rPr lang="en-US" sz="3600"/>
              <a:t>C</a:t>
            </a:r>
            <a:r>
              <a:rPr lang="en-US" sz="3600">
                <a:solidFill>
                  <a:srgbClr val="CC0099"/>
                </a:solidFill>
              </a:rPr>
              <a:t>O</a:t>
            </a:r>
            <a:r>
              <a:rPr lang="en-US" sz="3600" baseline="-25000"/>
              <a:t>2 </a:t>
            </a:r>
            <a:r>
              <a:rPr lang="en-US" sz="3600"/>
              <a:t>  </a:t>
            </a:r>
            <a:endParaRPr lang="ru-RU" sz="3600"/>
          </a:p>
          <a:p>
            <a:r>
              <a:rPr lang="en-US" sz="3600"/>
              <a:t>H</a:t>
            </a:r>
            <a:r>
              <a:rPr lang="en-US" sz="3600" baseline="-25000"/>
              <a:t>2</a:t>
            </a:r>
            <a:r>
              <a:rPr lang="en-US" sz="3600">
                <a:solidFill>
                  <a:srgbClr val="CC0099"/>
                </a:solidFill>
              </a:rPr>
              <a:t>O</a:t>
            </a:r>
            <a:r>
              <a:rPr lang="en-US" sz="3600"/>
              <a:t>  </a:t>
            </a:r>
            <a:endParaRPr lang="ru-RU" sz="3600"/>
          </a:p>
          <a:p>
            <a:r>
              <a:rPr lang="en-US" sz="3600"/>
              <a:t>Fe</a:t>
            </a:r>
            <a:r>
              <a:rPr lang="en-US" sz="3600">
                <a:solidFill>
                  <a:srgbClr val="CC0099"/>
                </a:solidFill>
              </a:rPr>
              <a:t>O</a:t>
            </a:r>
            <a:endParaRPr lang="ru-RU" sz="3600">
              <a:solidFill>
                <a:srgbClr val="CC0099"/>
              </a:solidFill>
            </a:endParaRP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1331913" y="188913"/>
            <a:ext cx="5903912" cy="1152525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43477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оксиды</a:t>
            </a:r>
          </a:p>
        </p:txBody>
      </p:sp>
      <p:sp>
        <p:nvSpPr>
          <p:cNvPr id="9221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451725" y="6092825"/>
            <a:ext cx="431800" cy="431800"/>
          </a:xfrm>
          <a:prstGeom prst="actionButtonBackPrevious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24" name="Picture 8" descr="Без имени-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3068638"/>
            <a:ext cx="1987550" cy="3527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9600" cy="1143000"/>
          </a:xfrm>
        </p:spPr>
        <p:txBody>
          <a:bodyPr/>
          <a:lstStyle/>
          <a:p>
            <a:r>
              <a:rPr lang="ru-RU" sz="3200" b="1" i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Задание </a:t>
            </a:r>
            <a:r>
              <a:rPr lang="en-US" sz="3200" b="1" i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Выберите из списка веществ </a:t>
            </a:r>
            <a:r>
              <a:rPr lang="ru-RU" sz="32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оксиды: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23850" y="1557338"/>
            <a:ext cx="8064500" cy="20161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291513" cy="21891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3600" baseline="-25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3600" baseline="-25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23850" y="4221163"/>
            <a:ext cx="8064500" cy="20891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16913" y="6426200"/>
            <a:ext cx="431800" cy="431800"/>
          </a:xfrm>
          <a:prstGeom prst="actionButtonForwardNex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80288" y="6426200"/>
            <a:ext cx="431800" cy="431800"/>
          </a:xfrm>
          <a:prstGeom prst="actionButtonBackPrevious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6426200"/>
            <a:ext cx="360362" cy="431800"/>
          </a:xfrm>
          <a:prstGeom prst="actionButtonHome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484438" y="1700213"/>
            <a:ext cx="14398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 </a:t>
            </a:r>
            <a:r>
              <a:rPr lang="en-US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H</a:t>
            </a:r>
            <a:r>
              <a:rPr lang="en-US" sz="3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</a:t>
            </a:r>
            <a:r>
              <a:rPr lang="en-US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O</a:t>
            </a:r>
            <a:r>
              <a:rPr lang="ru-RU" sz="3600">
                <a:latin typeface="Comic Sans MS" pitchFamily="66" charset="0"/>
              </a:rPr>
              <a:t>,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763713" y="2492375"/>
            <a:ext cx="1150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CO</a:t>
            </a:r>
            <a:r>
              <a:rPr lang="en-US" sz="3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</a:t>
            </a:r>
            <a:r>
              <a:rPr lang="ru-RU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</a:t>
            </a:r>
            <a:endParaRPr lang="ru-RU" sz="3600" baseline="-25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140200" y="1773238"/>
            <a:ext cx="2159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</a:t>
            </a:r>
            <a:r>
              <a:rPr lang="en-US" sz="3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</a:t>
            </a:r>
            <a:r>
              <a:rPr lang="en-US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O</a:t>
            </a:r>
            <a:r>
              <a:rPr lang="en-US" sz="3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5</a:t>
            </a:r>
            <a:r>
              <a:rPr lang="ru-RU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</a:t>
            </a:r>
            <a:endParaRPr lang="en-US" sz="3600" baseline="-25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ru-RU" sz="3600">
              <a:latin typeface="Comic Sans MS" pitchFamily="66" charset="0"/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7092950" y="1773238"/>
            <a:ext cx="1439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WO</a:t>
            </a:r>
            <a:r>
              <a:rPr lang="en-US" sz="3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</a:t>
            </a:r>
            <a:endParaRPr lang="ru-RU" sz="3600" baseline="-25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6372225" y="2636838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Fe</a:t>
            </a:r>
            <a:r>
              <a:rPr lang="en-US" sz="3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</a:t>
            </a:r>
            <a:r>
              <a:rPr lang="en-US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O</a:t>
            </a:r>
            <a:r>
              <a:rPr lang="en-US" sz="3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</a:t>
            </a:r>
            <a:endParaRPr lang="ru-RU" sz="3600" baseline="-25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4859338" y="2636838"/>
            <a:ext cx="20161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SO</a:t>
            </a:r>
            <a:r>
              <a:rPr lang="en-US" sz="3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</a:t>
            </a:r>
            <a:r>
              <a:rPr lang="ru-RU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</a:t>
            </a:r>
            <a:endParaRPr lang="ru-RU" sz="3600" baseline="-25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ru-RU" sz="3600">
              <a:latin typeface="Comic Sans MS" pitchFamily="66" charset="0"/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250825" y="2565400"/>
            <a:ext cx="20161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CaCl</a:t>
            </a:r>
            <a:r>
              <a:rPr lang="en-US" sz="3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</a:t>
            </a:r>
            <a:r>
              <a:rPr lang="ru-RU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</a:t>
            </a:r>
            <a:endParaRPr lang="en-US" sz="3600" baseline="-25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ru-RU" sz="4400">
              <a:latin typeface="Comic Sans MS" pitchFamily="66" charset="0"/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1547813" y="1773238"/>
            <a:ext cx="1296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SCl</a:t>
            </a:r>
            <a:r>
              <a:rPr lang="en-US" sz="3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6</a:t>
            </a:r>
            <a:r>
              <a:rPr lang="ru-RU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</a:t>
            </a:r>
            <a:endParaRPr lang="ru-RU" sz="3600" baseline="-25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23850" y="1844675"/>
            <a:ext cx="1512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CuO</a:t>
            </a:r>
            <a:r>
              <a:rPr lang="ru-RU" sz="3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2916238" y="2565400"/>
            <a:ext cx="1873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latin typeface="Comic Sans MS" pitchFamily="66" charset="0"/>
              </a:rPr>
              <a:t>H</a:t>
            </a:r>
            <a:r>
              <a:rPr lang="en-US" sz="3600" baseline="-25000">
                <a:latin typeface="Comic Sans MS" pitchFamily="66" charset="0"/>
              </a:rPr>
              <a:t>2</a:t>
            </a:r>
            <a:r>
              <a:rPr lang="en-US" sz="3600">
                <a:latin typeface="Comic Sans MS" pitchFamily="66" charset="0"/>
              </a:rPr>
              <a:t>SO</a:t>
            </a:r>
            <a:r>
              <a:rPr lang="en-US" sz="3600" baseline="-25000">
                <a:latin typeface="Comic Sans MS" pitchFamily="66" charset="0"/>
              </a:rPr>
              <a:t>4</a:t>
            </a:r>
            <a:r>
              <a:rPr lang="ru-RU" sz="3600">
                <a:latin typeface="Comic Sans MS" pitchFamily="66" charset="0"/>
              </a:rPr>
              <a:t>,</a:t>
            </a:r>
            <a:endParaRPr lang="ru-RU" sz="3600" baseline="-25000">
              <a:latin typeface="Comic Sans MS" pitchFamily="66" charset="0"/>
            </a:endParaRP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5435600" y="1773238"/>
            <a:ext cx="1728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latin typeface="Comic Sans MS" pitchFamily="66" charset="0"/>
              </a:rPr>
              <a:t>NaOH</a:t>
            </a:r>
            <a:r>
              <a:rPr lang="ru-RU" sz="3600">
                <a:latin typeface="Comic Sans MS" pitchFamily="66" charset="0"/>
              </a:rPr>
              <a:t>,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05826 L -0.004 0.391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59 0.04948 L 0.071 0.3956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17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11746 L 0.03924 0.4950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18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.06867 L 8.33333E-7 0.401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97 0.07583 C -0.07396 0.0652 -0.08802 0.05456 -0.09289 0.05456 C -0.12396 0.05456 -0.15591 0.22104 -0.15591 0.38751 C -0.15591 0.30358 -0.17188 0.22104 -0.18698 0.22104 C -0.20295 0.22104 -0.21806 0.30497 -0.21806 0.38751 C -0.21806 0.34612 -0.22604 0.30358 -0.23403 0.30358 C -0.24202 0.30358 -0.25 0.34497 -0.25 0.38751 C -0.25 0.36624 -0.254 0.34612 -0.25799 0.34612 C -0.26198 0.34612 -0.26598 0.36739 -0.26598 0.38751 C -0.26598 0.37687 -0.26806 0.36624 -0.26997 0.36624 C -0.27101 0.36624 -0.27396 0.37687 -0.27396 0.38751 C -0.27396 0.38219 -0.275 0.37687 -0.27604 0.37687 C -0.27604 0.37549 -0.27813 0.38219 -0.27813 0.38751 C -0.27813 0.38474 -0.27813 0.38219 -0.27917 0.38219 C -0.27917 0.38358 -0.28021 0.38497 -0.28021 0.38751 C -0.28021 0.38612 -0.28021 0.38474 -0.28021 0.38358 C -0.28125 0.38358 -0.28125 0.38497 -0.28125 0.38635 C -0.28229 0.38635 -0.28229 0.38497 -0.28229 0.38358 C -0.28334 0.38358 -0.28334 0.38497 -0.28334 0.38635 " pathEditMode="relative" rAng="0" ptsTypes="fffffffffffffffffff">
                                      <p:cBhvr>
                                        <p:cTn id="14" dur="2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" y="14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031 0.15283 C 0.3743 0.1422 0.38837 0.13156 0.39323 0.13156 C 0.4243 0.13156 0.45625 0.29804 0.45625 0.46451 C 0.45625 0.38058 0.47222 0.29804 0.48733 0.29804 C 0.5033 0.29804 0.5184 0.38197 0.5184 0.46451 C 0.5184 0.42312 0.52639 0.38058 0.53437 0.38058 C 0.54236 0.38058 0.55035 0.42197 0.55035 0.46451 C 0.55035 0.44324 0.55434 0.42312 0.55833 0.42312 C 0.56233 0.42312 0.56632 0.44439 0.56632 0.46451 C 0.56632 0.45387 0.5684 0.44324 0.57031 0.44324 C 0.57135 0.44324 0.5743 0.45387 0.5743 0.46451 C 0.5743 0.45919 0.57535 0.45387 0.57639 0.45387 C 0.57639 0.45526 0.57847 0.45919 0.57847 0.46451 C 0.57847 0.46174 0.57847 0.45919 0.57951 0.45919 C 0.57951 0.46058 0.58055 0.46197 0.58055 0.46451 C 0.58055 0.46312 0.58055 0.46174 0.58055 0.46058 C 0.5816 0.46058 0.5816 0.46197 0.5816 0.46335 C 0.58264 0.46335 0.58264 0.46197 0.58264 0.46058 C 0.58368 0.46058 0.58368 0.46197 0.58368 0.46335 " pathEditMode="relative" rAng="0" ptsTypes="fffffffffffffffffff">
                                      <p:cBhvr>
                                        <p:cTn id="16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14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809 0.13179 C -0.45209 0.12116 -0.46615 0.11052 -0.47101 0.11052 C -0.50209 0.11052 -0.53403 0.277 -0.53403 0.44347 C -0.53403 0.35954 -0.55 0.277 -0.56511 0.277 C -0.58108 0.277 -0.59618 0.36093 -0.59618 0.44347 C -0.59618 0.40208 -0.60417 0.35954 -0.61216 0.35954 C -0.62014 0.35954 -0.62813 0.40093 -0.62813 0.44347 C -0.62813 0.4222 -0.63212 0.40208 -0.63611 0.40208 C -0.64011 0.40208 -0.6441 0.42335 -0.6441 0.44347 C -0.6441 0.43283 -0.64618 0.4222 -0.64809 0.4222 C -0.64913 0.4222 -0.65209 0.43283 -0.65209 0.44347 C -0.65209 0.43815 -0.65313 0.43283 -0.65417 0.43283 C -0.65417 0.43145 -0.65625 0.43815 -0.65625 0.44347 C -0.65625 0.4407 -0.65625 0.43815 -0.65729 0.43815 C -0.65729 0.43954 -0.65834 0.44093 -0.65834 0.44347 C -0.65834 0.44208 -0.65834 0.4407 -0.65834 0.43954 C -0.65938 0.43954 -0.65938 0.44093 -0.65938 0.44231 C -0.66042 0.44231 -0.66042 0.44093 -0.66042 0.43954 C -0.66146 0.43954 -0.66146 0.44093 -0.66146 0.44231 " pathEditMode="relative" rAng="0" ptsTypes="fffffffffffffffffff">
                                      <p:cBhvr>
                                        <p:cTn id="18" dur="2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  <p:bldP spid="10250" grpId="0"/>
      <p:bldP spid="10251" grpId="0"/>
      <p:bldP spid="10252" grpId="0"/>
      <p:bldP spid="10253" grpId="0"/>
      <p:bldP spid="10254" grpId="0"/>
      <p:bldP spid="102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94" name="Organization Chart 2"/>
          <p:cNvGraphicFramePr>
            <a:graphicFrameLocks/>
          </p:cNvGraphicFramePr>
          <p:nvPr>
            <p:ph/>
          </p:nvPr>
        </p:nvGraphicFramePr>
        <p:xfrm>
          <a:off x="468313" y="404813"/>
          <a:ext cx="8208962" cy="5903912"/>
        </p:xfrm>
        <a:graphic>
          <a:graphicData uri="http://schemas.openxmlformats.org/drawingml/2006/compatibility">
            <com:legacyDrawing xmlns:com="http://schemas.openxmlformats.org/drawingml/2006/compatibility" spid="_x0000_s59394"/>
          </a:graphicData>
        </a:graphic>
      </p:graphicFrame>
      <p:sp>
        <p:nvSpPr>
          <p:cNvPr id="59411" name="AutoShape 1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426200"/>
            <a:ext cx="431800" cy="431800"/>
          </a:xfrm>
          <a:prstGeom prst="actionButtonBackPrevious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412" name="AutoShape 20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954963" y="6426200"/>
            <a:ext cx="431800" cy="431800"/>
          </a:xfrm>
          <a:prstGeom prst="actionButtonForwardNex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413" name="AutoShape 2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6426200"/>
            <a:ext cx="360363" cy="431800"/>
          </a:xfrm>
          <a:prstGeom prst="actionButtonHome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68313" y="1700213"/>
            <a:ext cx="8351837" cy="20875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351837" cy="4176713"/>
          </a:xfrm>
        </p:spPr>
        <p:txBody>
          <a:bodyPr/>
          <a:lstStyle/>
          <a:p>
            <a:r>
              <a:rPr lang="ru-RU" b="1" i="1">
                <a:solidFill>
                  <a:srgbClr val="CC3300"/>
                </a:solidFill>
              </a:rPr>
              <a:t>Основания </a:t>
            </a:r>
            <a:r>
              <a:rPr lang="ru-RU" b="1"/>
              <a:t>– это сложные вещества, состоящие из ионов металлов и связанных с ними одного или нескольких </a:t>
            </a:r>
            <a:r>
              <a:rPr lang="ru-RU" b="1" i="1"/>
              <a:t>гидроксид-ионов (</a:t>
            </a:r>
            <a:r>
              <a:rPr lang="ru-RU" b="1" i="1">
                <a:solidFill>
                  <a:srgbClr val="CC3300"/>
                </a:solidFill>
              </a:rPr>
              <a:t>ОН</a:t>
            </a:r>
            <a:r>
              <a:rPr lang="ru-RU" b="1" i="1"/>
              <a:t>  )</a:t>
            </a:r>
          </a:p>
        </p:txBody>
      </p:sp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7848600" cy="86518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Основания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7667625" y="292417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CC3300"/>
                </a:solidFill>
                <a:latin typeface="Comic Sans MS" pitchFamily="66" charset="0"/>
              </a:rPr>
              <a:t>-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39750" y="3789363"/>
            <a:ext cx="2519363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>
                <a:solidFill>
                  <a:srgbClr val="CC3300"/>
                </a:solidFill>
                <a:latin typeface="Comic Sans MS" pitchFamily="66" charset="0"/>
              </a:rPr>
              <a:t>М(ОН)</a:t>
            </a:r>
            <a:r>
              <a:rPr lang="en-US" sz="4400" baseline="-25000">
                <a:solidFill>
                  <a:srgbClr val="CC3300"/>
                </a:solidFill>
                <a:latin typeface="Comic Sans MS" pitchFamily="66" charset="0"/>
              </a:rPr>
              <a:t>n</a:t>
            </a:r>
            <a:r>
              <a:rPr lang="ru-RU" sz="4400" baseline="-25000">
                <a:latin typeface="Comic Sans MS" pitchFamily="66" charset="0"/>
              </a:rPr>
              <a:t> </a:t>
            </a:r>
            <a:endParaRPr lang="en-US" sz="4400" baseline="-250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4400" baseline="-25000">
                <a:latin typeface="Comic Sans MS" pitchFamily="66" charset="0"/>
              </a:rPr>
              <a:t>__</a:t>
            </a:r>
            <a:r>
              <a:rPr lang="en-US" sz="4400" baseline="-25000">
                <a:latin typeface="Comic Sans MS" pitchFamily="66" charset="0"/>
              </a:rPr>
              <a:t> </a:t>
            </a:r>
            <a:endParaRPr lang="ru-RU" sz="4400" baseline="-25000">
              <a:latin typeface="Comic Sans MS" pitchFamily="66" charset="0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348038" y="3789363"/>
            <a:ext cx="5400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где </a:t>
            </a:r>
            <a:r>
              <a:rPr lang="ru-RU" sz="2000">
                <a:solidFill>
                  <a:srgbClr val="CC3300"/>
                </a:solidFill>
                <a:latin typeface="Comic Sans MS" pitchFamily="66" charset="0"/>
              </a:rPr>
              <a:t>М </a:t>
            </a:r>
            <a:r>
              <a:rPr lang="ru-RU" sz="2000">
                <a:latin typeface="Comic Sans MS" pitchFamily="66" charset="0"/>
              </a:rPr>
              <a:t>– металл, </a:t>
            </a:r>
            <a:r>
              <a:rPr lang="en-US" sz="2000">
                <a:solidFill>
                  <a:srgbClr val="CC3300"/>
                </a:solidFill>
                <a:latin typeface="Comic Sans MS" pitchFamily="66" charset="0"/>
              </a:rPr>
              <a:t>n</a:t>
            </a:r>
            <a:r>
              <a:rPr lang="ru-RU" sz="2000">
                <a:latin typeface="Comic Sans MS" pitchFamily="66" charset="0"/>
              </a:rPr>
              <a:t> – число групп </a:t>
            </a:r>
            <a:r>
              <a:rPr lang="ru-RU" sz="2000">
                <a:solidFill>
                  <a:srgbClr val="CC3300"/>
                </a:solidFill>
                <a:latin typeface="Comic Sans MS" pitchFamily="66" charset="0"/>
              </a:rPr>
              <a:t>ОН</a:t>
            </a:r>
            <a:r>
              <a:rPr lang="ru-RU" sz="2000">
                <a:latin typeface="Comic Sans MS" pitchFamily="66" charset="0"/>
              </a:rPr>
              <a:t> и в то же время заряд иона металла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11188" y="5013325"/>
            <a:ext cx="77771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NaOH     Ca(OH)</a:t>
            </a:r>
            <a:r>
              <a:rPr lang="en-US" sz="4400" baseline="-25000">
                <a:latin typeface="Comic Sans MS" pitchFamily="66" charset="0"/>
              </a:rPr>
              <a:t>2</a:t>
            </a:r>
            <a:r>
              <a:rPr lang="en-US" sz="4400">
                <a:latin typeface="Comic Sans MS" pitchFamily="66" charset="0"/>
              </a:rPr>
              <a:t>     Fe(OH)</a:t>
            </a:r>
            <a:r>
              <a:rPr lang="en-US" sz="4400" baseline="-25000">
                <a:latin typeface="Comic Sans MS" pitchFamily="66" charset="0"/>
              </a:rPr>
              <a:t>3</a:t>
            </a:r>
            <a:endParaRPr lang="ru-RU" sz="4400" baseline="-25000">
              <a:latin typeface="Comic Sans MS" pitchFamily="66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116013" y="4700588"/>
            <a:ext cx="3794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+</a:t>
            </a:r>
            <a:endParaRPr lang="ru-RU" sz="3200">
              <a:latin typeface="Comic Sans MS" pitchFamily="66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419475" y="4724400"/>
            <a:ext cx="515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+2</a:t>
            </a:r>
            <a:endParaRPr lang="ru-RU" sz="2400">
              <a:latin typeface="Comic Sans MS" pitchFamily="66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372225" y="4724400"/>
            <a:ext cx="515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+3</a:t>
            </a:r>
            <a:endParaRPr lang="ru-RU" sz="2400">
              <a:latin typeface="Comic Sans MS" pitchFamily="66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755650" y="4581525"/>
            <a:ext cx="1944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>
              <a:latin typeface="Comic Sans MS" pitchFamily="66" charset="0"/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23850" y="5949950"/>
            <a:ext cx="64087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Comic Sans MS" pitchFamily="66" charset="0"/>
              </a:rPr>
              <a:t>Называем: </a:t>
            </a:r>
            <a:r>
              <a:rPr lang="ru-RU" sz="3200">
                <a:solidFill>
                  <a:srgbClr val="E24F06"/>
                </a:solidFill>
                <a:latin typeface="Comic Sans MS" pitchFamily="66" charset="0"/>
              </a:rPr>
              <a:t>гидроксид</a:t>
            </a:r>
            <a:r>
              <a:rPr lang="ru-RU" sz="3200">
                <a:latin typeface="Comic Sans MS" pitchFamily="66" charset="0"/>
              </a:rPr>
              <a:t> металла</a:t>
            </a:r>
          </a:p>
        </p:txBody>
      </p:sp>
      <p:sp>
        <p:nvSpPr>
          <p:cNvPr id="11278" name="AutoShape 14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1800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9" name="AutoShape 1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451725" y="6092825"/>
            <a:ext cx="431800" cy="4318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80" name="AutoShape 1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4318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3284538"/>
            <a:ext cx="7842250" cy="30241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2000" i="1" u="sng"/>
          </a:p>
          <a:p>
            <a:pPr>
              <a:lnSpc>
                <a:spcPct val="80000"/>
              </a:lnSpc>
              <a:buFontTx/>
              <a:buNone/>
            </a:pPr>
            <a:endParaRPr lang="ru-RU" sz="2000" i="1" u="sng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i="1" u="sng"/>
              <a:t>Щелочи</a:t>
            </a:r>
            <a:r>
              <a:rPr lang="ru-RU" sz="2000" b="1" u="sng"/>
              <a:t> </a:t>
            </a:r>
            <a:r>
              <a:rPr lang="ru-RU" sz="2000" b="1"/>
              <a:t>образованы металлами </a:t>
            </a:r>
            <a:r>
              <a:rPr lang="en-US" sz="2000" b="1">
                <a:solidFill>
                  <a:srgbClr val="FF3300"/>
                </a:solidFill>
              </a:rPr>
              <a:t>I </a:t>
            </a:r>
            <a:r>
              <a:rPr lang="ru-RU" sz="2000" b="1">
                <a:solidFill>
                  <a:srgbClr val="FF3300"/>
                </a:solidFill>
              </a:rPr>
              <a:t>группы</a:t>
            </a:r>
            <a:r>
              <a:rPr lang="en-US" sz="2000" b="1"/>
              <a:t> </a:t>
            </a:r>
            <a:r>
              <a:rPr lang="ru-RU" sz="2000" b="1"/>
              <a:t>гл. подгруппы, </a:t>
            </a:r>
            <a:r>
              <a:rPr lang="en-US" sz="2000" b="1">
                <a:solidFill>
                  <a:srgbClr val="FF3300"/>
                </a:solidFill>
              </a:rPr>
              <a:t>II</a:t>
            </a:r>
            <a:r>
              <a:rPr lang="ru-RU" sz="2000" b="1">
                <a:solidFill>
                  <a:srgbClr val="FF3300"/>
                </a:solidFill>
              </a:rPr>
              <a:t> группы</a:t>
            </a:r>
            <a:r>
              <a:rPr lang="ru-RU" sz="2000" b="1"/>
              <a:t> главной подгруппы (кроме </a:t>
            </a:r>
            <a:r>
              <a:rPr lang="en-US" sz="2000" b="1"/>
              <a:t>Be)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/>
              <a:t>NaOH –</a:t>
            </a:r>
            <a:r>
              <a:rPr lang="ru-RU" sz="2000" b="1"/>
              <a:t> гидроксид натрия (едкий натр)</a:t>
            </a:r>
            <a:endParaRPr lang="en-US" sz="20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/>
              <a:t>KOH</a:t>
            </a:r>
            <a:r>
              <a:rPr lang="ru-RU" sz="2000" b="1"/>
              <a:t> – гидроксид калия (едкое кали)</a:t>
            </a:r>
            <a:endParaRPr lang="en-US" sz="20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/>
              <a:t>Ca(OH)</a:t>
            </a:r>
            <a:r>
              <a:rPr lang="en-US" sz="2000" b="1" baseline="-25000"/>
              <a:t>2</a:t>
            </a:r>
            <a:r>
              <a:rPr lang="ru-RU" sz="2000" b="1" baseline="-25000"/>
              <a:t> </a:t>
            </a:r>
            <a:r>
              <a:rPr lang="ru-RU" sz="2000" b="1"/>
              <a:t>– гидроксид кальция (гашеная известь, известковое молоко, известковая вода)</a:t>
            </a:r>
            <a:endParaRPr lang="en-US" sz="2000" b="1" baseline="-250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/>
              <a:t>Ba(OH)</a:t>
            </a:r>
            <a:r>
              <a:rPr lang="en-US" sz="2000" b="1" baseline="-25000"/>
              <a:t>2</a:t>
            </a:r>
            <a:r>
              <a:rPr lang="ru-RU" sz="2000" b="1" baseline="-25000"/>
              <a:t> </a:t>
            </a:r>
            <a:r>
              <a:rPr lang="ru-RU" sz="2000" b="1"/>
              <a:t>- </a:t>
            </a:r>
            <a:r>
              <a:rPr lang="en-US" sz="2000" b="1" baseline="-25000"/>
              <a:t> </a:t>
            </a:r>
            <a:r>
              <a:rPr lang="ru-RU" sz="2000" b="1"/>
              <a:t>гидроксид бария</a:t>
            </a:r>
            <a:endParaRPr lang="en-US" sz="2000" b="1" baseline="-250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/>
              <a:t>LiOH</a:t>
            </a:r>
            <a:r>
              <a:rPr lang="ru-RU" sz="2000" b="1"/>
              <a:t> - </a:t>
            </a:r>
            <a:r>
              <a:rPr lang="en-US" sz="2000" b="1"/>
              <a:t> </a:t>
            </a:r>
            <a:r>
              <a:rPr lang="ru-RU" sz="2000" b="1"/>
              <a:t>гидроксид лития</a:t>
            </a:r>
          </a:p>
        </p:txBody>
      </p:sp>
      <p:sp>
        <p:nvSpPr>
          <p:cNvPr id="1229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4963" y="6021388"/>
            <a:ext cx="431800" cy="431800"/>
          </a:xfrm>
          <a:prstGeom prst="actionButtonForwardNex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6900" y="6021388"/>
            <a:ext cx="431800" cy="431800"/>
          </a:xfrm>
          <a:prstGeom prst="actionButtonBackPrevious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6021388"/>
            <a:ext cx="360363" cy="431800"/>
          </a:xfrm>
          <a:prstGeom prst="actionButtonHom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3203575" y="260350"/>
            <a:ext cx="2374900" cy="719138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Основания 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971550" y="1557338"/>
            <a:ext cx="3095625" cy="935037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Нерастворимые 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4500563" y="1557338"/>
            <a:ext cx="3095625" cy="935037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Растворимые </a:t>
            </a:r>
          </a:p>
          <a:p>
            <a:pPr algn="ctr"/>
            <a:r>
              <a:rPr lang="ru-RU" sz="2400" b="1">
                <a:solidFill>
                  <a:srgbClr val="FF5050"/>
                </a:solidFill>
              </a:rPr>
              <a:t>(щелочи)</a:t>
            </a:r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 flipH="1">
            <a:off x="2484438" y="981075"/>
            <a:ext cx="719137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>
            <a:off x="5580063" y="981075"/>
            <a:ext cx="9366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4500563" y="2781300"/>
            <a:ext cx="30956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NaOH</a:t>
            </a:r>
            <a:r>
              <a:rPr lang="ru-RU" b="1"/>
              <a:t>, </a:t>
            </a:r>
            <a:r>
              <a:rPr lang="en-US" b="1"/>
              <a:t>KOH</a:t>
            </a:r>
            <a:r>
              <a:rPr lang="ru-RU" b="1"/>
              <a:t>, </a:t>
            </a:r>
            <a:r>
              <a:rPr lang="en-US" b="1"/>
              <a:t>Ba(OH)</a:t>
            </a:r>
            <a:r>
              <a:rPr lang="en-US" b="1" baseline="-25000"/>
              <a:t>2</a:t>
            </a:r>
            <a:endParaRPr lang="ru-RU" b="1" baseline="-25000"/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971550" y="2781300"/>
            <a:ext cx="30956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1311275" y="2944813"/>
            <a:ext cx="2041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Fe(OH)</a:t>
            </a:r>
            <a:r>
              <a:rPr lang="en-US" b="1" baseline="-25000"/>
              <a:t>3</a:t>
            </a:r>
            <a:r>
              <a:rPr lang="en-US" b="1"/>
              <a:t>, Cu(OH)</a:t>
            </a:r>
            <a:r>
              <a:rPr lang="en-US" b="1" baseline="-25000"/>
              <a:t>2</a:t>
            </a:r>
            <a:endParaRPr lang="ru-RU" b="1" baseline="-25000"/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>
            <a:off x="2484438" y="24923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>
            <a:off x="5867400" y="24923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2314" name="Picture 2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ELPHRG01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87900" y="1916113"/>
            <a:ext cx="304800" cy="304800"/>
          </a:xfrm>
          <a:prstGeom prst="rect">
            <a:avLst/>
          </a:prstGeom>
          <a:noFill/>
        </p:spPr>
      </p:pic>
      <p:pic>
        <p:nvPicPr>
          <p:cNvPr id="12315" name="Picture 2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ELPHRG01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492500" y="191611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23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 tmFilter="0, 0; .2, .5; .8, .5; 1, 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000" autoRev="1" fill="hold"/>
                                        <p:tgtEl>
                                          <p:spTgt spid="123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123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4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14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3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123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5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15"/>
                </p:tgtEl>
              </p:cMediaNode>
            </p:audio>
          </p:childTnLst>
        </p:cTn>
      </p:par>
    </p:tnLst>
    <p:bldLst>
      <p:bldP spid="12300" grpId="0" animBg="1"/>
      <p:bldP spid="12302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формление по умолчанию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2.xml><?xml version="1.0" encoding="utf-8"?>
<a:themeOverride xmlns:a="http://schemas.openxmlformats.org/drawingml/2006/main">
  <a:clrScheme name="Равновесие 8">
    <a:dk1>
      <a:srgbClr val="000000"/>
    </a:dk1>
    <a:lt1>
      <a:srgbClr val="DDDDDD"/>
    </a:lt1>
    <a:dk2>
      <a:srgbClr val="000000"/>
    </a:dk2>
    <a:lt2>
      <a:srgbClr val="B8B7D1"/>
    </a:lt2>
    <a:accent1>
      <a:srgbClr val="F1F0F4"/>
    </a:accent1>
    <a:accent2>
      <a:srgbClr val="C1BCFC"/>
    </a:accent2>
    <a:accent3>
      <a:srgbClr val="EBEBEB"/>
    </a:accent3>
    <a:accent4>
      <a:srgbClr val="000000"/>
    </a:accent4>
    <a:accent5>
      <a:srgbClr val="F7F6F8"/>
    </a:accent5>
    <a:accent6>
      <a:srgbClr val="AFAAE4"/>
    </a:accent6>
    <a:hlink>
      <a:srgbClr val="5454C6"/>
    </a:hlink>
    <a:folHlink>
      <a:srgbClr val="6A6F86"/>
    </a:folHlink>
  </a:clrScheme>
</a:themeOverride>
</file>

<file path=ppt/theme/themeOverride3.xml><?xml version="1.0" encoding="utf-8"?>
<a:themeOverride xmlns:a="http://schemas.openxmlformats.org/drawingml/2006/main">
  <a:clrScheme name="Равновесие 8">
    <a:dk1>
      <a:srgbClr val="000000"/>
    </a:dk1>
    <a:lt1>
      <a:srgbClr val="DDDDDD"/>
    </a:lt1>
    <a:dk2>
      <a:srgbClr val="000000"/>
    </a:dk2>
    <a:lt2>
      <a:srgbClr val="B8B7D1"/>
    </a:lt2>
    <a:accent1>
      <a:srgbClr val="F1F0F4"/>
    </a:accent1>
    <a:accent2>
      <a:srgbClr val="C1BCFC"/>
    </a:accent2>
    <a:accent3>
      <a:srgbClr val="EBEBEB"/>
    </a:accent3>
    <a:accent4>
      <a:srgbClr val="000000"/>
    </a:accent4>
    <a:accent5>
      <a:srgbClr val="F7F6F8"/>
    </a:accent5>
    <a:accent6>
      <a:srgbClr val="AFAAE4"/>
    </a:accent6>
    <a:hlink>
      <a:srgbClr val="5454C6"/>
    </a:hlink>
    <a:folHlink>
      <a:srgbClr val="6A6F86"/>
    </a:folHlink>
  </a:clrScheme>
</a:themeOverride>
</file>

<file path=ppt/theme/themeOverride4.xml><?xml version="1.0" encoding="utf-8"?>
<a:themeOverride xmlns:a="http://schemas.openxmlformats.org/drawingml/2006/main">
  <a:clrScheme name="Равновесие 8">
    <a:dk1>
      <a:srgbClr val="000000"/>
    </a:dk1>
    <a:lt1>
      <a:srgbClr val="DDDDDD"/>
    </a:lt1>
    <a:dk2>
      <a:srgbClr val="000000"/>
    </a:dk2>
    <a:lt2>
      <a:srgbClr val="B8B7D1"/>
    </a:lt2>
    <a:accent1>
      <a:srgbClr val="F1F0F4"/>
    </a:accent1>
    <a:accent2>
      <a:srgbClr val="C1BCFC"/>
    </a:accent2>
    <a:accent3>
      <a:srgbClr val="EBEBEB"/>
    </a:accent3>
    <a:accent4>
      <a:srgbClr val="000000"/>
    </a:accent4>
    <a:accent5>
      <a:srgbClr val="F7F6F8"/>
    </a:accent5>
    <a:accent6>
      <a:srgbClr val="AFAAE4"/>
    </a:accent6>
    <a:hlink>
      <a:srgbClr val="5454C6"/>
    </a:hlink>
    <a:folHlink>
      <a:srgbClr val="6A6F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875</TotalTime>
  <Words>885</Words>
  <Application>Microsoft Office PowerPoint</Application>
  <PresentationFormat>Экран (4:3)</PresentationFormat>
  <Paragraphs>232</Paragraphs>
  <Slides>30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Tahoma</vt:lpstr>
      <vt:lpstr>Wingdings</vt:lpstr>
      <vt:lpstr>Comic Sans MS</vt:lpstr>
      <vt:lpstr>Оформление по умолчанию</vt:lpstr>
      <vt:lpstr>Равновесие</vt:lpstr>
      <vt:lpstr>Слайд 1</vt:lpstr>
      <vt:lpstr>Слайд 2</vt:lpstr>
      <vt:lpstr>Слайд 3</vt:lpstr>
      <vt:lpstr>Основные классы сложных веществ:</vt:lpstr>
      <vt:lpstr>Слайд 5</vt:lpstr>
      <vt:lpstr>Задание 1 Выберите из списка веществ оксиды:</vt:lpstr>
      <vt:lpstr>Слайд 7</vt:lpstr>
      <vt:lpstr>Слайд 8</vt:lpstr>
      <vt:lpstr>Слайд 9</vt:lpstr>
      <vt:lpstr>Слайд 10</vt:lpstr>
      <vt:lpstr>Слайд 11</vt:lpstr>
      <vt:lpstr>Распределите вещества по классам</vt:lpstr>
      <vt:lpstr>Задание 2 Распределите вещества по классам:</vt:lpstr>
      <vt:lpstr>Проверьте себя:</vt:lpstr>
      <vt:lpstr>Слайд 15</vt:lpstr>
      <vt:lpstr>Слайд 16</vt:lpstr>
      <vt:lpstr>Слайд 17</vt:lpstr>
      <vt:lpstr>Слайд 18</vt:lpstr>
      <vt:lpstr>Что наблюдали?</vt:lpstr>
      <vt:lpstr>Гидроксид – вещество, где есть гидроксогруппа -ОН</vt:lpstr>
      <vt:lpstr>Гидроксид алюминия можно записать как основание и как кислоту</vt:lpstr>
      <vt:lpstr>Слайд 22</vt:lpstr>
      <vt:lpstr>Слайд 23</vt:lpstr>
      <vt:lpstr>Слайд 24</vt:lpstr>
      <vt:lpstr>Слайд 25</vt:lpstr>
      <vt:lpstr>Какие из групп веществ проявляют амфотерные свойства?</vt:lpstr>
      <vt:lpstr>Допишите уравнение реакции: Zn(OH)2 + 2NaOH      в результате образуются</vt:lpstr>
      <vt:lpstr>Слайд 28</vt:lpstr>
      <vt:lpstr>Слайд 29</vt:lpstr>
      <vt:lpstr>Генетический ряд алюминия. Осуществите превращения: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Амфотерные оксиды и гидроксиды</dc:title>
  <dc:creator>user</dc:creator>
  <cp:lastModifiedBy>Учитель физики</cp:lastModifiedBy>
  <cp:revision>24</cp:revision>
  <dcterms:created xsi:type="dcterms:W3CDTF">2007-11-21T14:13:12Z</dcterms:created>
  <dcterms:modified xsi:type="dcterms:W3CDTF">2018-09-13T05:52:06Z</dcterms:modified>
</cp:coreProperties>
</file>