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70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Pos val="ctr"/>
            <c:showVal val="1"/>
            <c:showLeaderLines val="1"/>
          </c:dLbls>
          <c:cat>
            <c:strRef>
              <c:f>Лист1!$A$2:$A$5</c:f>
              <c:strCache>
                <c:ptCount val="4"/>
                <c:pt idx="0">
                  <c:v>Здоровый образ жизни</c:v>
                </c:pt>
                <c:pt idx="1">
                  <c:v>Наследственность</c:v>
                </c:pt>
                <c:pt idx="2">
                  <c:v>Экология</c:v>
                </c:pt>
                <c:pt idx="3">
                  <c:v>Медицина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0.6</c:v>
                </c:pt>
                <c:pt idx="1">
                  <c:v>0.1</c:v>
                </c:pt>
                <c:pt idx="2">
                  <c:v>0.2</c:v>
                </c:pt>
                <c:pt idx="3">
                  <c:v>0.1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153641732283464"/>
          <c:y val="0.24581791338582676"/>
          <c:w val="0.30721358267716542"/>
          <c:h val="0.6188799212598424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E2A0E-A12A-4D54-9DF9-EC12B08EAC2A}" type="datetimeFigureOut">
              <a:rPr lang="ru-RU" smtClean="0"/>
              <a:pPr/>
              <a:t>25.12.2016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0CC9D-1018-441E-A3DA-823AB5F29D7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.png"/><Relationship Id="rId5" Type="http://schemas.openxmlformats.org/officeDocument/2006/relationships/image" Target="../media/image12.jpeg"/><Relationship Id="rId4" Type="http://schemas.openxmlformats.org/officeDocument/2006/relationships/hyperlink" Target="http://christmasplus.narod.ru/formy/img_spel-u/spelu26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Департамент образования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Администрации города Дзержинска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МБУ ДО «Эколого-биологический центр»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Городской конкурс</a:t>
            </a:r>
            <a:r>
              <a:rPr lang="ru-RU" sz="2400" i="1" dirty="0" smtClean="0">
                <a:solidFill>
                  <a:srgbClr val="7030A0"/>
                </a:solidFill>
                <a:latin typeface="Georgia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методических разработок руководителей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волонтерских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объединений </a:t>
            </a:r>
            <a:endParaRPr lang="ru-RU" sz="2400" b="1" i="1" dirty="0" smtClean="0">
              <a:solidFill>
                <a:srgbClr val="7030A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«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Копилка волонтера»</a:t>
            </a:r>
            <a:endParaRPr lang="ru-RU" sz="2400" i="1" dirty="0" smtClean="0">
              <a:solidFill>
                <a:srgbClr val="7030A0"/>
              </a:solidFill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7030A0"/>
              </a:solidFill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Бурлака Алиса Анатольевна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читель начальных классов,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Georgia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уководитель волонтерского объединения «Открытие»,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МБОУ «Школа № 5»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D: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Гигиена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4" name="Рисунок 22" descr="gigien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71472" y="1928802"/>
            <a:ext cx="8229600" cy="457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1285860"/>
            <a:ext cx="8215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Georgia" pitchFamily="18" charset="0"/>
              </a:rPr>
              <a:t>Чистота-залог здоровья!</a:t>
            </a:r>
            <a:endParaRPr lang="ru-RU" sz="4000" b="1" i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6" name="Picture 2" descr="D: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3" descr="сканирование0003"/>
          <p:cNvPicPr>
            <a:picLocks noChangeAspect="1" noChangeArrowheads="1"/>
          </p:cNvPicPr>
          <p:nvPr/>
        </p:nvPicPr>
        <p:blipFill>
          <a:blip r:embed="rId3"/>
          <a:srcRect l="13393" t="10228" r="4336" b="9658"/>
          <a:stretch>
            <a:fillRect/>
          </a:stretch>
        </p:blipFill>
        <p:spPr>
          <a:xfrm rot="21151052">
            <a:off x="1634266" y="185718"/>
            <a:ext cx="3071834" cy="3357586"/>
          </a:xfrm>
          <a:prstGeom prst="rect">
            <a:avLst/>
          </a:prstGeom>
          <a:noFill/>
        </p:spPr>
      </p:pic>
      <p:pic>
        <p:nvPicPr>
          <p:cNvPr id="4" name="Рисунок 15" descr="Хочешь иметь здоровые зубы?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723971">
            <a:off x="5663719" y="774076"/>
            <a:ext cx="296425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i?id=68531472-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0200" y="4160383"/>
            <a:ext cx="3876925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D:\Desktop\Безымянный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D:\Desktop\zdorovyj-obraz-zhizni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428736"/>
            <a:ext cx="7315200" cy="517207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Хорошее настроение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5" name="Picture 2" descr="D: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6248" y="28572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  <a:t>Чтобы не был хилым, вялым,</a:t>
            </a:r>
            <a:b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  <a:t>Не лежал под одеялом,</a:t>
            </a:r>
            <a:b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  <a:t>Не хворал и был в порядке,</a:t>
            </a:r>
            <a:b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Georgia" pitchFamily="18" charset="0"/>
              </a:rPr>
              <a:t>Делай каждый день…</a:t>
            </a:r>
            <a:endParaRPr lang="ru-RU" sz="2400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7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  <a:t>Болеть мне некогда друзья,</a:t>
            </a:r>
            <a:b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  <a:t>В футбол, хоккей играю я.</a:t>
            </a:r>
            <a:b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  <a:t>И я собою очень горд,</a:t>
            </a:r>
            <a:b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6666"/>
                </a:solidFill>
                <a:latin typeface="Georgia" pitchFamily="18" charset="0"/>
              </a:rPr>
              <a:t>Что дарит мне здоровье…</a:t>
            </a:r>
            <a:endParaRPr lang="ru-RU" sz="2400" dirty="0">
              <a:solidFill>
                <a:srgbClr val="006666"/>
              </a:solidFill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30003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Разгрызёшь стальные трубы,</a:t>
            </a:r>
            <a:b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Если будешь чистить…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5718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Горяча и холодна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Я всегда тебе нужна.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Позовёшь меня – бегу,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Georgia" pitchFamily="18" charset="0"/>
              </a:rPr>
              <a:t>От болезней берегу.</a:t>
            </a:r>
            <a:endParaRPr lang="ru-RU" sz="2400" dirty="0">
              <a:solidFill>
                <a:schemeClr val="accent6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4786322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Педиатра ты не бойся,</a:t>
            </a:r>
            <a:b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Не волнуйся, успокойся,</a:t>
            </a:r>
            <a:b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Не капризничай, не плачь,</a:t>
            </a:r>
            <a:b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Georgia" pitchFamily="18" charset="0"/>
              </a:rPr>
              <a:t>Это просто детский …</a:t>
            </a:r>
            <a:endParaRPr lang="ru-RU" sz="2400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8" name="Picture 2" descr="D: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 rot="20800917">
            <a:off x="730463" y="1712555"/>
            <a:ext cx="710949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Будьте здоровы!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5" name="Picture 2" descr="D: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14348" y="428604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Georgia" pitchFamily="18" charset="0"/>
              </a:rPr>
              <a:t>   </a:t>
            </a: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</a:rPr>
              <a:t>Здоровый </a:t>
            </a:r>
            <a:r>
              <a:rPr lang="ru-RU" sz="4000" b="1" dirty="0" smtClean="0">
                <a:solidFill>
                  <a:srgbClr val="7030A0"/>
                </a:solidFill>
                <a:latin typeface="Georgia" pitchFamily="18" charset="0"/>
              </a:rPr>
              <a:t>Образ Жизни школьника</a:t>
            </a:r>
            <a:endParaRPr lang="ru-RU" sz="4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027" name="Picture 3" descr="D:\Desktop\protein21ru_internet_magazin_kompanii_pitanie_21_veka_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000240"/>
            <a:ext cx="6096000" cy="4572000"/>
          </a:xfrm>
          <a:prstGeom prst="rect">
            <a:avLst/>
          </a:prstGeom>
          <a:noFill/>
        </p:spPr>
      </p:pic>
      <p:pic>
        <p:nvPicPr>
          <p:cNvPr id="7" name="Picture 2" descr="D: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42968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Главное в жизни - это здоровье! </a:t>
            </a:r>
          </a:p>
          <a:p>
            <a:pPr algn="ctr">
              <a:lnSpc>
                <a:spcPct val="80000"/>
              </a:lnSpc>
            </a:pP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С детства попробуйте это понять! </a:t>
            </a:r>
          </a:p>
          <a:p>
            <a:pPr algn="ctr">
              <a:lnSpc>
                <a:spcPct val="80000"/>
              </a:lnSpc>
            </a:pP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Главная ценность - это здоровье! </a:t>
            </a:r>
          </a:p>
          <a:p>
            <a:pPr algn="ctr">
              <a:lnSpc>
                <a:spcPct val="80000"/>
              </a:lnSpc>
            </a:pPr>
            <a:r>
              <a:rPr lang="ru-RU" sz="2400" b="1" i="1" dirty="0">
                <a:solidFill>
                  <a:srgbClr val="7030A0"/>
                </a:solidFill>
                <a:latin typeface="Georgia" pitchFamily="18" charset="0"/>
              </a:rPr>
              <a:t>Его не купить, но легко </a:t>
            </a:r>
            <a:r>
              <a:rPr lang="ru-RU" sz="2400" b="1" i="1" dirty="0" smtClean="0">
                <a:solidFill>
                  <a:srgbClr val="7030A0"/>
                </a:solidFill>
                <a:latin typeface="Georgia" pitchFamily="18" charset="0"/>
              </a:rPr>
              <a:t>потерять! </a:t>
            </a:r>
            <a:endParaRPr lang="ru-RU" sz="24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2050" name="Picture 2" descr="D: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857364"/>
            <a:ext cx="6400800" cy="190690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071942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6666"/>
                </a:solidFill>
                <a:latin typeface="Georgia" pitchFamily="18" charset="0"/>
              </a:rPr>
              <a:t>Быть здоровым - значит не иметь проблем с самочувствием, быть физически и духовно полноценным человеком;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6666"/>
                </a:solidFill>
                <a:latin typeface="Georgia" pitchFamily="18" charset="0"/>
              </a:rPr>
              <a:t>Здоровье –это одна из самых главных ценностей человека, источник радости.</a:t>
            </a:r>
          </a:p>
          <a:p>
            <a:pPr>
              <a:buFont typeface="Wingdings" pitchFamily="2" charset="2"/>
              <a:buChar char="ü"/>
            </a:pPr>
            <a:r>
              <a:rPr lang="ru-RU" sz="2400" b="1" i="1" dirty="0" smtClean="0">
                <a:solidFill>
                  <a:srgbClr val="006666"/>
                </a:solidFill>
                <a:latin typeface="Georgia" pitchFamily="18" charset="0"/>
              </a:rPr>
              <a:t>Нет здоровья - нет и настроения, нет и счастья.</a:t>
            </a:r>
          </a:p>
        </p:txBody>
      </p:sp>
      <p:pic>
        <p:nvPicPr>
          <p:cNvPr id="6" name="Picture 2" descr="D: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D:\Desktop\Безымянный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428596" y="1397000"/>
          <a:ext cx="842968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От чего зависит наше здоровье?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slow">
    <p:wheel spokes="3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Desktop\hello_html_49488f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38000"/>
            <a:ext cx="6001984" cy="5220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Здоровый Образ Жизни - это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979591">
            <a:off x="2252885" y="2536532"/>
            <a:ext cx="1995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Режим дня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8297222">
            <a:off x="4420274" y="2338036"/>
            <a:ext cx="22414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Правильное питание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046543">
            <a:off x="5101289" y="4520360"/>
            <a:ext cx="1995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Гигиена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9725901">
            <a:off x="1484019" y="4370374"/>
            <a:ext cx="2209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Физическая активность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3239602" y="5337547"/>
            <a:ext cx="22099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Georgia" pitchFamily="18" charset="0"/>
              </a:rPr>
              <a:t>Хорошее настроение</a:t>
            </a:r>
            <a:endParaRPr lang="ru-RU" sz="24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0" name="Picture 2" descr="D: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Режим дня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4098" name="Picture 2" descr="D:\Desktop\2_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4051926" cy="540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14810" y="1285860"/>
            <a:ext cx="492919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06:30</a:t>
            </a:r>
            <a:r>
              <a:rPr lang="ru-RU" sz="2000" b="1" dirty="0" smtClean="0">
                <a:latin typeface="Georgia" pitchFamily="18" charset="0"/>
              </a:rPr>
              <a:t> — пробуждение;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06:30–06:45</a:t>
            </a:r>
            <a:r>
              <a:rPr lang="ru-RU" sz="2000" b="1" dirty="0" smtClean="0">
                <a:latin typeface="Georgia" pitchFamily="18" charset="0"/>
              </a:rPr>
              <a:t> — заправка постели;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06:45:07:00</a:t>
            </a:r>
            <a:r>
              <a:rPr lang="ru-RU" sz="2000" b="1" dirty="0" smtClean="0">
                <a:latin typeface="Georgia" pitchFamily="18" charset="0"/>
              </a:rPr>
              <a:t> — зарядка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07:00–07:15</a:t>
            </a:r>
            <a:r>
              <a:rPr lang="ru-RU" sz="2000" b="1" dirty="0" smtClean="0">
                <a:latin typeface="Georgia" pitchFamily="18" charset="0"/>
              </a:rPr>
              <a:t> — умывание;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07:15–07:30</a:t>
            </a:r>
            <a:r>
              <a:rPr lang="ru-RU" sz="2000" b="1" dirty="0" smtClean="0">
                <a:latin typeface="Georgia" pitchFamily="18" charset="0"/>
              </a:rPr>
              <a:t> — завтрак;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07:45-8:00</a:t>
            </a:r>
            <a:r>
              <a:rPr lang="ru-RU" sz="2000" b="1" dirty="0" smtClean="0">
                <a:latin typeface="Georgia" pitchFamily="18" charset="0"/>
              </a:rPr>
              <a:t> — выход из дома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8:30-13:20</a:t>
            </a:r>
            <a:r>
              <a:rPr lang="ru-RU" sz="2000" b="1" dirty="0" smtClean="0">
                <a:latin typeface="Georgia" pitchFamily="18" charset="0"/>
              </a:rPr>
              <a:t>  </a:t>
            </a:r>
            <a:r>
              <a:rPr lang="ru-RU" sz="2000" b="1" dirty="0" smtClean="0">
                <a:latin typeface="Georgia" pitchFamily="18" charset="0"/>
              </a:rPr>
              <a:t>— занятия в школе;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13:30–13:00</a:t>
            </a:r>
            <a:r>
              <a:rPr lang="ru-RU" sz="2000" b="1" dirty="0" smtClean="0">
                <a:latin typeface="Georgia" pitchFamily="18" charset="0"/>
              </a:rPr>
              <a:t> </a:t>
            </a:r>
            <a:r>
              <a:rPr lang="ru-RU" sz="2000" b="1" dirty="0" smtClean="0">
                <a:latin typeface="Georgia" pitchFamily="18" charset="0"/>
              </a:rPr>
              <a:t>— обед;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13:00–15:00</a:t>
            </a:r>
            <a:r>
              <a:rPr lang="ru-RU" sz="2000" b="1" dirty="0" smtClean="0">
                <a:latin typeface="Georgia" pitchFamily="18" charset="0"/>
              </a:rPr>
              <a:t> — отдых;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15:00–17:00</a:t>
            </a:r>
            <a:r>
              <a:rPr lang="ru-RU" sz="2000" b="1" dirty="0" smtClean="0">
                <a:latin typeface="Georgia" pitchFamily="18" charset="0"/>
              </a:rPr>
              <a:t> — подготовка домашнего задания;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17:00–19:00</a:t>
            </a:r>
            <a:r>
              <a:rPr lang="ru-RU" sz="2000" b="1" dirty="0" smtClean="0">
                <a:latin typeface="Georgia" pitchFamily="18" charset="0"/>
              </a:rPr>
              <a:t> — прогулка;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19:00–19:30</a:t>
            </a:r>
            <a:r>
              <a:rPr lang="ru-RU" sz="2000" b="1" dirty="0" smtClean="0">
                <a:latin typeface="Georgia" pitchFamily="18" charset="0"/>
              </a:rPr>
              <a:t> — ужин;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19:30–20:30</a:t>
            </a:r>
            <a:r>
              <a:rPr lang="ru-RU" sz="2000" b="1" dirty="0" smtClean="0">
                <a:latin typeface="Georgia" pitchFamily="18" charset="0"/>
              </a:rPr>
              <a:t> — свободное время,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20:30–21:00</a:t>
            </a:r>
            <a:r>
              <a:rPr lang="ru-RU" sz="2000" b="1" dirty="0" smtClean="0">
                <a:latin typeface="Georgia" pitchFamily="18" charset="0"/>
              </a:rPr>
              <a:t> — подготовка ко сну.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Georgia" pitchFamily="18" charset="0"/>
              </a:rPr>
              <a:t>21:00</a:t>
            </a:r>
            <a:r>
              <a:rPr lang="ru-RU" sz="2000" b="1" dirty="0" smtClean="0">
                <a:latin typeface="Georgia" pitchFamily="18" charset="0"/>
              </a:rPr>
              <a:t> — ночной отдых.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6" name="Picture 2" descr="D:\Desktop\Безымянный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Правильное питание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5122" name="Picture 2" descr="D:\Desktop\8788998-Boy-at-breakfast-Stock-Vector-eating-breakfast-childr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285860"/>
            <a:ext cx="2489084" cy="2160000"/>
          </a:xfrm>
          <a:prstGeom prst="rect">
            <a:avLst/>
          </a:prstGeom>
          <a:noFill/>
        </p:spPr>
      </p:pic>
      <p:pic>
        <p:nvPicPr>
          <p:cNvPr id="5123" name="Picture 3" descr="D:\Desktop\image002_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1214422"/>
            <a:ext cx="2179908" cy="2160000"/>
          </a:xfrm>
          <a:prstGeom prst="rect">
            <a:avLst/>
          </a:prstGeom>
          <a:noFill/>
        </p:spPr>
      </p:pic>
      <p:pic>
        <p:nvPicPr>
          <p:cNvPr id="5124" name="Picture 4" descr="D:\Desktop\i25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1214422"/>
            <a:ext cx="2098047" cy="2520000"/>
          </a:xfrm>
          <a:prstGeom prst="rect">
            <a:avLst/>
          </a:prstGeom>
          <a:noFill/>
        </p:spPr>
      </p:pic>
      <p:pic>
        <p:nvPicPr>
          <p:cNvPr id="5125" name="Picture 5" descr="D:\Desktop\196713987_1523874a9dc797a840ff2395e1b9bef5_80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4158000"/>
            <a:ext cx="5869562" cy="270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5720" y="342900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завтрак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14678" y="3429000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обед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480" y="3714752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полдник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57422" y="3857628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Georgia" pitchFamily="18" charset="0"/>
              </a:rPr>
              <a:t>ужин</a:t>
            </a:r>
            <a:endParaRPr lang="ru-RU" sz="20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12" name="Picture 2" descr="D:\Desktop\Безымянный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285720" y="1214422"/>
            <a:ext cx="4040188" cy="639762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solidFill>
                  <a:srgbClr val="7030A0"/>
                </a:solidFill>
                <a:latin typeface="Georgia" pitchFamily="18" charset="0"/>
              </a:rPr>
              <a:t>Как нельзя есть?</a:t>
            </a:r>
            <a:endParaRPr lang="ru-RU" sz="3000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572000" y="1142984"/>
            <a:ext cx="4041775" cy="639762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solidFill>
                  <a:srgbClr val="7030A0"/>
                </a:solidFill>
                <a:latin typeface="Georgia" pitchFamily="18" charset="0"/>
              </a:rPr>
              <a:t>Что нельзя есть?</a:t>
            </a:r>
            <a:endParaRPr lang="ru-RU" sz="3000" dirty="0">
              <a:solidFill>
                <a:srgbClr val="7030A0"/>
              </a:solidFill>
              <a:latin typeface="Georgia" pitchFamily="18" charset="0"/>
            </a:endParaRPr>
          </a:p>
        </p:txBody>
      </p:sp>
      <p:pic>
        <p:nvPicPr>
          <p:cNvPr id="8" name="Рисунок 18" descr="pitani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28596" y="2285992"/>
            <a:ext cx="3855720" cy="2587943"/>
          </a:xfrm>
          <a:prstGeom prst="rect">
            <a:avLst/>
          </a:prstGeom>
          <a:noFill/>
        </p:spPr>
      </p:pic>
      <p:pic>
        <p:nvPicPr>
          <p:cNvPr id="9" name="Picture 7" descr="Картинка 6 из 5980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17831" r="17831"/>
          <a:stretch>
            <a:fillRect/>
          </a:stretch>
        </p:blipFill>
        <p:spPr bwMode="auto">
          <a:xfrm>
            <a:off x="4357686" y="2214554"/>
            <a:ext cx="4260272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Desktop\Безымянный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esktop\57af199da9a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400" b="1" dirty="0" smtClean="0">
                <a:solidFill>
                  <a:srgbClr val="7030A0"/>
                </a:solidFill>
                <a:latin typeface="Georgia" pitchFamily="18" charset="0"/>
              </a:rPr>
              <a:t>Физическая активность</a:t>
            </a:r>
            <a:endParaRPr lang="ru-RU" sz="3400" b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2400" i="1" dirty="0" smtClean="0">
                <a:latin typeface="Georgia" pitchFamily="18" charset="0"/>
              </a:rPr>
              <a:t>С гимнастикой дружи, всегда веселым будь,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400" i="1" dirty="0" smtClean="0">
                <a:latin typeface="Georgia" pitchFamily="18" charset="0"/>
              </a:rPr>
              <a:t>И проживешь 100 лет, а, может быть, и более.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400" i="1" dirty="0" smtClean="0">
                <a:latin typeface="Georgia" pitchFamily="18" charset="0"/>
              </a:rPr>
              <a:t>Микстуры, порошки – к здоровью ложный путь.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2400" i="1" dirty="0" smtClean="0">
                <a:latin typeface="Georgia" pitchFamily="18" charset="0"/>
              </a:rPr>
              <a:t>Природою лечись –  в саду и чистом поле.</a:t>
            </a:r>
          </a:p>
          <a:p>
            <a:endParaRPr lang="ru-RU" dirty="0"/>
          </a:p>
        </p:txBody>
      </p:sp>
      <p:pic>
        <p:nvPicPr>
          <p:cNvPr id="5" name="Picture 6" descr="wi15g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429000"/>
            <a:ext cx="3883343" cy="262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luchik-zaryadka7353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857496"/>
            <a:ext cx="2932759" cy="37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Desktop\Безымянный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266384" cy="12177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294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 Здоровый Образ Жизни школьника</vt:lpstr>
      <vt:lpstr>Слайд 3</vt:lpstr>
      <vt:lpstr>От чего зависит наше здоровье?</vt:lpstr>
      <vt:lpstr>Здоровый Образ Жизни - это</vt:lpstr>
      <vt:lpstr>Режим дня</vt:lpstr>
      <vt:lpstr>Правильное питание</vt:lpstr>
      <vt:lpstr>Слайд 8</vt:lpstr>
      <vt:lpstr>Физическая активность</vt:lpstr>
      <vt:lpstr>Гигиена</vt:lpstr>
      <vt:lpstr>Слайд 11</vt:lpstr>
      <vt:lpstr>Хорошее настроение</vt:lpstr>
      <vt:lpstr>Слайд 13</vt:lpstr>
      <vt:lpstr>Слайд 14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школьника</dc:title>
  <dc:creator>user</dc:creator>
  <cp:lastModifiedBy>user</cp:lastModifiedBy>
  <cp:revision>16</cp:revision>
  <dcterms:created xsi:type="dcterms:W3CDTF">2016-11-15T15:00:16Z</dcterms:created>
  <dcterms:modified xsi:type="dcterms:W3CDTF">2016-12-25T09:42:42Z</dcterms:modified>
</cp:coreProperties>
</file>