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39"/>
  </p:notesMasterIdLst>
  <p:handoutMasterIdLst>
    <p:handoutMasterId r:id="rId40"/>
  </p:handoutMasterIdLst>
  <p:sldIdLst>
    <p:sldId id="316" r:id="rId2"/>
    <p:sldId id="302" r:id="rId3"/>
    <p:sldId id="262" r:id="rId4"/>
    <p:sldId id="259" r:id="rId5"/>
    <p:sldId id="261" r:id="rId6"/>
    <p:sldId id="265" r:id="rId7"/>
    <p:sldId id="273" r:id="rId8"/>
    <p:sldId id="274" r:id="rId9"/>
    <p:sldId id="263" r:id="rId10"/>
    <p:sldId id="288" r:id="rId11"/>
    <p:sldId id="303" r:id="rId12"/>
    <p:sldId id="267" r:id="rId13"/>
    <p:sldId id="290" r:id="rId14"/>
    <p:sldId id="270" r:id="rId15"/>
    <p:sldId id="268" r:id="rId16"/>
    <p:sldId id="271" r:id="rId17"/>
    <p:sldId id="285" r:id="rId18"/>
    <p:sldId id="275" r:id="rId19"/>
    <p:sldId id="276" r:id="rId20"/>
    <p:sldId id="277" r:id="rId21"/>
    <p:sldId id="279" r:id="rId22"/>
    <p:sldId id="278" r:id="rId23"/>
    <p:sldId id="280" r:id="rId24"/>
    <p:sldId id="293" r:id="rId25"/>
    <p:sldId id="294" r:id="rId26"/>
    <p:sldId id="295" r:id="rId27"/>
    <p:sldId id="283" r:id="rId28"/>
    <p:sldId id="305" r:id="rId29"/>
    <p:sldId id="306" r:id="rId30"/>
    <p:sldId id="282" r:id="rId31"/>
    <p:sldId id="297" r:id="rId32"/>
    <p:sldId id="299" r:id="rId33"/>
    <p:sldId id="310" r:id="rId34"/>
    <p:sldId id="301" r:id="rId35"/>
    <p:sldId id="304" r:id="rId36"/>
    <p:sldId id="308" r:id="rId37"/>
    <p:sldId id="287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5400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5400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5400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5400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5400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000066"/>
    <a:srgbClr val="00FF00"/>
    <a:srgbClr val="66FF33"/>
    <a:srgbClr val="CCFF33"/>
    <a:srgbClr val="FF3300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914" autoAdjust="0"/>
    <p:restoredTop sz="89242" autoAdjust="0"/>
  </p:normalViewPr>
  <p:slideViewPr>
    <p:cSldViewPr>
      <p:cViewPr>
        <p:scale>
          <a:sx n="66" d="100"/>
          <a:sy n="66" d="100"/>
        </p:scale>
        <p:origin x="-1188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61C5CEC-932B-4800-AF76-C8B17F95DD42}" type="datetimeFigureOut">
              <a:rPr lang="ru-RU"/>
              <a:pPr>
                <a:defRPr/>
              </a:pPr>
              <a:t>03.02.2019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A8FD2E5-8782-4D48-B3FF-608F57AA91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19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119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19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48045B8-DAAC-4F1A-B8F2-7A6EAF4282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9C1E08-DD0A-4299-B1F4-E52C44498A94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55301" name="Нижний колонтитул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14439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443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1592D9-F442-4237-8A6D-7066CA56CF9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02E38-022C-4BC4-99D9-D4D617FB7C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45D86-7364-4AD0-AE79-CA6178E2FE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  <a:endParaRPr lang="ru-RU" noProof="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ED6D6-1A1F-40A6-AAA7-EA41F84222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C1150-B7B6-47E5-B255-911BCCED94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F66DE-FB0A-43A6-AC7F-994B2FC1B82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0F100-60CD-4EF6-A65D-19832CC4A5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0846E-D129-4284-B49D-FC43176A60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FE595-00AE-47CE-AE94-FF6F8C0319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4F295-2556-4560-AA49-4D694317A3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0027F-9DC3-4047-B122-D5A779F3EF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F7B2F-1095-4EF2-B513-349D3F13E2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B993B-619A-4D53-9685-7C3EBE0E9F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3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80027F0-1831-4EB6-8CBC-C3B7F842B5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05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4336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4336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4336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4336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  <p:sp>
            <p:nvSpPr>
              <p:cNvPr id="14337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/>
              </a:p>
            </p:txBody>
          </p:sp>
        </p:grpSp>
        <p:sp>
          <p:nvSpPr>
            <p:cNvPr id="14337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4337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14337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37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7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</p:sldLayoutIdLst>
  <p:transition advClick="0" advTm="3000"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google.ru/imgres?imgurl=http://citystone.su/UPLOADS/%D0%9A%D1%80%D0%B5%D0%BC%D0%B5%D0%BD%D1%8C(1).jpg&amp;imgrefurl=http://citystone.su/?level=2&amp;id=39&amp;usg=__CHVTlyMq5pE6HFlow6nNBPoPWng=&amp;h=400&amp;w=400&amp;sz=40&amp;hl=ru&amp;start=1&amp;tbnid=CGAdRPBoLUHJDM:&amp;tbnh=124&amp;tbnw=124&amp;prev=/images?q=%D0%BA%D1%80%D0%B5%D0%BC%D0%B5%D0%BD%D1%8C&amp;gbv=2&amp;hl=ru&amp;sa=G&amp;newwindow=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ru/imgres?imgurl=http://www.gwidon.ru/resources/9318/assets/%D0%B0%D0%BC%D0%B5%D1%82%D0%B8%D1%81%D1%822.JPG&amp;imgrefurl=http://www.gwidon.ru/index.cfm?fa=contentNews.news&amp;directoryId=14533&amp;usg=__r8iRuk8mAp7YoZLMjdu-Ra3K0C4=&amp;h=337&amp;w=349&amp;sz=61&amp;hl=ru&amp;start=1&amp;tbnid=55B4znOJuBVVwM:&amp;tbnh=116&amp;tbnw=120&amp;prev=/images?q=%D0%B0%D0%BC%D0%B5%D1%82%D0%B8%D1%81%D1%82&amp;gbv=2&amp;hl=ru&amp;sa=G&amp;newwindow=1" TargetMode="External"/><Relationship Id="rId13" Type="http://schemas.openxmlformats.org/officeDocument/2006/relationships/hyperlink" Target="http://images.google.ru/imgres?imgurl=http://www.suvenir.ua32.com/a/a/suvenir/img/Kamni/Ametist.jpg&amp;imgrefurl=http://www.suvenir.ua32.com/a/a/suvenir/kamni.htm&amp;usg=__09pQ72yjGdlaNP1_yU2m4qC1xvw=&amp;h=730&amp;w=800&amp;sz=65&amp;hl=ru&amp;start=10&amp;tbnid=WUodh9WScx3jQM:&amp;tbnh=130&amp;tbnw=143&amp;prev=/images?q=%D0%B0%D0%BC%D0%B5%D1%82%D0%B8%D1%81%D1%82&amp;gbv=2&amp;hl=ru&amp;sa=G&amp;newwindow=1" TargetMode="External"/><Relationship Id="rId18" Type="http://schemas.openxmlformats.org/officeDocument/2006/relationships/image" Target="../media/image16.jpeg"/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12" Type="http://schemas.openxmlformats.org/officeDocument/2006/relationships/image" Target="../media/image13.jpeg"/><Relationship Id="rId17" Type="http://schemas.openxmlformats.org/officeDocument/2006/relationships/hyperlink" Target="http://images.google.ru/imgres?imgurl=http://www.goldi.ru/kamni/serdolik1.jpg&amp;imgrefurl=http://www.goldi.ru/serdolik.htm&amp;usg=__9igr9e7nrVQb8wPCPoVGfLuWsNI=&amp;h=450&amp;w=604&amp;sz=57&amp;hl=ru&amp;start=4&amp;tbnid=dQyB_rJJLFRr7M:&amp;tbnh=101&amp;tbnw=135&amp;prev=/images?q=%D1%81%D0%B5%D1%80%D0%B4%D0%BE%D0%BB%D0%B8%D0%BA&amp;gbv=2&amp;hl=ru&amp;sa=G&amp;newwindow=1" TargetMode="External"/><Relationship Id="rId2" Type="http://schemas.openxmlformats.org/officeDocument/2006/relationships/hyperlink" Target="http://images.google.ru/imgres?imgurl=http://www.suvenir.ua32.com/a/a/suvenir/img/Kamni/Agat_NebKorona.jpg&amp;imgrefurl=http://www.suvenir.ua32.com/a/a/suvenir/kamni.htm&amp;usg=__HXmWmkPZP4QYlYdvszwyY2oRZAU=&amp;h=750&amp;w=800&amp;sz=61&amp;hl=ru&amp;start=7&amp;tbnid=cmT9xA8audw4ZM:&amp;tbnh=134&amp;tbnw=143&amp;prev=/images?q=%D0%B0%D0%B3%D0%B0%D1%82&amp;gbv=2&amp;hl=ru&amp;sa=G&amp;newwindow=1" TargetMode="External"/><Relationship Id="rId16" Type="http://schemas.openxmlformats.org/officeDocument/2006/relationships/image" Target="../media/image15.jpeg"/><Relationship Id="rId20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ru/imgres?imgurl=http://www.catalogmineralov.ru/pic/173946040208.jpg&amp;imgrefurl=http://www.catalogmineralov.ru/article/38.html&amp;usg=__8yqqkoF01TKMw9BrWgZWxfZfVXU=&amp;h=400&amp;w=400&amp;sz=91&amp;hl=ru&amp;start=2&amp;tbnid=_MSkhEij2zXK1M:&amp;tbnh=124&amp;tbnw=124&amp;prev=/images?q=%D0%BA%D0%B2%D0%B0%D1%80%D1%86&amp;gbv=2&amp;hl=ru&amp;sa=G&amp;newwindow=1" TargetMode="External"/><Relationship Id="rId11" Type="http://schemas.openxmlformats.org/officeDocument/2006/relationships/hyperlink" Target="http://images.google.ru/imgres?imgurl=http://dic.academic.ru/pictures/enc_colier/ph02672.jpg&amp;imgrefurl=http://dic.academic.ru/dic.nsf/enc_colier/6248/%D0%9A%D0%9E%D0%A8%D0%90%D0%A7%D0%98%D0%99&amp;usg=__icn534YaxVXAlAOBqfUuBfDAHT0=&amp;h=420&amp;w=501&amp;sz=19&amp;hl=ru&amp;start=11&amp;tbnid=xOT8gIw1-aFM8M:&amp;tbnh=109&amp;tbnw=130&amp;prev=/images?q=%D0%BA%D0%BE%D1%88%D0%B0%D1%87%D0%B8%D0%B9+%D0%B3%D0%BB%D0%B0%D0%B7&amp;gbv=2&amp;hl=ru&amp;sa=G&amp;newwindow=1" TargetMode="External"/><Relationship Id="rId5" Type="http://schemas.openxmlformats.org/officeDocument/2006/relationships/image" Target="../media/image10.jpeg"/><Relationship Id="rId15" Type="http://schemas.openxmlformats.org/officeDocument/2006/relationships/hyperlink" Target="http://images.google.ru/imgres?imgurl=http://www.suvenir.ua32.com/a/a/suvenir/img/Kamni/Yahma_krasnaya.jpg&amp;imgrefurl=http://www.suvenir.ua32.com/a/a/suvenir/kamni.htm&amp;usg=__3yhOAbvy4BQOuFTuRcu7Cn-4nqc=&amp;h=750&amp;w=800&amp;sz=65&amp;hl=ru&amp;start=1&amp;tbnid=Vo9HEocTtzcguM:&amp;tbnh=134&amp;tbnw=143&amp;prev=/images?q=%D1%8F%D1%88%D0%BC%D0%B0&amp;gbv=2&amp;hl=ru&amp;sa=G&amp;newwindow=1" TargetMode="External"/><Relationship Id="rId10" Type="http://schemas.openxmlformats.org/officeDocument/2006/relationships/image" Target="../media/image12.jpeg"/><Relationship Id="rId19" Type="http://schemas.openxmlformats.org/officeDocument/2006/relationships/hyperlink" Target="http://images.google.ru/imgres?imgurl=http://sigils.ru/guards/img/stone06.jpg&amp;imgrefurl=http://sigils.ru/guards/opal.html&amp;usg=__IlMUJ0RKo9drTiW8o8lRYi2lxfY=&amp;h=360&amp;w=480&amp;sz=21&amp;hl=ru&amp;start=3&amp;tbnid=skp5XqTVQrwsfM:&amp;tbnh=97&amp;tbnw=129&amp;prev=/images?q=%D0%BE%D0%BF%D0%B0%D0%BB&amp;gbv=2&amp;hl=ru&amp;sa=G&amp;newwindow=1" TargetMode="External"/><Relationship Id="rId4" Type="http://schemas.openxmlformats.org/officeDocument/2006/relationships/hyperlink" Target="http://images.google.ru/imgres?imgurl=http://www.goldi.ru/kamni/k1.jpg&amp;imgrefurl=http://www.goldi.ru/k2.htm&amp;usg=__LT5oAgNYyvpLscvJwC5hmDHxpkM=&amp;h=320&amp;w=348&amp;sz=17&amp;hl=ru&amp;start=7&amp;tbnid=M9Lbx04xx5xguM:&amp;tbnh=110&amp;tbnw=120&amp;prev=/images?q=%D0%B3%D0%BE%D1%80%D0%BD%D1%8B%D0%B9+%D1%85%D1%80%D1%83%D1%81%D1%82%D0%B0%D0%BB%D1%8C&amp;gbv=2&amp;hl=ru&amp;sa=G&amp;newwindow=1" TargetMode="External"/><Relationship Id="rId9" Type="http://schemas.openxmlformats.org/officeDocument/2006/relationships/hyperlink" Target="http://images.google.ru/imgres?imgurl=http://www.sestrenka.ru/pics2/citrine.jpg&amp;imgrefurl=http://www.ezosite.ru/talisman/drag/drag_81.html&amp;usg=__bzWqMTLn6jRkHj4r8GzigAWkLB8=&amp;h=200&amp;w=200&amp;sz=14&amp;hl=ru&amp;start=9&amp;tbnid=F7Em2FwaAwtveM:&amp;tbnh=104&amp;tbnw=104&amp;prev=/images?q=%D1%86%D0%B8%D1%82%D1%80%D0%B8%D0%BD&amp;gbv=2&amp;hl=ru&amp;sa=G&amp;newwindow=1" TargetMode="External"/><Relationship Id="rId1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google.ru/imgres?imgurl=http://alexandr4784.narod.ru/imagesf/gei_ljssak.png&amp;imgrefurl=http://alexandr4784.narod.ru/4_5.htm&amp;usg=__BTlWCjOcmXpYpDITx6dmFe3AD6I=&amp;h=360&amp;w=257&amp;sz=82&amp;hl=ru&amp;start=5&amp;um=1&amp;tbnid=4DknhDsAN8fKeM:&amp;tbnh=121&amp;tbnw=86&amp;prev=/images?q=%D0%96%D0%BE%D0%B7%D0%B5%D1%84%D0%BE%D0%BC+%D0%9B%D1%83%D0%B8+%D0%93%D0%B5%D0%B9-%D0%9B%D1%8E%D1%81%D1%81%D0%B0%D0%BA%D0%BE%D0%BC&amp;hl=ru&amp;lr=&amp;sa=N&amp;um=1&amp;newwindow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hyperlink" Target="http://images.google.ru/imgres?imgurl=http://upload.wikimedia.org/wikipedia/commons/thumb/1/14/Louis_Jacques_Th%C3%A9nard.jpg/200px-Louis_Jacques_Th%C3%A9nard.jpg&amp;imgrefurl=http://ru.wikipedia.org/wiki/%D0%A2%D0%B5%D0%BD%D0%B0%D1%80,_%D0%9B%D1%83%D0%B8_%D0%96%D0%B0%D0%BA&amp;usg=__A3yy0RM1LkAMDRaEaV4eyEGLFSc=&amp;h=224&amp;w=200&amp;sz=14&amp;hl=ru&amp;start=2&amp;um=1&amp;tbnid=g76faBPx7QfjIM:&amp;tbnh=108&amp;tbnw=96&amp;prev=/images?q=%D0%9B%D1%83%D0%B8+%D0%96%D0%B0%D0%BA%D0%BE%D0%BC+%D0%A2%D0%B5%D0%BD%D0%B0%D1%80%D0%BE%D0%BC.&amp;hl=ru&amp;lr=&amp;sa=G&amp;um=1&amp;newwindow=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google.ru/imgres?imgurl=http://www.vokrugsveta.ru/encyclopedia/images/a/a3/Berzelius.jpg&amp;imgrefurl=http://www.vokrugsveta.ru/encyclopedia/index.php?title=%D0%91%D0%B5%D1%80%D1%86%D0%B5%D0%BB%D0%B8%D1%83%D1%81%2C_%D0%99%D0%B5%D0%BD%D1%81_%D0%AF%D0%BA%D0%BE%D0%B1&amp;usg=__6ilLqaZDA9pTCjsuMzciUb30HlE=&amp;h=286&amp;w=250&amp;sz=7&amp;hl=ru&amp;start=12&amp;tbnid=tzbq-o3giRVYOM:&amp;tbnh=115&amp;tbnw=101&amp;prev=/images?q=%D0%99+%D0%AF+%D0%91%D0%B5%D1%80%D1%86%D0%B5%D0%BB%D0%B8%D1%83%D1%81&amp;gbv=2&amp;hl=ru&amp;sa=G&amp;newwindow=1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google.ru/imgres?imgurl=http://img1.liveinternet.ru/images/attach/c/0//45/217/45217795_Herman_Hess.jpg&amp;imgrefurl=http://diyakov-vlad.ucoz.ru/publ/5-1-0-8613&amp;usg=__g6GBX1SkB4AyPVt9CRU0W2yoyr0=&amp;h=698&amp;w=497&amp;sz=96&amp;hl=ru&amp;start=1&amp;tbnid=jW_rbyxNZM0vgM:&amp;tbnh=139&amp;tbnw=99&amp;prev=/images?q=%D0%93%D0%B5%D1%80%D0%BC%D0%B0%D0%BD+%D0%B8%D0%B2%D0%B0%D0%BD%D0%BE%D0%B2%D0%B8%D1%87+%D0%B3%D0%B5%D1%81%D1%81&amp;gbv=2&amp;hl=ru&amp;sa=G&amp;newwindow=1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images.google.ru/imgres?imgurl=http://www.tonnel.ru/gzl/745852976_tonnel.gif&amp;imgrefurl=http://www.tonnel.ru/?l=gzl&amp;uid=364&amp;op=bio&amp;usg=__StttIhUXoFxAFwzE4yty6TxevUY=&amp;h=403&amp;w=300&amp;sz=20&amp;hl=ru&amp;start=2&amp;tbnid=KjVtrgnIu_30rM:&amp;tbnh=124&amp;tbnw=92&amp;prev=/images?q=%D0%BD%D0%B8%D0%BA%D0%BE%D0%BB%D0%B0%D0%B9+%D0%BD%D0%B8%D0%BA%D0%BE%D0%BB%D0%B0%D0%B5%D0%B2%D0%B8%D1%87+%D0%B1%D0%B5%D0%BA%D0%B5%D1%82%D0%BE%D0%B2&amp;gbv=2&amp;hl=ru&amp;sa=G&amp;newwindow=1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mages.google.ru/imgres?imgurl=http://elib.ispu.ru/library/lessons/tretyakova/3_files/image001.gif&amp;imgrefurl=http://elib.ispu.ru/library/lessons/tretyakova/3.html&amp;usg=__a3WDOP8qMTEJOvvvqpe4gtGassM=&amp;h=296&amp;w=387&amp;sz=16&amp;hl=ru&amp;start=6&amp;tbnid=3trR-4vXQhPH5M:&amp;tbnh=94&amp;tbnw=123&amp;prev=/images?q=%D0%B4%D1%83%D0%B3%D0%BE%D0%B2%D0%B0%D1%8F+%D0%BF%D0%B5%D1%87%D1%8C+%D0%B4%D0%BB%D1%8F+%D0%BF%D0%BE%D0%BB%D1%83%D1%87%D0%B5%D0%BD%D0%B8%D1%8F+%D0%BA%D1%80%D0%B5%D0%BC%D0%BD%D0%B8%D1%8F&amp;gbv=2&amp;ndsp=20&amp;hl=ru&amp;sa=N&amp;newwindow=1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ru/imgres?imgurl=http://www.domfarfora.ru/images/catalog/meissen156/RedDragon3205101138/meissen_01_400_300.jpg&amp;imgrefurl=http://www.domfarfora.ru/catalog/farfor/meissen/RedDragon320510/&amp;usg=__wEQ-WakGYFVlHumhQ-FX7wxezEc=&amp;h=300&amp;w=400&amp;sz=78&amp;hl=ru&amp;start=6&amp;tbnid=6G5RFsn3jCP9rM:&amp;tbnh=93&amp;tbnw=124&amp;prev=/images?q=%D1%84%D0%B0%D1%80%D1%84%D0%BE%D1%80&amp;gbv=2&amp;hl=ru&amp;sa=G&amp;newwindow=1" TargetMode="External"/><Relationship Id="rId13" Type="http://schemas.openxmlformats.org/officeDocument/2006/relationships/image" Target="../media/image29.jpeg"/><Relationship Id="rId18" Type="http://schemas.openxmlformats.org/officeDocument/2006/relationships/hyperlink" Target="http://images.google.ru/imgres?imgurl=http://mirmramora.ru/kamni/gr6.jpg&amp;imgrefurl=http://mirmramora.ru/granit6.html&amp;usg=__ot9MOMRfHAsf8tXlmqylynHnuKA=&amp;h=1022&amp;w=800&amp;sz=299&amp;hl=ru&amp;start=20&amp;tbnid=WDi5dYsd7eqGuM:&amp;tbnh=150&amp;tbnw=117&amp;prev=/images?q=%D0%B3%D1%80%D0%B0%D0%BD%D0%B8%D1%82&amp;gbv=2&amp;hl=ru&amp;sa=G&amp;newwindow=1" TargetMode="External"/><Relationship Id="rId3" Type="http://schemas.openxmlformats.org/officeDocument/2006/relationships/image" Target="../media/image24.jpeg"/><Relationship Id="rId21" Type="http://schemas.openxmlformats.org/officeDocument/2006/relationships/image" Target="../media/image33.jpeg"/><Relationship Id="rId7" Type="http://schemas.openxmlformats.org/officeDocument/2006/relationships/image" Target="../media/image26.jpeg"/><Relationship Id="rId12" Type="http://schemas.openxmlformats.org/officeDocument/2006/relationships/hyperlink" Target="http://images.google.ru/imgres?imgurl=http://www.kamimax.ru/prod.files/kley.jpg&amp;imgrefurl=http://www.kamimax.ru/prod_con_1.htm&amp;usg=__q4Zh16HiEPKRmsgrikG-Pe785p0=&amp;h=500&amp;w=500&amp;sz=40&amp;hl=ru&amp;start=9&amp;tbnid=FAIV6_fCEuLlyM:&amp;tbnh=130&amp;tbnw=130&amp;prev=/images?q=%D1%81%D0%B8%D0%BB%D0%B8%D0%BA%D0%B0%D1%82%D0%BD%D1%8B%D0%B9+%D0%BA%D0%BB%D0%B5%D0%B9&amp;gbv=2&amp;hl=ru&amp;sa=G&amp;newwindow=1" TargetMode="External"/><Relationship Id="rId17" Type="http://schemas.openxmlformats.org/officeDocument/2006/relationships/image" Target="../media/image31.jpeg"/><Relationship Id="rId2" Type="http://schemas.openxmlformats.org/officeDocument/2006/relationships/hyperlink" Target="http://images.google.ru/imgres?imgurl=http://stroymat4you.ru/images/stories/glass_steklo_1.jpg&amp;imgrefurl=http://stroymat4you.ru/vidi-stroymaterials/123.html&amp;usg=__yH1ov6NX4iZzMgfoeHK7TkfWfV8=&amp;h=360&amp;w=360&amp;sz=23&amp;hl=ru&amp;start=3&amp;tbnid=3XmlE-oIZxT0dM:&amp;tbnh=121&amp;tbnw=121&amp;prev=/images?q=%D1%81%D1%82%D0%B5%D0%BA%D0%BB%D0%BE&amp;gbv=2&amp;hl=ru&amp;sa=G&amp;newwindow=1" TargetMode="External"/><Relationship Id="rId16" Type="http://schemas.openxmlformats.org/officeDocument/2006/relationships/hyperlink" Target="http://images.google.ru/imgres?imgurl=http://nosorogdent.ru/wp-content/asbest.jpg&amp;imgrefurl=http://nosorogdent.ru/?m=200901&amp;usg=__Wut0BKhXPxvnhGgSJKs81n0SWPY=&amp;h=634&amp;w=800&amp;sz=153&amp;hl=ru&amp;start=6&amp;tbnid=QRMCmierB79inM:&amp;tbnh=113&amp;tbnw=143&amp;prev=/images?q=%D0%B0%D1%81%D0%B1%D0%B5%D1%81%D1%82&amp;gbv=2&amp;hl=ru&amp;sa=G&amp;newwindow=1" TargetMode="External"/><Relationship Id="rId20" Type="http://schemas.openxmlformats.org/officeDocument/2006/relationships/hyperlink" Target="http://images.google.ru/imgres?imgurl=http://nkeramika.com/articles/wp-content/uploads/2009/02/keramika-350.jpg&amp;imgrefurl=http://nkeramika.com/articles/&amp;usg=__qVR0Wnez5COhUlfnhfA2Dg1S3o4=&amp;h=321&amp;w=350&amp;sz=34&amp;hl=ru&amp;start=1&amp;tbnid=EgmlL3CX17ERAM:&amp;tbnh=110&amp;tbnw=120&amp;prev=/images?q=%D0%BA%D0%B5%D1%80%D0%B0%D0%BC%D0%B8%D0%BA%D0%B0&amp;gbv=2&amp;hl=ru&amp;sa=G&amp;newwindow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ru/imgres?imgurl=http://postroim-ca.ru/wp-content/uploads/2009/05/kirpich.jpg&amp;imgrefurl=http://postroim-ca.ru/?attachment_id=181&amp;usg=__E-ffNFZlzs9xj_Qms9nalY9R6tY=&amp;h=560&amp;w=678&amp;sz=23&amp;hl=ru&amp;start=13&amp;tbnid=nR0tkSEAVkfGyM:&amp;tbnh=115&amp;tbnw=139&amp;prev=/images?q=%D0%BA%D0%B8%D1%80%D0%BF%D0%B8%D1%87&amp;gbv=2&amp;hl=ru&amp;sa=G&amp;newwindow=1" TargetMode="External"/><Relationship Id="rId11" Type="http://schemas.openxmlformats.org/officeDocument/2006/relationships/image" Target="../media/image28.jpeg"/><Relationship Id="rId5" Type="http://schemas.openxmlformats.org/officeDocument/2006/relationships/image" Target="../media/image25.jpeg"/><Relationship Id="rId15" Type="http://schemas.openxmlformats.org/officeDocument/2006/relationships/image" Target="../media/image30.jpeg"/><Relationship Id="rId10" Type="http://schemas.openxmlformats.org/officeDocument/2006/relationships/hyperlink" Target="http://images.google.ru/imgres?imgurl=http://www.slando.ru/photos/live/32/13403432_1_F.jpg&amp;imgrefurl=http://prodam.slando.ru/moscow/statuetka_lebedi_fayans_avtorskaya_rabota_P_13403432.html&amp;usg=__iMTvLAp6T3xOd0QOGI6za-KFQpc=&amp;h=300&amp;w=400&amp;sz=42&amp;hl=ru&amp;start=8&amp;tbnid=IX8jsTQVM8kEEM:&amp;tbnh=93&amp;tbnw=124&amp;prev=/images?q=%D1%84%D0%B0%D1%8F%D0%BD%D1%81&amp;gbv=2&amp;hl=ru&amp;sa=G&amp;newwindow=1" TargetMode="External"/><Relationship Id="rId19" Type="http://schemas.openxmlformats.org/officeDocument/2006/relationships/image" Target="../media/image32.jpeg"/><Relationship Id="rId4" Type="http://schemas.openxmlformats.org/officeDocument/2006/relationships/hyperlink" Target="http://images.google.ru/imgres?imgurl=http://www.plitsnab.ru/im/cement.jpg&amp;imgrefurl=http://www.plitsnab.ru/cement.html&amp;usg=__f0-I8o8k0a_WCf2lX6aKvtmw3uw=&amp;h=229&amp;w=190&amp;sz=17&amp;hl=ru&amp;start=6&amp;tbnid=jHgtwJjEMfgJhM:&amp;tbnh=108&amp;tbnw=90&amp;prev=/images?q=%D1%86%D0%B5%D0%BC%D0%B5%D0%BD%D1%82&amp;gbv=2&amp;hl=ru&amp;sa=G&amp;newwindow=1" TargetMode="External"/><Relationship Id="rId9" Type="http://schemas.openxmlformats.org/officeDocument/2006/relationships/image" Target="../media/image27.jpeg"/><Relationship Id="rId14" Type="http://schemas.openxmlformats.org/officeDocument/2006/relationships/hyperlink" Target="http://images.google.ru/imgres?imgurl=http://www.evrosalon.ru/_mod_files/ce_images/KATALOG_Instrumenty_i_aksessuary/silikon.jpg&amp;imgrefurl=http://www.evrosalon.ru/katalog/hair_care&amp;usg=__k9gvsKEk3L-bKLIohzmmuTZIy-s=&amp;h=352&amp;w=300&amp;sz=25&amp;hl=ru&amp;start=10&amp;tbnid=neyoNC3b_D7lPM:&amp;tbnh=120&amp;tbnw=102&amp;prev=/images?q=%D1%81%D0%B8%D0%BB%D0%B8%D0%BA%D0%BE%D0%BD&amp;gbv=2&amp;hl=ru&amp;sa=G&amp;newwindow=1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49.jpeg"/><Relationship Id="rId2" Type="http://schemas.openxmlformats.org/officeDocument/2006/relationships/hyperlink" Target="http://images.google.ru/imgres?imgurl=http://flamber.ru/files/photos/1188471498/1233859990_f.jpg&amp;imgrefurl=http://flamber.ru/photos/1233859990/&amp;usg=__4IZBheMdqX2ADbSNw2YQ6rPrvzo=&amp;h=375&amp;w=500&amp;sz=93&amp;hl=ru&amp;start=5&amp;tbnid=LbsaXzZbQllC5M:&amp;tbnh=98&amp;tbnw=130&amp;prev=/images?q=%D0%BE%D1%81%D0%BE%D0%BA%D0%B0&amp;gbv=2&amp;hl=ru&amp;sa=G&amp;newwindow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ru/imgres?imgurl=http://www.krugosvet.ru/uploads/enc/images/16/12361572773ba7.jpg&amp;imgrefurl=http://www.krugosvet.ru/enc/nauka_i_tehnika/biologiya/HVOSHCHEVIDNIE.html&amp;usg=__dgkG07eIhYN28PcI2bshtx_17U8=&amp;h=420&amp;w=412&amp;sz=101&amp;hl=ru&amp;start=2&amp;tbnid=2Hqsa0zPZShc9M:&amp;tbnh=125&amp;tbnw=123&amp;prev=/images?q=%D1%85%D0%B2%D0%BE%D1%89%D0%B8&amp;gbv=2&amp;hl=ru&amp;sa=G&amp;newwindow=1" TargetMode="External"/><Relationship Id="rId5" Type="http://schemas.openxmlformats.org/officeDocument/2006/relationships/image" Target="../media/image48.jpeg"/><Relationship Id="rId4" Type="http://schemas.openxmlformats.org/officeDocument/2006/relationships/hyperlink" Target="http://images.google.ru/imgres?imgurl=http://fis.ru/bigformat/7869680.jpg&amp;imgrefurl=http://www.7638873.fis.ru/catalog/1003&amp;usg=__qtQTXKHte8_IgcHGd-Zn8yHBUU4=&amp;h=256&amp;w=256&amp;sz=12&amp;hl=ru&amp;start=13&amp;tbnid=bvzz2ghCjU4ZKM:&amp;tbnh=111&amp;tbnw=111&amp;prev=/images?q=%D0%B7%D0%BB%D0%B0%D0%BA+%D0%BF%D1%88%D0%B5%D0%BD%D0%B8%D1%86%D0%B0&amp;gbv=2&amp;hl=ru&amp;sa=G&amp;newwindow=1" TargetMode="Externa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ru/imgres?imgurl=http://allday.ru/uploads/posts/2008-10/1225275994_perjaptic_clipart_02.jpg&amp;imgrefurl=http://allday.ru/index.php?newsid=53681&amp;usg=__-fOYn89j82n7tgobIulu-kIVpcg=&amp;h=485&amp;w=485&amp;sz=43&amp;hl=ru&amp;start=8&amp;tbnid=xBQBiacXcGET6M:&amp;tbnh=129&amp;tbnw=129&amp;prev=/images?q=%D0%BF%D0%B5%D1%80%D1%8C%D1%8F+%D0%BF%D1%82%D0%B8%D1%86&amp;gbv=2&amp;hl=ru&amp;sa=G&amp;newwindow=1" TargetMode="External"/><Relationship Id="rId3" Type="http://schemas.openxmlformats.org/officeDocument/2006/relationships/image" Target="../media/image50.jpeg"/><Relationship Id="rId7" Type="http://schemas.openxmlformats.org/officeDocument/2006/relationships/image" Target="../media/image52.jpeg"/><Relationship Id="rId2" Type="http://schemas.openxmlformats.org/officeDocument/2006/relationships/hyperlink" Target="http://images.google.ru/imgres?imgurl=http://www.vitawater.ru/news/pict/na38.jpg&amp;imgrefurl=http://www.vitawater.ru/news/newsa38.shtml&amp;usg=__UjbdNPAO6CRWAmry0hVpkzKf6Ik=&amp;h=151&amp;w=200&amp;sz=10&amp;hl=ru&amp;start=9&amp;tbnid=30hm_OOChuzd2M:&amp;tbnh=79&amp;tbnw=104&amp;prev=/images?q=%D1%87%D0%B5%D1%88%D1%83%D1%8F+%D1%80%D1%8B%D0%B1&amp;gbv=2&amp;hl=ru&amp;sa=G&amp;newwindow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ru/imgres?imgurl=http://artwork.in.ua/uploads/posts/2009-01/1231516462_pw3.jpg&amp;imgrefurl=http://artwork.in.ua/adobe-photoshop/psd/854-painted-wings-butterflies.html&amp;usg=__jX6XZAkhW2EejxY4FtrYAGMNg-c=&amp;h=1132&amp;w=1275&amp;sz=106&amp;hl=ru&amp;start=2&amp;tbnid=T-b65hOyqPQPRM:&amp;tbnh=133&amp;tbnw=150&amp;prev=/images?q=%D0%BA%D1%80%D1%8B%D0%BB%D1%8C%D1%8F+%D0%B1%D0%B0%D0%B1%D0%BE%D1%87%D0%B5%D0%BA&amp;gbv=2&amp;hl=ru&amp;sa=G&amp;newwindow=1" TargetMode="External"/><Relationship Id="rId11" Type="http://schemas.openxmlformats.org/officeDocument/2006/relationships/image" Target="../media/image54.jpeg"/><Relationship Id="rId5" Type="http://schemas.openxmlformats.org/officeDocument/2006/relationships/image" Target="../media/image51.jpeg"/><Relationship Id="rId10" Type="http://schemas.openxmlformats.org/officeDocument/2006/relationships/hyperlink" Target="http://images.google.ru/imgres?imgurl=http://cloth.org.ua/img/img1.jpg&amp;imgrefurl=http://cloth.org.ua/wool.html&amp;usg=__Zy_PxGeEpeAxt3rwe97Fy_ycm04=&amp;h=337&amp;w=300&amp;sz=17&amp;hl=ru&amp;start=1&amp;tbnid=-CHMzYTEN1CGeM:&amp;tbnh=119&amp;tbnw=106&amp;prev=/images?q=%D1%88%D0%B5%D1%80%D1%81%D1%82%D1%8C+%D0%B6%D0%B8%D0%B2%D0%BE%D1%82%D0%BD%D1%8B%D1%85&amp;gbv=2&amp;hl=ru&amp;sa=G&amp;newwindow=1" TargetMode="External"/><Relationship Id="rId4" Type="http://schemas.openxmlformats.org/officeDocument/2006/relationships/hyperlink" Target="http://images.google.ru/imgres?imgurl=http://smoking-room.ru/blog/uploads/zmeja.jpg&amp;imgrefurl=http://smoking-room.ru/blog/archives/1419-Samye_zubastye.html&amp;usg=__KeTY66sdtCSLUQgSSec1m5Cql4g=&amp;h=331&amp;w=448&amp;sz=28&amp;hl=ru&amp;start=1&amp;tbnid=sri4SIQmAiWN8M:&amp;tbnh=94&amp;tbnw=127&amp;prev=/images?q=%D0%BF%D0%B0%D0%BD%D1%86%D0%B8%D1%80%D0%B8+%D0%BD%D0%B0%D1%81%D0%B5%D0%BA%D0%BE%D0%BC%D1%8B%D1%85&amp;gbv=2&amp;hl=ru&amp;sa=G&amp;newwindow=1" TargetMode="External"/><Relationship Id="rId9" Type="http://schemas.openxmlformats.org/officeDocument/2006/relationships/image" Target="../media/image5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7.jpeg"/><Relationship Id="rId2" Type="http://schemas.openxmlformats.org/officeDocument/2006/relationships/hyperlink" Target="http://images.google.ru/imgres?imgurl=http://www.pistoletchik.ru/library/medic/skelet2.jpg&amp;imgrefurl=http://www.pistoletchik.ru/library/medic/medic.html&amp;usg=__Axwn1zLVX7koXqzhQy49Vr66wIU=&amp;h=330&amp;w=244&amp;sz=21&amp;hl=ru&amp;start=6&amp;tbnid=tdAlMGwhrx1S3M:&amp;tbnh=119&amp;tbnw=88&amp;prev=/images?q=%D1%81%D0%BA%D0%B5%D0%BB%D0%B5%D1%82+%D1%87%D0%B5%D0%BB%D0%BE%D0%B2%D0%B5%D0%BA%D0%B0&amp;gbv=2&amp;hl=ru&amp;sa=G&amp;newwindow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ru/imgres?imgurl=http://www.narmet.ru/wp-content/uploads/2008/04/shema-krovoobrasheniya.jpg&amp;imgrefurl=http://www.narmet.ru/stroenie-organizma/serdechno-sosudistaya-sistema/&amp;usg=__OOok87K2QZqG9xgurf6IXjW5L2Y=&amp;h=556&amp;w=430&amp;sz=87&amp;hl=ru&amp;start=6&amp;tbnid=vn7BaDAgXhUQIM:&amp;tbnh=133&amp;tbnw=103&amp;prev=/images?q=%D0%BA%D1%80%D0%BE%D0%B2%D0%B5%D0%BD%D0%BE%D1%81%D0%BD%D1%8B%D0%B5+%D1%81%D0%BE%D1%81%D1%83%D0%B4%D1%8B&amp;gbv=2&amp;ndsp=20&amp;hl=ru&amp;sa=N&amp;newwindow=1" TargetMode="External"/><Relationship Id="rId5" Type="http://schemas.openxmlformats.org/officeDocument/2006/relationships/image" Target="../media/image56.jpeg"/><Relationship Id="rId4" Type="http://schemas.openxmlformats.org/officeDocument/2006/relationships/hyperlink" Target="http://images.google.ru/imgres?imgurl=http://www.port-folio.org/bloodvessels.jpg&amp;imgrefurl=http://www.port-folio.org/part354.htm&amp;usg=__4w9RZ5pSmOolIeSnmFDu2hvQ7xc=&amp;h=357&amp;w=405&amp;sz=67&amp;hl=ru&amp;start=1&amp;tbnid=BnZx53pqmjaWzM:&amp;tbnh=109&amp;tbnw=124&amp;prev=/images?q=%D0%BA%D1%80%D0%BE%D0%B2%D0%B5%D0%BD%D0%BE%D1%81%D0%BD%D1%8B%D0%B5+%D1%81%D0%BE%D1%81%D1%83%D0%B4%D1%8B&amp;gbv=2&amp;ndsp=20&amp;hl=ru&amp;sa=N&amp;newwindow=1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ru/imgres?imgurl=http://bse.sci-lib.com/pictures/18/01/215918751.jpg&amp;imgrefurl=http://bse.sci-lib.com/particle022869.html&amp;usg=__IfThdLz174_gIFCVIGmPaia754k=&amp;h=400&amp;w=391&amp;sz=22&amp;hl=ru&amp;start=6&amp;tbnid=30JctUFLzl8N4M:&amp;tbnh=124&amp;tbnw=121&amp;prev=/images?q=%D1%80%D0%B0%D0%B4%D0%B8%D0%BE%D0%BB%D1%8F%D1%80%D0%B8%D0%B8&amp;gbv=2&amp;hl=ru&amp;sa=G&amp;newwindow=1" TargetMode="External"/><Relationship Id="rId3" Type="http://schemas.openxmlformats.org/officeDocument/2006/relationships/image" Target="../media/image58.jpeg"/><Relationship Id="rId7" Type="http://schemas.openxmlformats.org/officeDocument/2006/relationships/image" Target="../media/image60.jpeg"/><Relationship Id="rId2" Type="http://schemas.openxmlformats.org/officeDocument/2006/relationships/hyperlink" Target="http://images.google.ru/imgres?imgurl=http://uhouse.ru/uploads/posts/2008-09/1222759355_des89.jpg&amp;imgrefurl=http://uhouse.ru/house/yourhouse/aqua/1325-ukhod-za-akvariumom-ne-vse-tak-strashno.html&amp;usg=__GuEVuwuHNQ0KiOF2UGIZSaQnD54=&amp;h=341&amp;w=610&amp;sz=51&amp;hl=ru&amp;start=16&amp;tbnid=MUybjaEvK3shlM:&amp;tbnh=76&amp;tbnw=136&amp;prev=/images?q=%D0%B4%D0%B8%D0%B0%D1%82%D0%BE%D0%BC%D0%BE%D0%B2%D1%8B%D0%B5+%D0%B2%D0%BE%D0%B4%D0%BE%D1%80%D0%BE%D1%81%D0%BB%D0%B8&amp;gbv=2&amp;hl=ru&amp;sa=G&amp;newwindow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google.ru/imgres?imgurl=http://mylearn.ru/files/15/Ris3.jpg&amp;imgrefurl=http://mylearn.ru/kurs/15/585&amp;usg=__5aQBaH8pFOgbmPKVONbcHxdYCQY=&amp;h=300&amp;w=400&amp;sz=38&amp;hl=ru&amp;start=5&amp;tbnid=zUnWP7QoSprkxM:&amp;tbnh=93&amp;tbnw=124&amp;prev=/images?q=%D1%80%D0%B0%D0%B4%D0%B8%D0%BE%D0%BB%D1%8F%D1%80%D0%B8%D0%B8&amp;gbv=2&amp;hl=ru&amp;sa=G&amp;newwindow=1" TargetMode="External"/><Relationship Id="rId5" Type="http://schemas.openxmlformats.org/officeDocument/2006/relationships/image" Target="../media/image59.jpeg"/><Relationship Id="rId10" Type="http://schemas.openxmlformats.org/officeDocument/2006/relationships/image" Target="../media/image62.jpeg"/><Relationship Id="rId4" Type="http://schemas.openxmlformats.org/officeDocument/2006/relationships/hyperlink" Target="http://images.google.ru/imgres?imgurl=http://vodorosly.com/polup/klassifikaciya/foto/4.jpg&amp;imgrefurl=http://vodorosly.com/foto/klassifikaciya/imag4.html&amp;usg=__99xd29qnLl0MqWZHEDDqR2_EDX8=&amp;h=344&amp;w=352&amp;sz=36&amp;hl=ru&amp;start=15&amp;tbnid=3qrX8UHKScMAUM:&amp;tbnh=117&amp;tbnw=120&amp;prev=/images?q=%D0%B4%D0%B8%D0%B0%D1%82%D0%BE%D0%BC%D0%BE%D0%B2%D1%8B%D0%B5+%D0%B2%D0%BE%D0%B4%D0%BE%D1%80%D0%BE%D1%81%D0%BB%D0%B8&amp;gbv=2&amp;hl=ru&amp;sa=G&amp;newwindow=1" TargetMode="External"/><Relationship Id="rId9" Type="http://schemas.openxmlformats.org/officeDocument/2006/relationships/image" Target="../media/image6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ru.wikipedia.org/wiki/%D0%A4%D0%B0%D0%B9%D0%BB:Silicon-unit-cell-3D-balls.pn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емний_0.t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836712"/>
            <a:ext cx="9144000" cy="6858000"/>
          </a:xfrm>
          <a:prstGeom prst="rect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260648"/>
            <a:ext cx="9144000" cy="435768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dirty="0" smtClean="0"/>
              <a:t>Тема урока: «Кремний и его соединения»</a:t>
            </a:r>
          </a:p>
          <a:p>
            <a:pPr eaLnBrk="1" hangingPunct="1"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dirty="0" smtClean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551113"/>
            <a:ext cx="8643938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551113"/>
            <a:ext cx="914400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428750"/>
            <a:ext cx="91440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Кремень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700" dirty="0" smtClean="0"/>
              <a:t>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800" dirty="0" smtClean="0"/>
              <a:t>                                                                                                                </a:t>
            </a:r>
            <a:r>
              <a:rPr lang="ru-RU" sz="2000" dirty="0" smtClean="0"/>
              <a:t>Кремень, именно этот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                                            невзрачный и очень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                                            прочный камень,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                                             положил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                                            начало каменному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                                            веку – веку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                                            кремневых орудий труда.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0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Причин две: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- распространенность и доступность кремния;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- способность образовывать при сколе острые режущие края;</a:t>
            </a:r>
          </a:p>
        </p:txBody>
      </p:sp>
      <p:pic>
        <p:nvPicPr>
          <p:cNvPr id="26628" name="Picture 4" descr="%D0%9A%D1%80%D0%B5%D0%BC%D0%B5%D0%BD%D1%8C(1)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773238"/>
            <a:ext cx="23050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5292725" y="2205038"/>
            <a:ext cx="1841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26630" name="Picture 6" descr="к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788" y="1844675"/>
            <a:ext cx="2663825" cy="197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Разновидности минералов на основе оксида кремния</a:t>
            </a:r>
          </a:p>
        </p:txBody>
      </p:sp>
      <p:pic>
        <p:nvPicPr>
          <p:cNvPr id="27651" name="Picture 3" descr="Agat_NebKoron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989138"/>
            <a:ext cx="1362075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611188" y="3359150"/>
            <a:ext cx="12303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  Агат</a:t>
            </a:r>
          </a:p>
        </p:txBody>
      </p:sp>
      <p:pic>
        <p:nvPicPr>
          <p:cNvPr id="27653" name="Picture 5" descr="k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513" y="1989138"/>
            <a:ext cx="1295400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268538" y="3365500"/>
            <a:ext cx="17129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Горный </a:t>
            </a:r>
          </a:p>
          <a:p>
            <a:r>
              <a:rPr lang="ru-RU" sz="2000"/>
              <a:t>   хрусталь</a:t>
            </a:r>
          </a:p>
        </p:txBody>
      </p:sp>
      <p:pic>
        <p:nvPicPr>
          <p:cNvPr id="27655" name="Picture 7" descr="173946040208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738" y="2060575"/>
            <a:ext cx="118110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3995738" y="3357563"/>
            <a:ext cx="10937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   Кварц</a:t>
            </a:r>
          </a:p>
        </p:txBody>
      </p:sp>
      <p:sp>
        <p:nvSpPr>
          <p:cNvPr id="27657" name="AutoShape 10" descr="%D0%B0%D0%BC%D0%B5%D1%82%D0%B8%D1%81%D1%822">
            <a:hlinkClick r:id="rId8"/>
          </p:cNvPr>
          <p:cNvSpPr>
            <a:spLocks noChangeAspect="1" noChangeArrowheads="1"/>
          </p:cNvSpPr>
          <p:nvPr/>
        </p:nvSpPr>
        <p:spPr bwMode="auto">
          <a:xfrm>
            <a:off x="155575" y="46038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8" name="AutoShape 11" descr="48395863_1252186712_ametist1"/>
          <p:cNvSpPr>
            <a:spLocks noChangeAspect="1" noChangeArrowheads="1"/>
          </p:cNvSpPr>
          <p:nvPr/>
        </p:nvSpPr>
        <p:spPr bwMode="auto">
          <a:xfrm>
            <a:off x="155575" y="46038"/>
            <a:ext cx="44291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9" name="AutoShape 12" descr="48395863_1252186712_ametist1"/>
          <p:cNvSpPr>
            <a:spLocks noChangeAspect="1" noChangeArrowheads="1"/>
          </p:cNvSpPr>
          <p:nvPr/>
        </p:nvSpPr>
        <p:spPr bwMode="auto">
          <a:xfrm>
            <a:off x="0" y="0"/>
            <a:ext cx="44291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7660" name="Picture 13" descr="citrine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67400" y="2060575"/>
            <a:ext cx="12065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1" name="Text Box 14"/>
          <p:cNvSpPr txBox="1">
            <a:spLocks noChangeArrowheads="1"/>
          </p:cNvSpPr>
          <p:nvPr/>
        </p:nvSpPr>
        <p:spPr bwMode="auto">
          <a:xfrm>
            <a:off x="5940425" y="3365500"/>
            <a:ext cx="158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Цитрин</a:t>
            </a:r>
          </a:p>
        </p:txBody>
      </p:sp>
      <p:pic>
        <p:nvPicPr>
          <p:cNvPr id="27662" name="Picture 15" descr="ph02672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116013" y="4076700"/>
            <a:ext cx="13684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3" name="Text Box 16"/>
          <p:cNvSpPr txBox="1">
            <a:spLocks noChangeArrowheads="1"/>
          </p:cNvSpPr>
          <p:nvPr/>
        </p:nvSpPr>
        <p:spPr bwMode="auto">
          <a:xfrm>
            <a:off x="1187450" y="5445125"/>
            <a:ext cx="12239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Кошачий</a:t>
            </a:r>
          </a:p>
          <a:p>
            <a:r>
              <a:rPr lang="ru-RU" sz="2000"/>
              <a:t>глаз</a:t>
            </a:r>
          </a:p>
        </p:txBody>
      </p:sp>
      <p:pic>
        <p:nvPicPr>
          <p:cNvPr id="27664" name="Picture 17" descr="Ametist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059113" y="4076700"/>
            <a:ext cx="136207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5" name="Text Box 18"/>
          <p:cNvSpPr txBox="1">
            <a:spLocks noChangeArrowheads="1"/>
          </p:cNvSpPr>
          <p:nvPr/>
        </p:nvSpPr>
        <p:spPr bwMode="auto">
          <a:xfrm>
            <a:off x="2824163" y="5445125"/>
            <a:ext cx="1603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     Аметист</a:t>
            </a:r>
          </a:p>
        </p:txBody>
      </p:sp>
      <p:pic>
        <p:nvPicPr>
          <p:cNvPr id="27666" name="Picture 19" descr="Yahma_krasnaya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003800" y="4076700"/>
            <a:ext cx="1362075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7" name="Text Box 20"/>
          <p:cNvSpPr txBox="1">
            <a:spLocks noChangeArrowheads="1"/>
          </p:cNvSpPr>
          <p:nvPr/>
        </p:nvSpPr>
        <p:spPr bwMode="auto">
          <a:xfrm>
            <a:off x="4840288" y="5381625"/>
            <a:ext cx="1460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     Яшма</a:t>
            </a:r>
          </a:p>
        </p:txBody>
      </p:sp>
      <p:pic>
        <p:nvPicPr>
          <p:cNvPr id="27668" name="Picture 21" descr="serdolik1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877050" y="4076700"/>
            <a:ext cx="128587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9" name="Text Box 22"/>
          <p:cNvSpPr txBox="1">
            <a:spLocks noChangeArrowheads="1"/>
          </p:cNvSpPr>
          <p:nvPr/>
        </p:nvSpPr>
        <p:spPr bwMode="auto">
          <a:xfrm>
            <a:off x="6640513" y="5373688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    Сердолик</a:t>
            </a:r>
          </a:p>
        </p:txBody>
      </p:sp>
      <p:pic>
        <p:nvPicPr>
          <p:cNvPr id="27670" name="Picture 23" descr="stone06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524750" y="2060575"/>
            <a:ext cx="12287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71" name="Text Box 24"/>
          <p:cNvSpPr txBox="1">
            <a:spLocks noChangeArrowheads="1"/>
          </p:cNvSpPr>
          <p:nvPr/>
        </p:nvSpPr>
        <p:spPr bwMode="auto">
          <a:xfrm>
            <a:off x="7720013" y="3357563"/>
            <a:ext cx="749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Опал</a:t>
            </a:r>
          </a:p>
        </p:txBody>
      </p:sp>
    </p:spTree>
  </p:cSld>
  <p:clrMapOvr>
    <a:masterClrMapping/>
  </p:clrMapOvr>
  <p:transition advClick="0" advTm="3000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Знаете ли вы, что…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В чистом виде </a:t>
            </a:r>
            <a:r>
              <a:rPr lang="ru-RU" b="1" dirty="0" smtClean="0"/>
              <a:t>кремний</a:t>
            </a:r>
            <a:r>
              <a:rPr lang="ru-RU" dirty="0" smtClean="0"/>
              <a:t> был выделен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в 1811 году французскими учеными: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28676" name="Picture 4" descr="gei_ljssak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141663"/>
            <a:ext cx="223202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6" descr="200px-Louis_Jacques_Th%C3%A9nard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3213100"/>
            <a:ext cx="244792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8727" name="Rectangle 7"/>
          <p:cNvSpPr>
            <a:spLocks noChangeArrowheads="1"/>
          </p:cNvSpPr>
          <p:nvPr/>
        </p:nvSpPr>
        <p:spPr bwMode="auto">
          <a:xfrm>
            <a:off x="179388" y="6035675"/>
            <a:ext cx="424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Жозеф Луи Гей-Люссак</a:t>
            </a:r>
          </a:p>
        </p:txBody>
      </p:sp>
      <p:sp>
        <p:nvSpPr>
          <p:cNvPr id="158728" name="Rectangle 8"/>
          <p:cNvSpPr>
            <a:spLocks noChangeArrowheads="1"/>
          </p:cNvSpPr>
          <p:nvPr/>
        </p:nvSpPr>
        <p:spPr bwMode="auto">
          <a:xfrm>
            <a:off x="5724525" y="6021388"/>
            <a:ext cx="2951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Луи Жаком Тенор</a:t>
            </a:r>
            <a:endParaRPr lang="ru-RU" sz="1800" dirty="0"/>
          </a:p>
        </p:txBody>
      </p:sp>
    </p:spTree>
  </p:cSld>
  <p:clrMapOvr>
    <a:masterClrMapping/>
  </p:clrMapOvr>
  <p:transition advClick="0" advTm="3000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Знаете ли вы, что..</a:t>
            </a:r>
          </a:p>
        </p:txBody>
      </p:sp>
      <p:sp>
        <p:nvSpPr>
          <p:cNvPr id="184325" name="Text Box 5"/>
          <p:cNvSpPr txBox="1">
            <a:spLocks noChangeArrowheads="1"/>
          </p:cNvSpPr>
          <p:nvPr/>
        </p:nvSpPr>
        <p:spPr bwMode="auto">
          <a:xfrm>
            <a:off x="4140200" y="2133600"/>
            <a:ext cx="4484688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Кремний в элементарном состоянии был впервые</a:t>
            </a:r>
            <a:r>
              <a:rPr lang="ru-RU" sz="3200" dirty="0"/>
              <a:t> </a:t>
            </a:r>
            <a:r>
              <a:rPr lang="ru-RU" sz="32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получен в 1825 году шведским химиком Йенсом Якобсом Берцелиусом</a:t>
            </a:r>
          </a:p>
        </p:txBody>
      </p:sp>
      <p:pic>
        <p:nvPicPr>
          <p:cNvPr id="29700" name="Picture 7" descr="Berzeliu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2205038"/>
            <a:ext cx="25209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Знаете ли вы, что…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                   Русское название «кремний»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                 введено в 1834 г.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                 российским химиком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                 Германом Ивановичем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                              Гессом.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                       </a:t>
            </a:r>
          </a:p>
        </p:txBody>
      </p:sp>
      <p:pic>
        <p:nvPicPr>
          <p:cNvPr id="30724" name="Picture 5" descr="45217795_Herman_Hess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773238"/>
            <a:ext cx="266382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cover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>Знаете ли вы, что..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50419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Способ получения кремния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в чистом виде разработан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Николаем Николаевичем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Бекетовым.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Кремний в России производится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на заводах: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г. Каменск - Уральский (Свердловская область)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г. Шелех (Иркутская область).</a:t>
            </a:r>
          </a:p>
        </p:txBody>
      </p:sp>
      <p:pic>
        <p:nvPicPr>
          <p:cNvPr id="31748" name="Picture 5" descr="745852976_tonne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75" y="1484313"/>
            <a:ext cx="23749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Получение кремния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В </a:t>
            </a:r>
            <a:r>
              <a:rPr lang="ru-RU" sz="3600" i="1" dirty="0" smtClean="0"/>
              <a:t>промышленности</a:t>
            </a:r>
            <a:r>
              <a:rPr lang="ru-RU" dirty="0" smtClean="0"/>
              <a:t> кремний получают восстанавливая расплав </a:t>
            </a:r>
            <a:r>
              <a:rPr lang="en-US" dirty="0" smtClean="0"/>
              <a:t>SiO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коксом при 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t = 1800</a:t>
            </a:r>
            <a:r>
              <a:rPr lang="en-US" baseline="30000" dirty="0" smtClean="0"/>
              <a:t>0</a:t>
            </a:r>
            <a:r>
              <a:rPr lang="en-US" dirty="0" smtClean="0"/>
              <a:t>C</a:t>
            </a:r>
            <a:r>
              <a:rPr lang="ru-RU" dirty="0" smtClean="0"/>
              <a:t> в дуговых печах. Чистота полученного таким образом кремния составляет 99,9 %.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400" dirty="0" smtClean="0"/>
              <a:t>                      </a:t>
            </a:r>
          </a:p>
        </p:txBody>
      </p:sp>
      <p:pic>
        <p:nvPicPr>
          <p:cNvPr id="32772" name="Picture 7" descr="image00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4221163"/>
            <a:ext cx="40322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Получение кремния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929688" cy="45259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z="28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600" i="1" dirty="0" smtClean="0"/>
              <a:t>Лабораторный способ получения: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3600" i="1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</a:t>
            </a:r>
            <a:r>
              <a:rPr lang="en-US" sz="5400" dirty="0" smtClean="0"/>
              <a:t>SiO</a:t>
            </a:r>
            <a:r>
              <a:rPr lang="en-US" sz="5400" baseline="-25000" dirty="0" smtClean="0"/>
              <a:t>2</a:t>
            </a:r>
            <a:r>
              <a:rPr lang="en-US" sz="5400" dirty="0" smtClean="0"/>
              <a:t> + 2 Mg </a:t>
            </a:r>
            <a:r>
              <a:rPr lang="en-US" sz="5400" dirty="0" smtClean="0">
                <a:sym typeface="Wingdings" pitchFamily="2" charset="2"/>
              </a:rPr>
              <a:t> 2MgO + Si</a:t>
            </a:r>
            <a:endParaRPr lang="ru-RU" sz="54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z="5400" dirty="0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</a:t>
            </a:r>
          </a:p>
        </p:txBody>
      </p:sp>
    </p:spTree>
  </p:cSld>
  <p:clrMapOvr>
    <a:masterClrMapping/>
  </p:clrMapOvr>
  <p:transition advClick="0" advTm="3000">
    <p:check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Химические свойства кремния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Химически кремний малоактивен.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При комнатной температуре реагирует только </a:t>
            </a:r>
            <a:r>
              <a:rPr lang="en-US" dirty="0" smtClean="0"/>
              <a:t>c </a:t>
            </a:r>
            <a:r>
              <a:rPr lang="ru-RU" dirty="0" smtClean="0"/>
              <a:t>фтором, образуя летучий тетрафторид кремния: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sz="6000" dirty="0" smtClean="0"/>
              <a:t>Si + 2F</a:t>
            </a:r>
            <a:r>
              <a:rPr lang="en-US" sz="6000" baseline="-25000" dirty="0" smtClean="0"/>
              <a:t>2</a:t>
            </a:r>
            <a:r>
              <a:rPr lang="en-US" sz="6000" dirty="0" smtClean="0">
                <a:sym typeface="Wingdings" pitchFamily="2" charset="2"/>
              </a:rPr>
              <a:t> SiF</a:t>
            </a:r>
            <a:r>
              <a:rPr lang="en-US" sz="6000" baseline="-25000" dirty="0" smtClean="0">
                <a:sym typeface="Wingdings" pitchFamily="2" charset="2"/>
              </a:rPr>
              <a:t>4</a:t>
            </a:r>
            <a:endParaRPr lang="ru-RU" sz="6000" baseline="-25000" dirty="0" smtClean="0"/>
          </a:p>
        </p:txBody>
      </p:sp>
    </p:spTree>
  </p:cSld>
  <p:clrMapOvr>
    <a:masterClrMapping/>
  </p:clrMapOvr>
  <p:transition advClick="0" advTm="3000"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Химические свойства кремния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При нагревании до 400 – 500</a:t>
            </a:r>
            <a:r>
              <a:rPr lang="ru-RU" baseline="30000" dirty="0" smtClean="0"/>
              <a:t>0</a:t>
            </a:r>
            <a:r>
              <a:rPr lang="ru-RU" dirty="0" smtClean="0"/>
              <a:t>С кремний реагирует с кислородом с образованием диоксида кремния: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  </a:t>
            </a:r>
            <a:r>
              <a:rPr lang="en-US" sz="6000" dirty="0" smtClean="0"/>
              <a:t>Si + O</a:t>
            </a:r>
            <a:r>
              <a:rPr lang="en-US" sz="6000" baseline="-25000" dirty="0" smtClean="0"/>
              <a:t>2</a:t>
            </a:r>
            <a:r>
              <a:rPr lang="en-US" sz="6000" dirty="0" smtClean="0"/>
              <a:t> </a:t>
            </a:r>
            <a:r>
              <a:rPr lang="en-US" sz="6000" dirty="0" smtClean="0">
                <a:sym typeface="Wingdings" pitchFamily="2" charset="2"/>
              </a:rPr>
              <a:t> SiO</a:t>
            </a:r>
            <a:r>
              <a:rPr lang="en-US" sz="6000" baseline="-25000" dirty="0" smtClean="0">
                <a:sym typeface="Wingdings" pitchFamily="2" charset="2"/>
              </a:rPr>
              <a:t>2</a:t>
            </a:r>
            <a:endParaRPr lang="ru-RU" sz="6000" baseline="-25000" dirty="0" smtClean="0"/>
          </a:p>
        </p:txBody>
      </p:sp>
    </p:spTree>
  </p:cSld>
  <p:clrMapOvr>
    <a:masterClrMapping/>
  </p:clrMapOvr>
  <p:transition advClick="0" advTm="3000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    </a:t>
            </a:r>
          </a:p>
        </p:txBody>
      </p:sp>
      <p:pic>
        <p:nvPicPr>
          <p:cNvPr id="17411" name="Picture 7" descr="periodic_system_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Химические свойства кремния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8958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с хлором, бромом и йодом —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с образованием соответствующих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легко летучих тетрагалогенидов SiHal</a:t>
            </a:r>
            <a:r>
              <a:rPr lang="ru-RU" baseline="-25000" dirty="0" smtClean="0"/>
              <a:t>4</a:t>
            </a:r>
            <a:r>
              <a:rPr lang="ru-RU" dirty="0" smtClean="0"/>
              <a:t>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</a:t>
            </a:r>
            <a:r>
              <a:rPr lang="en-US" sz="6000" dirty="0" smtClean="0"/>
              <a:t>Si + 2Cl</a:t>
            </a:r>
            <a:r>
              <a:rPr lang="en-US" sz="6000" baseline="-25000" dirty="0" smtClean="0"/>
              <a:t>2</a:t>
            </a:r>
            <a:r>
              <a:rPr lang="en-US" sz="6000" dirty="0" smtClean="0"/>
              <a:t> </a:t>
            </a:r>
            <a:r>
              <a:rPr lang="en-US" sz="6000" dirty="0" smtClean="0">
                <a:sym typeface="Wingdings" pitchFamily="2" charset="2"/>
              </a:rPr>
              <a:t> SiCl</a:t>
            </a:r>
            <a:r>
              <a:rPr lang="en-US" sz="6000" baseline="-25000" dirty="0" smtClean="0">
                <a:sym typeface="Wingdings" pitchFamily="2" charset="2"/>
              </a:rPr>
              <a:t>4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6000" dirty="0" smtClean="0"/>
              <a:t>       Si + 2Br</a:t>
            </a:r>
            <a:r>
              <a:rPr lang="en-US" sz="6000" baseline="-25000" dirty="0" smtClean="0"/>
              <a:t>2</a:t>
            </a:r>
            <a:r>
              <a:rPr lang="en-US" sz="6000" dirty="0" smtClean="0"/>
              <a:t> </a:t>
            </a:r>
            <a:r>
              <a:rPr lang="en-US" sz="6000" dirty="0" smtClean="0">
                <a:sym typeface="Wingdings" pitchFamily="2" charset="2"/>
              </a:rPr>
              <a:t> SiBr</a:t>
            </a:r>
            <a:r>
              <a:rPr lang="en-US" sz="6000" baseline="-25000" dirty="0" smtClean="0">
                <a:sym typeface="Wingdings" pitchFamily="2" charset="2"/>
              </a:rPr>
              <a:t>4</a:t>
            </a:r>
            <a:endParaRPr lang="ru-RU" sz="6000" baseline="-250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6000" dirty="0" smtClean="0"/>
          </a:p>
        </p:txBody>
      </p:sp>
    </p:spTree>
  </p:cSld>
  <p:clrMapOvr>
    <a:masterClrMapping/>
  </p:clrMapOvr>
  <p:transition advClick="0" advTm="3000">
    <p:comb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Химические свойства кремния</a:t>
            </a:r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При взаимодействии с металлом, кремний проявляет себя как окислитель.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При взаимодействии образуются: силициды.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6000" dirty="0" smtClean="0"/>
              <a:t>      2</a:t>
            </a:r>
            <a:r>
              <a:rPr lang="ru-RU" sz="6000" dirty="0" smtClean="0"/>
              <a:t>Са + </a:t>
            </a:r>
            <a:r>
              <a:rPr lang="en-US" sz="6000" dirty="0" smtClean="0"/>
              <a:t>Si</a:t>
            </a:r>
            <a:r>
              <a:rPr lang="en-US" sz="6000" dirty="0" smtClean="0">
                <a:sym typeface="Wingdings" pitchFamily="2" charset="2"/>
              </a:rPr>
              <a:t> Ca</a:t>
            </a:r>
            <a:r>
              <a:rPr lang="en-US" sz="6000" baseline="-25000" dirty="0" smtClean="0">
                <a:sym typeface="Wingdings" pitchFamily="2" charset="2"/>
              </a:rPr>
              <a:t>2</a:t>
            </a:r>
            <a:r>
              <a:rPr lang="en-US" sz="6000" dirty="0" smtClean="0">
                <a:sym typeface="Wingdings" pitchFamily="2" charset="2"/>
              </a:rPr>
              <a:t>Si</a:t>
            </a:r>
            <a:endParaRPr lang="ru-RU" sz="60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2000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>
              <a:sym typeface="Wingdings" pitchFamily="2" charset="2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>
                <a:sym typeface="Wingdings" pitchFamily="2" charset="2"/>
              </a:rPr>
              <a:t>Кремний легко растворяется в щелочах.</a:t>
            </a:r>
          </a:p>
        </p:txBody>
      </p:sp>
    </p:spTree>
  </p:cSld>
  <p:clrMapOvr>
    <a:masterClrMapping/>
  </p:clrMapOvr>
  <p:transition advClick="0" advTm="3000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Химические свойства кремния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С водородом кремний непосредственно не реагирует.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Водородное соединение </a:t>
            </a:r>
            <a:r>
              <a:rPr lang="ru-RU" b="1" dirty="0" smtClean="0"/>
              <a:t>силан</a:t>
            </a:r>
            <a:r>
              <a:rPr lang="ru-RU" dirty="0" smtClean="0"/>
              <a:t>, получают косвенным способом, при взаимодействии силицидов с кислотами: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539750" y="5192713"/>
            <a:ext cx="8353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/>
              <a:t>    Ca</a:t>
            </a:r>
            <a:r>
              <a:rPr lang="ru-RU" sz="4000" baseline="-25000"/>
              <a:t>2</a:t>
            </a:r>
            <a:r>
              <a:rPr lang="ru-RU" sz="4000"/>
              <a:t>Si + 4HCl → 2CaCl</a:t>
            </a:r>
            <a:r>
              <a:rPr lang="ru-RU" sz="4000" baseline="-25000"/>
              <a:t>2</a:t>
            </a:r>
            <a:r>
              <a:rPr lang="ru-RU" sz="4000"/>
              <a:t> + SiH</a:t>
            </a:r>
            <a:r>
              <a:rPr lang="ru-RU" sz="4000" baseline="-25000"/>
              <a:t>4</a:t>
            </a:r>
            <a:r>
              <a:rPr lang="ru-RU" sz="4000"/>
              <a:t>↑.</a:t>
            </a:r>
          </a:p>
        </p:txBody>
      </p:sp>
    </p:spTree>
  </p:cSld>
  <p:clrMapOvr>
    <a:masterClrMapping/>
  </p:clrMapOvr>
  <p:transition advClick="0" advTm="3000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Соединения кремния</a:t>
            </a:r>
          </a:p>
        </p:txBody>
      </p:sp>
      <p:graphicFrame>
        <p:nvGraphicFramePr>
          <p:cNvPr id="1026" name="Organization Chart 5"/>
          <p:cNvGraphicFramePr>
            <a:graphicFrameLocks/>
          </p:cNvGraphicFramePr>
          <p:nvPr>
            <p:ph idx="1"/>
          </p:nvPr>
        </p:nvGraphicFramePr>
        <p:xfrm>
          <a:off x="250825" y="1628775"/>
          <a:ext cx="8640763" cy="4525963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 advClick="0" advTm="3000"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tx1"/>
                </a:solidFill>
              </a:rPr>
              <a:t>Свойства оксида</a:t>
            </a:r>
          </a:p>
        </p:txBody>
      </p:sp>
      <p:graphicFrame>
        <p:nvGraphicFramePr>
          <p:cNvPr id="190535" name="Group 71"/>
          <p:cNvGraphicFramePr>
            <a:graphicFrameLocks noGrp="1"/>
          </p:cNvGraphicFramePr>
          <p:nvPr>
            <p:ph idx="1"/>
          </p:nvPr>
        </p:nvGraphicFramePr>
        <p:xfrm>
          <a:off x="611188" y="1700213"/>
          <a:ext cx="8353425" cy="4741545"/>
        </p:xfrm>
        <a:graphic>
          <a:graphicData uri="http://schemas.openxmlformats.org/drawingml/2006/table">
            <a:tbl>
              <a:tblPr/>
              <a:tblGrid>
                <a:gridCol w="4176712"/>
                <a:gridCol w="4176713"/>
              </a:tblGrid>
              <a:tr h="504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           СО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SiO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Кислотный оксид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Кислотный оксид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Молекулярная 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кристаллическая решетка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Атомная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кристаллическая решетка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Бесцветный газ.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Кристаллическое, твердое вещество, тугоплавкое.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Химические       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свойства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O + CO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= H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Не взаимодействует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+ CaO = CaCO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SiO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+ CaO = CaSiO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+ Ca(OH)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=CaCO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+ H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O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SiO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+ NaOH = Na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SiO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+ H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O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+ 2Mg = 2MgO + C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SiO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+ 2C = 2MgO + Si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 + CO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= 2CO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SiO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+ 2C = Si + 2CO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Свойства кислот</a:t>
            </a:r>
          </a:p>
        </p:txBody>
      </p:sp>
      <p:graphicFrame>
        <p:nvGraphicFramePr>
          <p:cNvPr id="191542" name="Group 54"/>
          <p:cNvGraphicFramePr>
            <a:graphicFrameLocks noGrp="1"/>
          </p:cNvGraphicFramePr>
          <p:nvPr>
            <p:ph idx="1"/>
          </p:nvPr>
        </p:nvGraphicFramePr>
        <p:xfrm>
          <a:off x="539750" y="1773238"/>
          <a:ext cx="8229600" cy="459105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SiO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</a:t>
                      </a:r>
                      <a:endParaRPr kumimoji="0" lang="ru-RU" sz="20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50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Двухосновная, кислородсодержащая, слабая, непрочная, т.к. летучая.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Двухосновная, кислородсодержащая, слабая, нерастворимая в воде.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Получение: СО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+ Н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О = Н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СО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Получение: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SiO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+ H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O = 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нельзя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6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Нестойкая, непрочная, при стоянии или нагревании разлагается: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Н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СО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= СО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 + Н</a:t>
                      </a:r>
                      <a:r>
                        <a:rPr kumimoji="0" lang="ru-RU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Выделить в чистом виде нельзя, т.к. при нагревании разлагается: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H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SiO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= SiO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+ H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O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3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Zn + H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CO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= ZnCO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 + H</a:t>
                      </a:r>
                      <a:r>
                        <a:rPr kumimoji="0" lang="en-US" sz="2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Незначительное выделение газа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__________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83" name="Line 49"/>
          <p:cNvSpPr>
            <a:spLocks noChangeShapeType="1"/>
          </p:cNvSpPr>
          <p:nvPr/>
        </p:nvSpPr>
        <p:spPr bwMode="auto">
          <a:xfrm>
            <a:off x="2195513" y="400526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0984" name="Line 53"/>
          <p:cNvSpPr>
            <a:spLocks noChangeShapeType="1"/>
          </p:cNvSpPr>
          <p:nvPr/>
        </p:nvSpPr>
        <p:spPr bwMode="auto">
          <a:xfrm flipH="1" flipV="1">
            <a:off x="2051050" y="38608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0985" name="Line 63"/>
          <p:cNvSpPr>
            <a:spLocks noChangeShapeType="1"/>
          </p:cNvSpPr>
          <p:nvPr/>
        </p:nvSpPr>
        <p:spPr bwMode="auto">
          <a:xfrm flipV="1">
            <a:off x="3708400" y="537368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3000"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31" name="Rectangle 19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Соли</a:t>
            </a:r>
          </a:p>
        </p:txBody>
      </p:sp>
      <p:graphicFrame>
        <p:nvGraphicFramePr>
          <p:cNvPr id="192539" name="Group 2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527675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992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Угольной кислоты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Кремниевой кислоты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1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- карбонаты;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- гидрокарбонаты;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   - силикаты;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6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Карбонаты обладают всеми свойствами солей, являются сильными электролитами, полностью диссоциируют на ионы(растворимых в воде).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Растворимыми являются только соли щелочных металлов, остальные образуют нерастворимые или вообще не образуют солей(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Al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+3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, Cr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+3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, Ag</a:t>
                      </a:r>
                      <a:r>
                        <a:rPr kumimoji="0" lang="en-US" sz="2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+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)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 advTm="3000"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Применение кремния и его соединений</a:t>
            </a:r>
          </a:p>
        </p:txBody>
      </p:sp>
      <p:pic>
        <p:nvPicPr>
          <p:cNvPr id="43011" name="Picture 5" descr="glass_steklo_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1773238"/>
            <a:ext cx="11525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Text Box 6"/>
          <p:cNvSpPr txBox="1">
            <a:spLocks noChangeArrowheads="1"/>
          </p:cNvSpPr>
          <p:nvPr/>
        </p:nvSpPr>
        <p:spPr bwMode="auto">
          <a:xfrm>
            <a:off x="684213" y="3141663"/>
            <a:ext cx="1422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Стекло</a:t>
            </a:r>
          </a:p>
        </p:txBody>
      </p:sp>
      <p:pic>
        <p:nvPicPr>
          <p:cNvPr id="43013" name="Picture 8" descr="cement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8538" y="1773238"/>
            <a:ext cx="1144587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Text Box 9"/>
          <p:cNvSpPr txBox="1">
            <a:spLocks noChangeArrowheads="1"/>
          </p:cNvSpPr>
          <p:nvPr/>
        </p:nvSpPr>
        <p:spPr bwMode="auto">
          <a:xfrm>
            <a:off x="2411413" y="3141663"/>
            <a:ext cx="10810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Цемент</a:t>
            </a:r>
          </a:p>
        </p:txBody>
      </p:sp>
      <p:pic>
        <p:nvPicPr>
          <p:cNvPr id="43015" name="Picture 11" descr="kirpich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738" y="1773238"/>
            <a:ext cx="13239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6" name="Text Box 12"/>
          <p:cNvSpPr txBox="1">
            <a:spLocks noChangeArrowheads="1"/>
          </p:cNvSpPr>
          <p:nvPr/>
        </p:nvSpPr>
        <p:spPr bwMode="auto">
          <a:xfrm>
            <a:off x="4140200" y="3141663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Кирпич</a:t>
            </a:r>
          </a:p>
        </p:txBody>
      </p:sp>
      <p:pic>
        <p:nvPicPr>
          <p:cNvPr id="43017" name="Picture 14" descr="meissen_01_400_300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51500" y="1844675"/>
            <a:ext cx="11811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8" name="Text Box 15"/>
          <p:cNvSpPr txBox="1">
            <a:spLocks noChangeArrowheads="1"/>
          </p:cNvSpPr>
          <p:nvPr/>
        </p:nvSpPr>
        <p:spPr bwMode="auto">
          <a:xfrm>
            <a:off x="5867400" y="3141663"/>
            <a:ext cx="10652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Фарфор</a:t>
            </a:r>
          </a:p>
        </p:txBody>
      </p:sp>
      <p:pic>
        <p:nvPicPr>
          <p:cNvPr id="43019" name="Picture 17" descr="13403432_1_F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1188" y="4221163"/>
            <a:ext cx="11811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20" name="Text Box 18"/>
          <p:cNvSpPr txBox="1">
            <a:spLocks noChangeArrowheads="1"/>
          </p:cNvSpPr>
          <p:nvPr/>
        </p:nvSpPr>
        <p:spPr bwMode="auto">
          <a:xfrm>
            <a:off x="684213" y="5445125"/>
            <a:ext cx="1241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Фаянс</a:t>
            </a:r>
          </a:p>
        </p:txBody>
      </p:sp>
      <p:pic>
        <p:nvPicPr>
          <p:cNvPr id="43021" name="Picture 20" descr="kley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339975" y="4221163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22" name="Text Box 21"/>
          <p:cNvSpPr txBox="1">
            <a:spLocks noChangeArrowheads="1"/>
          </p:cNvSpPr>
          <p:nvPr/>
        </p:nvSpPr>
        <p:spPr bwMode="auto">
          <a:xfrm>
            <a:off x="2555875" y="5445125"/>
            <a:ext cx="7223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Клей</a:t>
            </a:r>
          </a:p>
        </p:txBody>
      </p:sp>
      <p:pic>
        <p:nvPicPr>
          <p:cNvPr id="43023" name="Picture 23" descr="silikon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724525" y="4221163"/>
            <a:ext cx="11525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24" name="Text Box 24"/>
          <p:cNvSpPr txBox="1">
            <a:spLocks noChangeArrowheads="1"/>
          </p:cNvSpPr>
          <p:nvPr/>
        </p:nvSpPr>
        <p:spPr bwMode="auto">
          <a:xfrm>
            <a:off x="5724525" y="5454650"/>
            <a:ext cx="16970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Силикон</a:t>
            </a:r>
          </a:p>
        </p:txBody>
      </p:sp>
      <p:pic>
        <p:nvPicPr>
          <p:cNvPr id="43025" name="Picture 26" descr="asbest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067175" y="4221163"/>
            <a:ext cx="136207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26" name="Text Box 27"/>
          <p:cNvSpPr txBox="1">
            <a:spLocks noChangeArrowheads="1"/>
          </p:cNvSpPr>
          <p:nvPr/>
        </p:nvSpPr>
        <p:spPr bwMode="auto">
          <a:xfrm>
            <a:off x="4284663" y="5445125"/>
            <a:ext cx="1323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Асбест</a:t>
            </a:r>
          </a:p>
        </p:txBody>
      </p:sp>
      <p:pic>
        <p:nvPicPr>
          <p:cNvPr id="43027" name="Picture 29" descr="gr6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308850" y="4221163"/>
            <a:ext cx="1114425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28" name="Text Box 30"/>
          <p:cNvSpPr txBox="1">
            <a:spLocks noChangeArrowheads="1"/>
          </p:cNvSpPr>
          <p:nvPr/>
        </p:nvSpPr>
        <p:spPr bwMode="auto">
          <a:xfrm>
            <a:off x="7380288" y="5445125"/>
            <a:ext cx="108426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Гранит</a:t>
            </a:r>
          </a:p>
        </p:txBody>
      </p:sp>
      <p:pic>
        <p:nvPicPr>
          <p:cNvPr id="43029" name="Picture 32" descr="keramika-350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235825" y="1844675"/>
            <a:ext cx="11430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30" name="Text Box 33"/>
          <p:cNvSpPr txBox="1">
            <a:spLocks noChangeArrowheads="1"/>
          </p:cNvSpPr>
          <p:nvPr/>
        </p:nvSpPr>
        <p:spPr bwMode="auto">
          <a:xfrm>
            <a:off x="7380288" y="3141663"/>
            <a:ext cx="1546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Керамика</a:t>
            </a:r>
          </a:p>
        </p:txBody>
      </p:sp>
    </p:spTree>
  </p:cSld>
  <p:clrMapOvr>
    <a:masterClrMapping/>
  </p:clrMapOvr>
  <p:transition advClick="0" advTm="3000">
    <p:spli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Применение кремния в технике</a:t>
            </a:r>
          </a:p>
        </p:txBody>
      </p:sp>
      <p:pic>
        <p:nvPicPr>
          <p:cNvPr id="44035" name="Picture 4" descr="amorfniy_kremni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557338"/>
            <a:ext cx="2665412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5" descr="Rectifier_bridge_Diode_Bridge_Silicon_Brid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838" y="1557338"/>
            <a:ext cx="22320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6" descr="Silicon_case_for_iPod_Nano_4th_gener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1557338"/>
            <a:ext cx="23050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7" descr="к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4149725"/>
            <a:ext cx="266541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8" descr="карб кр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275" y="4149725"/>
            <a:ext cx="223202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0" name="Picture 10" descr="кр для жагигалок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3663" y="4076700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ull dir="l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Применение кремния в медицине</a:t>
            </a:r>
          </a:p>
        </p:txBody>
      </p:sp>
      <p:pic>
        <p:nvPicPr>
          <p:cNvPr id="45059" name="Picture 4" descr="gigiena23 крем противокариес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557338"/>
            <a:ext cx="2160587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5" descr="Kremniy_prirodnyiy_filtr-aktivator_vodyi__small_480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1557338"/>
            <a:ext cx="169862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6" descr="к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1557338"/>
            <a:ext cx="1563688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7" descr="к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1557338"/>
            <a:ext cx="2160587" cy="253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8" descr="к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4292600"/>
            <a:ext cx="2303462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Picture 9" descr="к5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575" y="4221163"/>
            <a:ext cx="2763838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10" descr="кремний эл жизни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00788" y="4221163"/>
            <a:ext cx="25209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split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к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549275"/>
            <a:ext cx="3598862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атом к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549275"/>
            <a:ext cx="388778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Text Box 6"/>
          <p:cNvSpPr txBox="1">
            <a:spLocks noChangeArrowheads="1"/>
          </p:cNvSpPr>
          <p:nvPr/>
        </p:nvSpPr>
        <p:spPr bwMode="auto">
          <a:xfrm>
            <a:off x="2124075" y="5597525"/>
            <a:ext cx="52562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Строение атома кремния</a:t>
            </a:r>
          </a:p>
        </p:txBody>
      </p:sp>
    </p:spTree>
  </p:cSld>
  <p:clrMapOvr>
    <a:masterClrMapping/>
  </p:clrMapOvr>
  <p:transition advClick="0" advTm="3000"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Биологическая роль</a:t>
            </a: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3575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Важнейшее соединение кремния – </a:t>
            </a:r>
            <a:r>
              <a:rPr lang="en-US" sz="2800" dirty="0" smtClean="0"/>
              <a:t>SiO</a:t>
            </a:r>
            <a:r>
              <a:rPr lang="en-US" sz="2800" baseline="-25000" dirty="0" smtClean="0"/>
              <a:t>2</a:t>
            </a:r>
            <a:r>
              <a:rPr lang="ru-RU" sz="2800" dirty="0" smtClean="0"/>
              <a:t> необходим для жизни растений и животных.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Благодаря ему тростники, камыши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и хвощи стоят крепко, как штыки.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  Острые листья осоки режут, как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ножи, стерня на скошенном поле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колет, как иголки, а стебли злаков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настолько крепки, что не позволяют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                 ниве на полях ложиться от дождя и ветра </a:t>
            </a:r>
          </a:p>
        </p:txBody>
      </p:sp>
      <p:pic>
        <p:nvPicPr>
          <p:cNvPr id="46084" name="Picture 5" descr="1233859990_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3933825"/>
            <a:ext cx="1152525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7" descr="786968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5373688"/>
            <a:ext cx="11303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9" descr="12361572773ba7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42988" y="2565400"/>
            <a:ext cx="11715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pull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Биологическая роль</a:t>
            </a: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Чешуя рыб, панцири насекомых, крылья бабочек, перья птиц и шерсть животных прочны, так как содержат кремнезем.</a:t>
            </a:r>
          </a:p>
        </p:txBody>
      </p:sp>
      <p:pic>
        <p:nvPicPr>
          <p:cNvPr id="47108" name="Picture 5" descr="na3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860800"/>
            <a:ext cx="151288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7" descr="zmeja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8038" y="3860800"/>
            <a:ext cx="2016125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9" descr="1231516462_pw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8175" y="5229225"/>
            <a:ext cx="17272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11" descr="1225275994_perjaptic_clipart_0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59338" y="5229225"/>
            <a:ext cx="18002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2" name="Picture 13" descr="img1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72225" y="3860800"/>
            <a:ext cx="15113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Биологическая роль</a:t>
            </a:r>
          </a:p>
        </p:txBody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Кремний придаёт гладкость и прочность костям и кровеносным сосудам человека.</a:t>
            </a:r>
          </a:p>
        </p:txBody>
      </p:sp>
      <p:pic>
        <p:nvPicPr>
          <p:cNvPr id="48132" name="Picture 5" descr="skelet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924175"/>
            <a:ext cx="2808287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9" descr="bloodvessel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838" y="3644900"/>
            <a:ext cx="172878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11" descr="shema-krovoobrasheniya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2924175"/>
            <a:ext cx="2808288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5" name="Text Box 12"/>
          <p:cNvSpPr txBox="1">
            <a:spLocks noChangeArrowheads="1"/>
          </p:cNvSpPr>
          <p:nvPr/>
        </p:nvSpPr>
        <p:spPr bwMode="auto">
          <a:xfrm>
            <a:off x="2051050" y="6308725"/>
            <a:ext cx="5643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В организме человека кремния менее 0,01% по весу.</a:t>
            </a:r>
          </a:p>
        </p:txBody>
      </p:sp>
    </p:spTree>
  </p:cSld>
  <p:clrMapOvr>
    <a:masterClrMapping/>
  </p:clrMapOvr>
  <p:transition advClick="0" advTm="3000">
    <p:pull dir="r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229600" cy="56880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</a:rPr>
              <a:t>       </a:t>
            </a:r>
            <a:r>
              <a:rPr lang="ru-RU" sz="2400" dirty="0" smtClean="0">
                <a:latin typeface="Times New Roman" pitchFamily="18" charset="0"/>
              </a:rPr>
              <a:t>Кремний - микроэлемент, постоянно содержащийся в организме человека. Наибольшее его количество содержится в лимфоузлах, соединительной ткани аорты, трахеи, в волосах и коже. Кремний необходим для построения эпителиальных клеток.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latin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  Кремний играет важную роль в процессе минерализации костной ткани; необходим для поддержания эластичности стенки артерий, оказывает положительное влияние на иммунитет и замедляет процессы старения в тканях организма человека.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</a:rPr>
              <a:t>Среднее содержание кремния в крови составляет 8,25 мг/сутки. С возрастом его уровень в организме снижается, поэтому у пожилых людей потребность в кремнии, как правило, повышается. Улучшают усвоение кремния организмом наличие кальция, магния, марганца и калия.</a:t>
            </a:r>
          </a:p>
        </p:txBody>
      </p:sp>
    </p:spTree>
  </p:cSld>
  <p:clrMapOvr>
    <a:masterClrMapping/>
  </p:clrMapOvr>
  <p:transition advClick="0" advTm="3000">
    <p:cover dir="r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Биологическая роль</a:t>
            </a:r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Кремний входит и в состав низших живых организмов – диатомовых водорослей и радиолярий, - нежнейших комочков живой материи, которые создают свои непревзойденные по красоте скелеты из кремнезема.</a:t>
            </a:r>
          </a:p>
        </p:txBody>
      </p:sp>
      <p:pic>
        <p:nvPicPr>
          <p:cNvPr id="50180" name="Picture 5" descr="1222759355_des8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797425"/>
            <a:ext cx="12954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7" descr="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8038" y="4797425"/>
            <a:ext cx="1296987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Picture 9" descr="Ris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725" y="4724400"/>
            <a:ext cx="118110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3" name="Picture 11" descr="21591875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025" y="4724400"/>
            <a:ext cx="1152525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4" name="Text Box 12"/>
          <p:cNvSpPr txBox="1">
            <a:spLocks noChangeArrowheads="1"/>
          </p:cNvSpPr>
          <p:nvPr/>
        </p:nvSpPr>
        <p:spPr bwMode="auto">
          <a:xfrm>
            <a:off x="1384300" y="5957888"/>
            <a:ext cx="2660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Диатомовые водоросли</a:t>
            </a:r>
          </a:p>
        </p:txBody>
      </p:sp>
      <p:sp>
        <p:nvSpPr>
          <p:cNvPr id="50185" name="Text Box 13"/>
          <p:cNvSpPr txBox="1">
            <a:spLocks noChangeArrowheads="1"/>
          </p:cNvSpPr>
          <p:nvPr/>
        </p:nvSpPr>
        <p:spPr bwMode="auto">
          <a:xfrm>
            <a:off x="5343525" y="5957888"/>
            <a:ext cx="1962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        Радиолярии</a:t>
            </a:r>
          </a:p>
        </p:txBody>
      </p:sp>
      <p:pic>
        <p:nvPicPr>
          <p:cNvPr id="50186" name="Picture 14" descr="corallina_officinalis кр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19250" y="4797425"/>
            <a:ext cx="1584325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wheel spokes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Кремний в продуктах питания</a:t>
            </a: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51204" name="Picture 4" descr="крений в продукт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557338"/>
            <a:ext cx="8785225" cy="512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newsflash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Самоконтроль </a:t>
            </a: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40067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1. Какое место занимает кремний в периодической системе: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а) 2 период, 4 гр.побоч.    б) 3 период, 3 гр. главн.     в) 3 период, 4 гр. главн.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2. Кристаллическая решетка кремния: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а) ионная;        б) атомная;    в) молекулярная;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3. По распространенности в природе кремний …. элемент: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а) первый;       б) второй;      в) третий;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4. Кремний вступает в реакцию с: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а) металлами, водородом, галогенами;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б) металлами, галогенами, легко растворяется в щелочах;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в) оксидами, кислотами, неметаллами.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5. Соли кремниевой кислоты: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dirty="0" smtClean="0"/>
              <a:t>  а) силициды;         б) гидросиликаты;         в) силикаты;          </a:t>
            </a:r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Источники 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Химия, 9кл, О.С.Габриелян. Дрофа, 2005г.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Поурочные разработки. М.Ю. Горковенко, Москва «ВАКО» 2005 г.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Б.В. Некрасов «Курс общей химии»,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Москва, 1955 г.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Ресурсы интернета</a:t>
            </a:r>
          </a:p>
        </p:txBody>
      </p:sp>
    </p:spTree>
  </p:cSld>
  <p:clrMapOvr>
    <a:masterClrMapping/>
  </p:clrMapOvr>
  <p:transition advClick="0" advTm="3000">
    <p:comb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Строение атома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713787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Положение в ПС: период </a:t>
            </a:r>
            <a:r>
              <a:rPr lang="en-US" dirty="0" smtClean="0"/>
              <a:t>III</a:t>
            </a:r>
            <a:r>
              <a:rPr lang="ru-RU" dirty="0" smtClean="0"/>
              <a:t>; группа </a:t>
            </a:r>
            <a:r>
              <a:rPr lang="en-US" dirty="0" smtClean="0"/>
              <a:t>IV</a:t>
            </a:r>
            <a:r>
              <a:rPr lang="ru-RU" dirty="0" smtClean="0"/>
              <a:t>, главная;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Заряд ядра: </a:t>
            </a:r>
            <a:r>
              <a:rPr lang="ru-RU" sz="2000" dirty="0" smtClean="0"/>
              <a:t>+14</a:t>
            </a:r>
            <a:r>
              <a:rPr lang="ru-RU" dirty="0" smtClean="0"/>
              <a:t> </a:t>
            </a:r>
            <a:r>
              <a:rPr lang="en-US" dirty="0" smtClean="0"/>
              <a:t>Si</a:t>
            </a:r>
            <a:r>
              <a:rPr lang="ru-RU" dirty="0" smtClean="0"/>
              <a:t>;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Относительная атомная масса: </a:t>
            </a:r>
            <a:r>
              <a:rPr lang="en-US" dirty="0" smtClean="0"/>
              <a:t>Ar (Si)=28</a:t>
            </a: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Строение атома: </a:t>
            </a:r>
            <a:r>
              <a:rPr lang="en-US" dirty="0" smtClean="0"/>
              <a:t>p=14, e=14, n=28 - 14 =14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Электронная формула: </a:t>
            </a:r>
            <a:r>
              <a:rPr lang="ru-RU" sz="2000" dirty="0" smtClean="0"/>
              <a:t>+14</a:t>
            </a:r>
            <a:r>
              <a:rPr lang="ru-RU" dirty="0" smtClean="0"/>
              <a:t> </a:t>
            </a:r>
            <a:r>
              <a:rPr lang="en-US" dirty="0" smtClean="0"/>
              <a:t>Si 2e;8e;4e;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/>
              <a:t>                                       </a:t>
            </a:r>
            <a:r>
              <a:rPr lang="ru-RU" sz="2000" dirty="0" smtClean="0"/>
              <a:t>+14</a:t>
            </a:r>
            <a:r>
              <a:rPr lang="ru-RU" dirty="0" smtClean="0"/>
              <a:t> </a:t>
            </a:r>
            <a:r>
              <a:rPr lang="en-US" dirty="0" smtClean="0"/>
              <a:t>Si 1s</a:t>
            </a:r>
            <a:r>
              <a:rPr lang="ru-RU" baseline="30000" dirty="0" smtClean="0"/>
              <a:t>2</a:t>
            </a:r>
            <a:r>
              <a:rPr lang="en-US" dirty="0" smtClean="0"/>
              <a:t> 2s</a:t>
            </a:r>
            <a:r>
              <a:rPr lang="ru-RU" baseline="30000" dirty="0" smtClean="0"/>
              <a:t>2</a:t>
            </a:r>
            <a:r>
              <a:rPr lang="en-US" dirty="0" smtClean="0"/>
              <a:t> 2p</a:t>
            </a:r>
            <a:r>
              <a:rPr lang="ru-RU" baseline="30000" dirty="0" smtClean="0"/>
              <a:t>6</a:t>
            </a:r>
            <a:r>
              <a:rPr lang="en-US" dirty="0" smtClean="0"/>
              <a:t> 3s</a:t>
            </a:r>
            <a:r>
              <a:rPr lang="ru-RU" baseline="30000" dirty="0" smtClean="0"/>
              <a:t>2</a:t>
            </a:r>
            <a:r>
              <a:rPr lang="en-US" dirty="0" smtClean="0"/>
              <a:t> 3p</a:t>
            </a:r>
            <a:r>
              <a:rPr lang="ru-RU" baseline="30000" dirty="0" smtClean="0"/>
              <a:t>2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Неметалл;</a:t>
            </a:r>
          </a:p>
        </p:txBody>
      </p:sp>
    </p:spTree>
  </p:cSld>
  <p:clrMapOvr>
    <a:masterClrMapping/>
  </p:clrMapOvr>
  <p:transition advClick="0" advTm="3000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Свойства атома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496300" cy="5040312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dirty="0" smtClean="0"/>
              <a:t>Si</a:t>
            </a:r>
            <a:r>
              <a:rPr lang="ru-RU" sz="3600" baseline="30000" dirty="0" smtClean="0"/>
              <a:t>0</a:t>
            </a:r>
          </a:p>
        </p:txBody>
      </p:sp>
      <p:sp>
        <p:nvSpPr>
          <p:cNvPr id="20484" name="Line 6"/>
          <p:cNvSpPr>
            <a:spLocks noChangeShapeType="1"/>
          </p:cNvSpPr>
          <p:nvPr/>
        </p:nvSpPr>
        <p:spPr bwMode="auto">
          <a:xfrm>
            <a:off x="971550" y="32131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Line 9"/>
          <p:cNvSpPr>
            <a:spLocks noChangeShapeType="1"/>
          </p:cNvSpPr>
          <p:nvPr/>
        </p:nvSpPr>
        <p:spPr bwMode="auto">
          <a:xfrm>
            <a:off x="1835150" y="2349500"/>
            <a:ext cx="0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Line 17"/>
          <p:cNvSpPr>
            <a:spLocks noChangeShapeType="1"/>
          </p:cNvSpPr>
          <p:nvPr/>
        </p:nvSpPr>
        <p:spPr bwMode="auto">
          <a:xfrm>
            <a:off x="1835150" y="2349500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7" name="Line 24"/>
          <p:cNvSpPr>
            <a:spLocks noChangeShapeType="1"/>
          </p:cNvSpPr>
          <p:nvPr/>
        </p:nvSpPr>
        <p:spPr bwMode="auto">
          <a:xfrm flipV="1">
            <a:off x="1835150" y="4292600"/>
            <a:ext cx="28813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8" name="Text Box 25"/>
          <p:cNvSpPr txBox="1">
            <a:spLocks noChangeArrowheads="1"/>
          </p:cNvSpPr>
          <p:nvPr/>
        </p:nvSpPr>
        <p:spPr bwMode="auto">
          <a:xfrm>
            <a:off x="2771775" y="1846263"/>
            <a:ext cx="62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- 4</a:t>
            </a:r>
            <a:r>
              <a:rPr lang="ru-RU" sz="2400"/>
              <a:t>е</a:t>
            </a:r>
          </a:p>
        </p:txBody>
      </p:sp>
      <p:sp>
        <p:nvSpPr>
          <p:cNvPr id="20489" name="Text Box 26"/>
          <p:cNvSpPr txBox="1">
            <a:spLocks noChangeArrowheads="1"/>
          </p:cNvSpPr>
          <p:nvPr/>
        </p:nvSpPr>
        <p:spPr bwMode="auto">
          <a:xfrm>
            <a:off x="2247900" y="2311400"/>
            <a:ext cx="2124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восстановитель</a:t>
            </a:r>
          </a:p>
        </p:txBody>
      </p:sp>
      <p:sp>
        <p:nvSpPr>
          <p:cNvPr id="20490" name="Text Box 27"/>
          <p:cNvSpPr txBox="1">
            <a:spLocks noChangeArrowheads="1"/>
          </p:cNvSpPr>
          <p:nvPr/>
        </p:nvSpPr>
        <p:spPr bwMode="auto">
          <a:xfrm>
            <a:off x="2895600" y="3751263"/>
            <a:ext cx="73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+ 4е</a:t>
            </a:r>
          </a:p>
        </p:txBody>
      </p:sp>
      <p:sp>
        <p:nvSpPr>
          <p:cNvPr id="20491" name="Text Box 28"/>
          <p:cNvSpPr txBox="1">
            <a:spLocks noChangeArrowheads="1"/>
          </p:cNvSpPr>
          <p:nvPr/>
        </p:nvSpPr>
        <p:spPr bwMode="auto">
          <a:xfrm>
            <a:off x="2751138" y="4397375"/>
            <a:ext cx="1254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окислитель</a:t>
            </a:r>
          </a:p>
        </p:txBody>
      </p:sp>
      <p:sp>
        <p:nvSpPr>
          <p:cNvPr id="20492" name="Text Box 30"/>
          <p:cNvSpPr txBox="1">
            <a:spLocks noChangeArrowheads="1"/>
          </p:cNvSpPr>
          <p:nvPr/>
        </p:nvSpPr>
        <p:spPr bwMode="auto">
          <a:xfrm>
            <a:off x="4984750" y="1882775"/>
            <a:ext cx="854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Si</a:t>
            </a:r>
            <a:r>
              <a:rPr lang="ru-RU" sz="3600" baseline="30000"/>
              <a:t>+4</a:t>
            </a:r>
          </a:p>
        </p:txBody>
      </p:sp>
      <p:sp>
        <p:nvSpPr>
          <p:cNvPr id="20493" name="Text Box 31"/>
          <p:cNvSpPr txBox="1">
            <a:spLocks noChangeArrowheads="1"/>
          </p:cNvSpPr>
          <p:nvPr/>
        </p:nvSpPr>
        <p:spPr bwMode="auto">
          <a:xfrm>
            <a:off x="5127625" y="3825875"/>
            <a:ext cx="7461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Si</a:t>
            </a:r>
            <a:r>
              <a:rPr lang="ru-RU" sz="3600" baseline="30000"/>
              <a:t>-4</a:t>
            </a:r>
          </a:p>
          <a:p>
            <a:endParaRPr lang="ru-RU" sz="3600"/>
          </a:p>
        </p:txBody>
      </p:sp>
      <p:sp>
        <p:nvSpPr>
          <p:cNvPr id="20494" name="Text Box 32"/>
          <p:cNvSpPr txBox="1">
            <a:spLocks noChangeArrowheads="1"/>
          </p:cNvSpPr>
          <p:nvPr/>
        </p:nvSpPr>
        <p:spPr bwMode="auto">
          <a:xfrm>
            <a:off x="879475" y="5045075"/>
            <a:ext cx="78692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 Кремний, отдавая все внешние электроны более ЭО элементам, окисляется, переходя в </a:t>
            </a:r>
            <a:r>
              <a:rPr lang="en-US" sz="2400"/>
              <a:t>Si </a:t>
            </a:r>
            <a:r>
              <a:rPr lang="en-US" sz="2400" baseline="30000"/>
              <a:t>+4</a:t>
            </a:r>
            <a:r>
              <a:rPr lang="ru-RU" sz="2400"/>
              <a:t>;</a:t>
            </a:r>
          </a:p>
          <a:p>
            <a:r>
              <a:rPr lang="ru-RU" sz="2400"/>
              <a:t> Принимая 4 электрона на свой внешний энергетический уровень, восстанавливается до </a:t>
            </a:r>
            <a:r>
              <a:rPr lang="en-US" sz="2400"/>
              <a:t>Si </a:t>
            </a:r>
            <a:r>
              <a:rPr lang="en-US" sz="2400" baseline="30000"/>
              <a:t>-4</a:t>
            </a:r>
            <a:r>
              <a:rPr lang="ru-RU" sz="2400"/>
              <a:t>;</a:t>
            </a:r>
          </a:p>
        </p:txBody>
      </p:sp>
      <p:sp>
        <p:nvSpPr>
          <p:cNvPr id="20495" name="Line 35"/>
          <p:cNvSpPr>
            <a:spLocks noChangeShapeType="1"/>
          </p:cNvSpPr>
          <p:nvPr/>
        </p:nvSpPr>
        <p:spPr bwMode="auto">
          <a:xfrm>
            <a:off x="4643438" y="234950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96" name="Line 39"/>
          <p:cNvSpPr>
            <a:spLocks noChangeShapeType="1"/>
          </p:cNvSpPr>
          <p:nvPr/>
        </p:nvSpPr>
        <p:spPr bwMode="auto">
          <a:xfrm>
            <a:off x="4716463" y="4292600"/>
            <a:ext cx="1444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3000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Физические свойства кремния</a:t>
            </a: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Кремний – неметалл, существует в кристаллическом и аморфном состоянии.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Кристаллический кремний – вещество серовато – стального цвета с металлическим блеском, весьма твердое, но хрупкое. Аморфный кремний – бурый порошок.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р = 2,33 г</a:t>
            </a:r>
            <a:r>
              <a:rPr lang="en-US" dirty="0" smtClean="0"/>
              <a:t>/</a:t>
            </a:r>
            <a:r>
              <a:rPr lang="ru-RU" dirty="0" smtClean="0"/>
              <a:t>см</a:t>
            </a:r>
            <a:r>
              <a:rPr lang="ru-RU" baseline="30000" dirty="0" smtClean="0"/>
              <a:t>3</a:t>
            </a:r>
            <a:r>
              <a:rPr lang="ru-RU" dirty="0" smtClean="0"/>
              <a:t>;  </a:t>
            </a:r>
            <a:r>
              <a:rPr lang="en-US" dirty="0" smtClean="0"/>
              <a:t>t </a:t>
            </a:r>
            <a:r>
              <a:rPr lang="ru-RU" baseline="-25000" dirty="0" smtClean="0"/>
              <a:t>пл.</a:t>
            </a:r>
            <a:r>
              <a:rPr lang="ru-RU" dirty="0" smtClean="0"/>
              <a:t> = 1415</a:t>
            </a:r>
            <a:r>
              <a:rPr lang="ru-RU" baseline="30000" dirty="0" smtClean="0"/>
              <a:t>0</a:t>
            </a:r>
            <a:r>
              <a:rPr lang="ru-RU" dirty="0" smtClean="0"/>
              <a:t>С; </a:t>
            </a:r>
            <a:r>
              <a:rPr lang="en-US" dirty="0" smtClean="0"/>
              <a:t>t</a:t>
            </a:r>
            <a:r>
              <a:rPr lang="ru-RU" baseline="-25000" dirty="0" smtClean="0"/>
              <a:t>кип.</a:t>
            </a:r>
            <a:r>
              <a:rPr lang="ru-RU" dirty="0" smtClean="0"/>
              <a:t> = 3500</a:t>
            </a:r>
            <a:r>
              <a:rPr lang="ru-RU" baseline="30000" dirty="0" smtClean="0"/>
              <a:t>0</a:t>
            </a:r>
            <a:r>
              <a:rPr lang="ru-RU" dirty="0" smtClean="0"/>
              <a:t>С; </a:t>
            </a:r>
          </a:p>
        </p:txBody>
      </p:sp>
    </p:spTree>
  </p:cSld>
  <p:clrMapOvr>
    <a:masterClrMapping/>
  </p:clrMapOvr>
  <p:transition advClick="0" advTm="3000"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Кристаллическая структура кремния</a:t>
            </a:r>
          </a:p>
        </p:txBody>
      </p:sp>
      <p:pic>
        <p:nvPicPr>
          <p:cNvPr id="23555" name="Picture 4" descr="180px-Silicon-unit-cell-3D-balls">
            <a:hlinkClick r:id="rId2"/>
          </p:cNvPr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50825" y="1916113"/>
            <a:ext cx="3744913" cy="4175125"/>
          </a:xfrm>
          <a:noFill/>
        </p:spPr>
      </p:pic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4427538" y="2205038"/>
            <a:ext cx="4465637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   Кристаллическая решетка</a:t>
            </a:r>
          </a:p>
          <a:p>
            <a:r>
              <a:rPr lang="ru-RU" sz="2400"/>
              <a:t>кремния кубическая </a:t>
            </a:r>
          </a:p>
          <a:p>
            <a:r>
              <a:rPr lang="ru-RU" sz="2400"/>
              <a:t>гранецентрированная типа алмаза.</a:t>
            </a:r>
          </a:p>
          <a:p>
            <a:r>
              <a:rPr lang="ru-RU" sz="2400"/>
              <a:t>   Но из-за большей длины связи </a:t>
            </a:r>
          </a:p>
          <a:p>
            <a:r>
              <a:rPr lang="ru-RU" sz="2400"/>
              <a:t>между </a:t>
            </a:r>
            <a:r>
              <a:rPr lang="en-US" sz="2400"/>
              <a:t>Si – Si</a:t>
            </a:r>
            <a:r>
              <a:rPr lang="ru-RU" sz="2400"/>
              <a:t>, твердость кремния значительно меньше, чем алмаза.</a:t>
            </a:r>
          </a:p>
          <a:p>
            <a:r>
              <a:rPr lang="ru-RU" sz="2400"/>
              <a:t>   Кремний хрупок, только при нагревании выше 800</a:t>
            </a:r>
            <a:r>
              <a:rPr lang="ru-RU" sz="2400" baseline="30000"/>
              <a:t>0</a:t>
            </a:r>
            <a:r>
              <a:rPr lang="ru-RU" sz="2400"/>
              <a:t>С.</a:t>
            </a:r>
          </a:p>
        </p:txBody>
      </p:sp>
    </p:spTree>
  </p:cSld>
  <p:clrMapOvr>
    <a:masterClrMapping/>
  </p:clrMapOvr>
  <p:transition advClick="0" advTm="3000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Электрофизические свойства 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Элементарный кремний —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              типичный полупроводник.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50825" y="3213100"/>
            <a:ext cx="84963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/>
              <a:t>На электрофизические свойства </a:t>
            </a:r>
          </a:p>
          <a:p>
            <a:pPr algn="ctr"/>
            <a:r>
              <a:rPr lang="ru-RU" sz="2000"/>
              <a:t>кристаллического кремния большое </a:t>
            </a:r>
          </a:p>
          <a:p>
            <a:pPr algn="ctr"/>
            <a:r>
              <a:rPr lang="ru-RU" sz="2000"/>
              <a:t>влияние оказывают содержащиеся </a:t>
            </a:r>
          </a:p>
          <a:p>
            <a:pPr algn="ctr"/>
            <a:r>
              <a:rPr lang="ru-RU" sz="2000"/>
              <a:t>в нем микропримеси. </a:t>
            </a:r>
          </a:p>
          <a:p>
            <a:pPr algn="ctr"/>
            <a:r>
              <a:rPr lang="ru-RU" sz="2000"/>
              <a:t>Для получения монокристаллов кремния </a:t>
            </a:r>
          </a:p>
          <a:p>
            <a:pPr algn="ctr"/>
            <a:r>
              <a:rPr lang="ru-RU" sz="2000"/>
              <a:t>с дырочной проводимостью в кремний </a:t>
            </a:r>
          </a:p>
          <a:p>
            <a:pPr algn="ctr"/>
            <a:r>
              <a:rPr lang="ru-RU" sz="2000"/>
              <a:t>вводят добавки элементов III-й группы —</a:t>
            </a:r>
          </a:p>
          <a:p>
            <a:pPr algn="ctr"/>
            <a:r>
              <a:rPr lang="ru-RU" sz="2000"/>
              <a:t> бор, алюминия, галлия и индия, с электронной проводимостью — </a:t>
            </a:r>
          </a:p>
          <a:p>
            <a:pPr algn="ctr"/>
            <a:r>
              <a:rPr lang="ru-RU" sz="2000"/>
              <a:t>добавки элементов V-й группы — фосфора, мышьяка или сурьма. </a:t>
            </a:r>
          </a:p>
        </p:txBody>
      </p:sp>
    </p:spTree>
  </p:cSld>
  <p:clrMapOvr>
    <a:masterClrMapping/>
  </p:clrMapOvr>
  <p:transition advClick="0" advTm="3000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Кремний в природе</a:t>
            </a:r>
          </a:p>
        </p:txBody>
      </p:sp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4716463" y="1357313"/>
            <a:ext cx="3873500" cy="582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Кремний в свободном виде в природе не встречается.</a:t>
            </a:r>
          </a:p>
          <a:p>
            <a:endParaRPr lang="ru-RU" sz="2800"/>
          </a:p>
          <a:p>
            <a:r>
              <a:rPr lang="ru-RU" sz="2800"/>
              <a:t>Кремний – второй по распространенности элемент ПСХЭ.</a:t>
            </a:r>
          </a:p>
          <a:p>
            <a:endParaRPr lang="ru-RU" sz="2800"/>
          </a:p>
          <a:p>
            <a:r>
              <a:rPr lang="ru-RU" sz="2800"/>
              <a:t>В природе встречается в </a:t>
            </a:r>
          </a:p>
          <a:p>
            <a:r>
              <a:rPr lang="ru-RU" sz="2800"/>
              <a:t>виде кремнезема (</a:t>
            </a:r>
            <a:r>
              <a:rPr lang="en-US" sz="2800"/>
              <a:t>SiO</a:t>
            </a:r>
            <a:r>
              <a:rPr lang="en-US" sz="2000" baseline="-25000"/>
              <a:t>2</a:t>
            </a:r>
            <a:r>
              <a:rPr lang="en-US" sz="2800"/>
              <a:t>)</a:t>
            </a:r>
            <a:r>
              <a:rPr lang="ru-RU" sz="2800"/>
              <a:t>, силикатов и алюмосиликатов. </a:t>
            </a:r>
          </a:p>
        </p:txBody>
      </p:sp>
      <p:pic>
        <p:nvPicPr>
          <p:cNvPr id="25604" name="Picture 6" descr="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844675"/>
            <a:ext cx="3455987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урока кремний иего соединения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урока кремний иего соединения</Template>
  <TotalTime>23</TotalTime>
  <Words>1283</Words>
  <Application>Microsoft Office PowerPoint</Application>
  <PresentationFormat>Экран (4:3)</PresentationFormat>
  <Paragraphs>277</Paragraphs>
  <Slides>37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2" baseType="lpstr">
      <vt:lpstr>Garamond</vt:lpstr>
      <vt:lpstr>Arial</vt:lpstr>
      <vt:lpstr>Wingdings</vt:lpstr>
      <vt:lpstr>Times New Roman</vt:lpstr>
      <vt:lpstr>Презентация урока кремний иего соединения</vt:lpstr>
      <vt:lpstr>Слайд 1</vt:lpstr>
      <vt:lpstr>    </vt:lpstr>
      <vt:lpstr>Слайд 3</vt:lpstr>
      <vt:lpstr>Строение атома</vt:lpstr>
      <vt:lpstr>Свойства атома</vt:lpstr>
      <vt:lpstr>Физические свойства кремния</vt:lpstr>
      <vt:lpstr>Кристаллическая структура кремния</vt:lpstr>
      <vt:lpstr>Электрофизические свойства </vt:lpstr>
      <vt:lpstr>Кремний в природе</vt:lpstr>
      <vt:lpstr>Кремень</vt:lpstr>
      <vt:lpstr>Разновидности минералов на основе оксида кремния</vt:lpstr>
      <vt:lpstr>Знаете ли вы, что…</vt:lpstr>
      <vt:lpstr>Знаете ли вы, что..</vt:lpstr>
      <vt:lpstr>Знаете ли вы, что…</vt:lpstr>
      <vt:lpstr> Знаете ли вы, что..</vt:lpstr>
      <vt:lpstr>Получение кремния</vt:lpstr>
      <vt:lpstr>Получение кремния</vt:lpstr>
      <vt:lpstr>Химические свойства кремния</vt:lpstr>
      <vt:lpstr>Химические свойства кремния</vt:lpstr>
      <vt:lpstr>Химические свойства кремния</vt:lpstr>
      <vt:lpstr>Химические свойства кремния</vt:lpstr>
      <vt:lpstr>Химические свойства кремния</vt:lpstr>
      <vt:lpstr>Соединения кремния</vt:lpstr>
      <vt:lpstr>Свойства оксида</vt:lpstr>
      <vt:lpstr>Свойства кислот</vt:lpstr>
      <vt:lpstr>Соли</vt:lpstr>
      <vt:lpstr>Применение кремния и его соединений</vt:lpstr>
      <vt:lpstr>Применение кремния в технике</vt:lpstr>
      <vt:lpstr>Применение кремния в медицине</vt:lpstr>
      <vt:lpstr>Биологическая роль</vt:lpstr>
      <vt:lpstr>Биологическая роль</vt:lpstr>
      <vt:lpstr>Биологическая роль</vt:lpstr>
      <vt:lpstr>Слайд 33</vt:lpstr>
      <vt:lpstr>Биологическая роль</vt:lpstr>
      <vt:lpstr>Кремний в продуктах питания</vt:lpstr>
      <vt:lpstr>Самоконтроль </vt:lpstr>
      <vt:lpstr>Источники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общеобразовательное учреждение Савковская основная школа </dc:title>
  <dc:subject>Кремний и его свойства</dc:subject>
  <dc:creator>александр</dc:creator>
  <cp:lastModifiedBy>Сергей</cp:lastModifiedBy>
  <cp:revision>4</cp:revision>
  <dcterms:created xsi:type="dcterms:W3CDTF">2015-11-25T17:11:00Z</dcterms:created>
  <dcterms:modified xsi:type="dcterms:W3CDTF">2019-02-03T17:07:02Z</dcterms:modified>
</cp:coreProperties>
</file>