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  <p:sldMasterId id="2147483738" r:id="rId8"/>
    <p:sldMasterId id="2147483764" r:id="rId9"/>
    <p:sldMasterId id="2147483777" r:id="rId10"/>
  </p:sldMasterIdLst>
  <p:sldIdLst>
    <p:sldId id="257" r:id="rId11"/>
    <p:sldId id="258" r:id="rId12"/>
    <p:sldId id="278" r:id="rId13"/>
    <p:sldId id="285" r:id="rId14"/>
    <p:sldId id="286" r:id="rId15"/>
    <p:sldId id="259" r:id="rId16"/>
    <p:sldId id="287" r:id="rId17"/>
    <p:sldId id="288" r:id="rId18"/>
    <p:sldId id="260" r:id="rId19"/>
    <p:sldId id="261" r:id="rId20"/>
    <p:sldId id="262" r:id="rId21"/>
    <p:sldId id="263" r:id="rId22"/>
    <p:sldId id="264" r:id="rId23"/>
    <p:sldId id="266" r:id="rId24"/>
    <p:sldId id="265" r:id="rId25"/>
    <p:sldId id="268" r:id="rId26"/>
    <p:sldId id="269" r:id="rId27"/>
    <p:sldId id="267" r:id="rId28"/>
    <p:sldId id="289" r:id="rId29"/>
    <p:sldId id="280" r:id="rId30"/>
    <p:sldId id="290" r:id="rId31"/>
    <p:sldId id="291" r:id="rId32"/>
    <p:sldId id="293" r:id="rId33"/>
    <p:sldId id="276" r:id="rId34"/>
    <p:sldId id="29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bleStyles" Target="tableStyle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Есть ли у тебя велосипед</c:v>
                </c:pt>
                <c:pt idx="1">
                  <c:v>Умеешь ты кататься на велосипеде</c:v>
                </c:pt>
                <c:pt idx="2">
                  <c:v>есть ли польза от ка тания на велосипеде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13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Есть ли у тебя велосипед</c:v>
                </c:pt>
                <c:pt idx="1">
                  <c:v>Умеешь ты кататься на велосипеде</c:v>
                </c:pt>
                <c:pt idx="2">
                  <c:v>есть ли польза от ка тания на велосипеде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38336"/>
        <c:axId val="132223488"/>
      </c:barChart>
      <c:catAx>
        <c:axId val="13838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32223488"/>
        <c:crosses val="autoZero"/>
        <c:auto val="1"/>
        <c:lblAlgn val="ctr"/>
        <c:lblOffset val="100"/>
        <c:noMultiLvlLbl val="0"/>
      </c:catAx>
      <c:valAx>
        <c:axId val="1322234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8383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00717"/>
      </p:ext>
    </p:extLst>
  </p:cSld>
  <p:clrMapOvr>
    <a:masterClrMapping/>
  </p:clrMapOvr>
  <p:transition>
    <p:checker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01998"/>
      </p:ext>
    </p:extLst>
  </p:cSld>
  <p:clrMapOvr>
    <a:masterClrMapping/>
  </p:clrMapOvr>
  <p:transition>
    <p:checker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72679"/>
      </p:ext>
    </p:extLst>
  </p:cSld>
  <p:clrMapOvr>
    <a:masterClrMapping/>
  </p:clrMapOvr>
  <p:transition>
    <p:checker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28805"/>
      </p:ext>
    </p:extLst>
  </p:cSld>
  <p:clrMapOvr>
    <a:masterClrMapping/>
  </p:clrMapOvr>
  <p:transition>
    <p:checker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17913"/>
      </p:ext>
    </p:extLst>
  </p:cSld>
  <p:clrMapOvr>
    <a:masterClrMapping/>
  </p:clrMapOvr>
  <p:transition>
    <p:checker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922636"/>
      </p:ext>
    </p:extLst>
  </p:cSld>
  <p:clrMapOvr>
    <a:masterClrMapping/>
  </p:clrMapOvr>
  <p:transition>
    <p:checker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257217"/>
      </p:ext>
    </p:extLst>
  </p:cSld>
  <p:clrMapOvr>
    <a:masterClrMapping/>
  </p:clrMapOvr>
  <p:transition>
    <p:checker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91402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236782"/>
      </p:ext>
    </p:extLst>
  </p:cSld>
  <p:clrMapOvr>
    <a:masterClrMapping/>
  </p:clrMapOvr>
  <p:transition>
    <p:checker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791813"/>
      </p:ext>
    </p:extLst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359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071766"/>
      </p:ext>
    </p:extLst>
  </p:cSld>
  <p:clrMapOvr>
    <a:masterClrMapping/>
  </p:clrMapOvr>
  <p:transition>
    <p:checker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240375"/>
      </p:ext>
    </p:extLst>
  </p:cSld>
  <p:clrMapOvr>
    <a:masterClrMapping/>
  </p:clrMapOvr>
  <p:transition>
    <p:checker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239534"/>
      </p:ext>
    </p:extLst>
  </p:cSld>
  <p:clrMapOvr>
    <a:masterClrMapping/>
  </p:clrMapOvr>
  <p:transition>
    <p:checker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4492"/>
      </p:ext>
    </p:extLst>
  </p:cSld>
  <p:clrMapOvr>
    <a:masterClrMapping/>
  </p:clrMapOvr>
  <p:transition>
    <p:checker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04597"/>
      </p:ext>
    </p:extLst>
  </p:cSld>
  <p:clrMapOvr>
    <a:masterClrMapping/>
  </p:clrMapOvr>
  <p:transition>
    <p:checker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641741"/>
      </p:ext>
    </p:extLst>
  </p:cSld>
  <p:clrMapOvr>
    <a:masterClrMapping/>
  </p:clrMapOvr>
  <p:transition>
    <p:checker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53907"/>
      </p:ext>
    </p:extLst>
  </p:cSld>
  <p:clrMapOvr>
    <a:masterClrMapping/>
  </p:clrMapOvr>
  <p:transition>
    <p:checker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612200"/>
      </p:ext>
    </p:extLst>
  </p:cSld>
  <p:clrMapOvr>
    <a:masterClrMapping/>
  </p:clrMapOvr>
  <p:transition>
    <p:checker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89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278434"/>
      </p:ext>
    </p:extLst>
  </p:cSld>
  <p:clrMapOvr>
    <a:masterClrMapping/>
  </p:clrMapOvr>
  <p:transition>
    <p:check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538029"/>
      </p:ext>
    </p:extLst>
  </p:cSld>
  <p:clrMapOvr>
    <a:masterClrMapping/>
  </p:clrMapOvr>
  <p:transition>
    <p:checker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35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052303"/>
      </p:ext>
    </p:extLst>
  </p:cSld>
  <p:clrMapOvr>
    <a:masterClrMapping/>
  </p:clrMapOvr>
  <p:transition>
    <p:check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69021"/>
      </p:ext>
    </p:extLst>
  </p:cSld>
  <p:clrMapOvr>
    <a:masterClrMapping/>
  </p:clrMapOvr>
  <p:transition>
    <p:check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43515"/>
      </p:ext>
    </p:extLst>
  </p:cSld>
  <p:clrMapOvr>
    <a:masterClrMapping/>
  </p:clrMapOvr>
  <p:transition>
    <p:checker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474051"/>
      </p:ext>
    </p:extLst>
  </p:cSld>
  <p:clrMapOvr>
    <a:masterClrMapping/>
  </p:clrMapOvr>
  <p:transition>
    <p:checker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76893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965638"/>
      </p:ext>
    </p:extLst>
  </p:cSld>
  <p:clrMapOvr>
    <a:masterClrMapping/>
  </p:clrMapOvr>
  <p:transition>
    <p:checker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815060"/>
      </p:ext>
    </p:extLst>
  </p:cSld>
  <p:clrMapOvr>
    <a:masterClrMapping/>
  </p:clrMapOvr>
  <p:transition>
    <p:checker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639677"/>
      </p:ext>
    </p:extLst>
  </p:cSld>
  <p:clrMapOvr>
    <a:masterClrMapping/>
  </p:clrMapOvr>
  <p:transition>
    <p:checker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5258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72081"/>
      </p:ext>
    </p:extLst>
  </p:cSld>
  <p:clrMapOvr>
    <a:masterClrMapping/>
  </p:clrMapOvr>
  <p:transition>
    <p:checker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518273"/>
      </p:ext>
    </p:extLst>
  </p:cSld>
  <p:clrMapOvr>
    <a:masterClrMapping/>
  </p:clrMapOvr>
  <p:transition>
    <p:checker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6857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43446"/>
      </p:ext>
    </p:extLst>
  </p:cSld>
  <p:clrMapOvr>
    <a:masterClrMapping/>
  </p:clrMapOvr>
  <p:transition>
    <p:checker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425911"/>
      </p:ext>
    </p:extLst>
  </p:cSld>
  <p:clrMapOvr>
    <a:masterClrMapping/>
  </p:clrMapOvr>
  <p:transition>
    <p:checker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07428"/>
      </p:ext>
    </p:extLst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47270"/>
      </p:ext>
    </p:extLst>
  </p:cSld>
  <p:clrMapOvr>
    <a:masterClrMapping/>
  </p:clrMapOvr>
  <p:transition>
    <p:checker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75927"/>
      </p:ext>
    </p:extLst>
  </p:cSld>
  <p:clrMapOvr>
    <a:masterClrMapping/>
  </p:clrMapOvr>
  <p:transition>
    <p:checker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3"/>
      </p:ext>
    </p:extLst>
  </p:cSld>
  <p:clrMapOvr>
    <a:masterClrMapping/>
  </p:clrMapOvr>
  <p:transition>
    <p:checker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379799"/>
      </p:ext>
    </p:extLst>
  </p:cSld>
  <p:clrMapOvr>
    <a:masterClrMapping/>
  </p:clrMapOvr>
  <p:transition>
    <p:checker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59090"/>
      </p:ext>
    </p:extLst>
  </p:cSld>
  <p:clrMapOvr>
    <a:masterClrMapping/>
  </p:clrMapOvr>
  <p:transition>
    <p:checker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2339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0313"/>
      </p:ext>
    </p:extLst>
  </p:cSld>
  <p:clrMapOvr>
    <a:masterClrMapping/>
  </p:clrMapOvr>
  <p:transition>
    <p:checker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434256"/>
      </p:ext>
    </p:extLst>
  </p:cSld>
  <p:clrMapOvr>
    <a:masterClrMapping/>
  </p:clrMapOvr>
  <p:transition>
    <p:checker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372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0152"/>
      </p:ext>
    </p:extLst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148722"/>
      </p:ext>
    </p:extLst>
  </p:cSld>
  <p:clrMapOvr>
    <a:masterClrMapping/>
  </p:clrMapOvr>
  <p:transition>
    <p:checker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856535"/>
      </p:ext>
    </p:extLst>
  </p:cSld>
  <p:clrMapOvr>
    <a:masterClrMapping/>
  </p:clrMapOvr>
  <p:transition>
    <p:checker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672663"/>
      </p:ext>
    </p:extLst>
  </p:cSld>
  <p:clrMapOvr>
    <a:masterClrMapping/>
  </p:clrMapOvr>
  <p:transition>
    <p:checker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465667"/>
      </p:ext>
    </p:extLst>
  </p:cSld>
  <p:clrMapOvr>
    <a:masterClrMapping/>
  </p:clrMapOvr>
  <p:transition>
    <p:checker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217158"/>
      </p:ext>
    </p:extLst>
  </p:cSld>
  <p:clrMapOvr>
    <a:masterClrMapping/>
  </p:clrMapOvr>
  <p:transition>
    <p:checker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390555"/>
      </p:ext>
    </p:extLst>
  </p:cSld>
  <p:clrMapOvr>
    <a:masterClrMapping/>
  </p:clrMapOvr>
  <p:transition>
    <p:checker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810984"/>
      </p:ext>
    </p:extLst>
  </p:cSld>
  <p:clrMapOvr>
    <a:masterClrMapping/>
  </p:clrMapOvr>
  <p:transition>
    <p:checker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9593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050669"/>
      </p:ext>
    </p:extLst>
  </p:cSld>
  <p:clrMapOvr>
    <a:masterClrMapping/>
  </p:clrMapOvr>
  <p:transition>
    <p:checker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422106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359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71092"/>
      </p:ext>
    </p:extLst>
  </p:cSld>
  <p:clrMapOvr>
    <a:masterClrMapping/>
  </p:clrMapOvr>
  <p:transition>
    <p:checker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08106"/>
      </p:ext>
    </p:extLst>
  </p:cSld>
  <p:clrMapOvr>
    <a:masterClrMapping/>
  </p:clrMapOvr>
  <p:transition>
    <p:checker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23023"/>
      </p:ext>
    </p:extLst>
  </p:cSld>
  <p:clrMapOvr>
    <a:masterClrMapping/>
  </p:clrMapOvr>
  <p:transition>
    <p:checker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34426"/>
      </p:ext>
    </p:extLst>
  </p:cSld>
  <p:clrMapOvr>
    <a:masterClrMapping/>
  </p:clrMapOvr>
  <p:transition>
    <p:checker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83805"/>
      </p:ext>
    </p:extLst>
  </p:cSld>
  <p:clrMapOvr>
    <a:masterClrMapping/>
  </p:clrMapOvr>
  <p:transition>
    <p:checker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361455"/>
      </p:ext>
    </p:extLst>
  </p:cSld>
  <p:clrMapOvr>
    <a:masterClrMapping/>
  </p:clrMapOvr>
  <p:transition>
    <p:checker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74241"/>
      </p:ext>
    </p:extLst>
  </p:cSld>
  <p:clrMapOvr>
    <a:masterClrMapping/>
  </p:clrMapOvr>
  <p:transition>
    <p:checker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197899"/>
      </p:ext>
    </p:extLst>
  </p:cSld>
  <p:clrMapOvr>
    <a:masterClrMapping/>
  </p:clrMapOvr>
  <p:transition>
    <p:checker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0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03658"/>
      </p:ext>
    </p:extLst>
  </p:cSld>
  <p:clrMapOvr>
    <a:masterClrMapping/>
  </p:clrMapOvr>
  <p:transition>
    <p:checker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000867"/>
      </p:ext>
    </p:extLst>
  </p:cSld>
  <p:clrMapOvr>
    <a:masterClrMapping/>
  </p:clrMapOvr>
  <p:transition>
    <p:checker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867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024191"/>
      </p:ext>
    </p:extLst>
  </p:cSld>
  <p:clrMapOvr>
    <a:masterClrMapping/>
  </p:clrMapOvr>
  <p:transition>
    <p:checker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969152"/>
      </p:ext>
    </p:extLst>
  </p:cSld>
  <p:clrMapOvr>
    <a:masterClrMapping/>
  </p:clrMapOvr>
  <p:transition>
    <p:checker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83672"/>
      </p:ext>
    </p:extLst>
  </p:cSld>
  <p:clrMapOvr>
    <a:masterClrMapping/>
  </p:clrMapOvr>
  <p:transition>
    <p:checker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218158"/>
      </p:ext>
    </p:extLst>
  </p:cSld>
  <p:clrMapOvr>
    <a:masterClrMapping/>
  </p:clrMapOvr>
  <p:transition>
    <p:checker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459403"/>
      </p:ext>
    </p:extLst>
  </p:cSld>
  <p:clrMapOvr>
    <a:masterClrMapping/>
  </p:clrMapOvr>
  <p:transition>
    <p:checker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933574"/>
      </p:ext>
    </p:extLst>
  </p:cSld>
  <p:clrMapOvr>
    <a:masterClrMapping/>
  </p:clrMapOvr>
  <p:transition>
    <p:checker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718442"/>
      </p:ext>
    </p:extLst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17322"/>
      </p:ext>
    </p:extLst>
  </p:cSld>
  <p:clrMapOvr>
    <a:masterClrMapping/>
  </p:clrMapOvr>
  <p:transition>
    <p:checker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1697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000071"/>
      </p:ext>
    </p:extLst>
  </p:cSld>
  <p:clrMapOvr>
    <a:masterClrMapping/>
  </p:clrMapOvr>
  <p:transition>
    <p:checker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889035"/>
      </p:ext>
    </p:extLst>
  </p:cSld>
  <p:clrMapOvr>
    <a:masterClrMapping/>
  </p:clrMapOvr>
  <p:transition>
    <p:checker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583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328000"/>
      </p:ext>
    </p:extLst>
  </p:cSld>
  <p:clrMapOvr>
    <a:masterClrMapping/>
  </p:clrMapOvr>
  <p:transition>
    <p:checker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265110"/>
      </p:ext>
    </p:extLst>
  </p:cSld>
  <p:clrMapOvr>
    <a:masterClrMapping/>
  </p:clrMapOvr>
  <p:transition>
    <p:checker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39759"/>
      </p:ext>
    </p:extLst>
  </p:cSld>
  <p:clrMapOvr>
    <a:masterClrMapping/>
  </p:clrMapOvr>
  <p:transition>
    <p:checker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793798"/>
      </p:ext>
    </p:extLst>
  </p:cSld>
  <p:clrMapOvr>
    <a:masterClrMapping/>
  </p:clrMapOvr>
  <p:transition>
    <p:checker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77795"/>
      </p:ext>
    </p:extLst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484293"/>
      </p:ext>
    </p:extLst>
  </p:cSld>
  <p:clrMapOvr>
    <a:masterClrMapping/>
  </p:clrMapOvr>
  <p:transition>
    <p:checker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27336"/>
      </p:ext>
    </p:extLst>
  </p:cSld>
  <p:clrMapOvr>
    <a:masterClrMapping/>
  </p:clrMapOvr>
  <p:transition>
    <p:checker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14373"/>
      </p:ext>
    </p:extLst>
  </p:cSld>
  <p:clrMapOvr>
    <a:masterClrMapping/>
  </p:clrMapOvr>
  <p:transition>
    <p:checker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001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48750"/>
      </p:ext>
    </p:extLst>
  </p:cSld>
  <p:clrMapOvr>
    <a:masterClrMapping/>
  </p:clrMapOvr>
  <p:transition>
    <p:checker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3714"/>
      </p:ext>
    </p:extLst>
  </p:cSld>
  <p:clrMapOvr>
    <a:masterClrMapping/>
  </p:clrMapOvr>
  <p:transition>
    <p:checker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037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430308"/>
      </p:ext>
    </p:extLst>
  </p:cSld>
  <p:clrMapOvr>
    <a:masterClrMapping/>
  </p:clrMapOvr>
  <p:transition>
    <p:checker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924E2-73FA-47FD-9343-805EF94E961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95035"/>
      </p:ext>
    </p:extLst>
  </p:cSld>
  <p:clrMapOvr>
    <a:masterClrMapping/>
  </p:clrMapOvr>
  <p:transition>
    <p:checker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B9027-9A79-4C6E-AAE3-E5105DCF995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491869"/>
      </p:ext>
    </p:extLst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07A6-BFAF-41B4-B60C-7676C0D770A8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495422"/>
      </p:ext>
    </p:extLst>
  </p:cSld>
  <p:clrMapOvr>
    <a:masterClrMapping/>
  </p:clrMapOvr>
  <p:transition>
    <p:checker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4194-86F4-4C3B-84BF-C294B7FD101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545032"/>
      </p:ext>
    </p:extLst>
  </p:cSld>
  <p:clrMapOvr>
    <a:masterClrMapping/>
  </p:clrMapOvr>
  <p:transition>
    <p:checker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A8D5C-2012-4414-AE9F-95423DD40C15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778729"/>
      </p:ext>
    </p:extLst>
  </p:cSld>
  <p:clrMapOvr>
    <a:masterClrMapping/>
  </p:clrMapOvr>
  <p:transition>
    <p:checker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CB3A-F033-4D97-8CF6-0FF79C024FDD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379363"/>
      </p:ext>
    </p:extLst>
  </p:cSld>
  <p:clrMapOvr>
    <a:masterClrMapping/>
  </p:clrMapOvr>
  <p:transition>
    <p:checker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388CF-7208-405B-8132-8CA4039DF92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92879"/>
      </p:ext>
    </p:extLst>
  </p:cSld>
  <p:clrMapOvr>
    <a:masterClrMapping/>
  </p:clrMapOvr>
  <p:transition>
    <p:checker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95288" y="404813"/>
            <a:ext cx="8291512" cy="5721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AC9713-7E1E-43A9-BCF9-19754F5A939F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1652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2C101-658A-4EA7-A9D3-16CD9E6030C6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08093"/>
      </p:ext>
    </p:extLst>
  </p:cSld>
  <p:clrMapOvr>
    <a:masterClrMapping/>
  </p:clrMapOvr>
  <p:transition>
    <p:checker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F992B-B11A-48D8-80A5-48F443BE454E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332270"/>
      </p:ext>
    </p:extLst>
  </p:cSld>
  <p:clrMapOvr>
    <a:masterClrMapping/>
  </p:clrMapOvr>
  <p:transition>
    <p:checker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3622-FE4E-4994-8C62-E9DA5832D48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334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A24E-5234-4FBB-919E-B740CDEFB259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543485"/>
      </p:ext>
    </p:extLst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2974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2095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7611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5832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019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11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9622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0916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D30EC2-07C4-4055-B5EC-BB6DECEB6BFF}" type="slidenum">
              <a:rPr lang="ru-RU">
                <a:solidFill>
                  <a:prstClr val="white">
                    <a:shade val="50000"/>
                  </a:prstClr>
                </a:solidFill>
                <a:latin typeface="Tahom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white">
                  <a:shade val="50000"/>
                </a:prstClr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1166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3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4.xml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250">
              <a:schemeClr val="tx2"/>
            </a:gs>
            <a:gs pos="36000">
              <a:schemeClr val="accent1">
                <a:tint val="66000"/>
                <a:satMod val="160000"/>
              </a:schemeClr>
            </a:gs>
            <a:gs pos="6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8003" y="204395"/>
            <a:ext cx="7772400" cy="33123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Мой друг велосипед</a:t>
            </a:r>
            <a:endParaRPr lang="ru-RU" sz="98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0912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Исследовательская работа </a:t>
            </a:r>
            <a:endParaRPr lang="ru-RU" sz="2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algn="r"/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ученика </a:t>
            </a: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1 «А» класса </a:t>
            </a:r>
            <a:b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2000" dirty="0" err="1">
                <a:solidFill>
                  <a:prstClr val="black"/>
                </a:solidFill>
                <a:ea typeface="+mj-ea"/>
                <a:cs typeface="+mj-cs"/>
              </a:rPr>
              <a:t>Смыкова</a:t>
            </a:r>
            <a:r>
              <a:rPr lang="ru-RU" sz="2000" dirty="0">
                <a:solidFill>
                  <a:prstClr val="black"/>
                </a:solidFill>
                <a:ea typeface="+mj-ea"/>
                <a:cs typeface="+mj-cs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Дмитрия</a:t>
            </a:r>
          </a:p>
          <a:p>
            <a:pPr algn="r"/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>Руководитель </a:t>
            </a:r>
            <a:r>
              <a:rPr lang="ru-RU" sz="2000" dirty="0" err="1" smtClean="0">
                <a:solidFill>
                  <a:prstClr val="black"/>
                </a:solidFill>
                <a:ea typeface="+mj-ea"/>
                <a:cs typeface="+mj-cs"/>
              </a:rPr>
              <a:t>Завгородняя</a:t>
            </a:r>
            <a:r>
              <a:rPr lang="ru-RU" sz="2000" smtClean="0">
                <a:solidFill>
                  <a:prstClr val="black"/>
                </a:solidFill>
                <a:ea typeface="+mj-ea"/>
                <a:cs typeface="+mj-cs"/>
              </a:rPr>
              <a:t> Ж.В.</a:t>
            </a:r>
            <a:endParaRPr lang="ru-RU" sz="2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algn="r"/>
            <a:endParaRPr lang="ru-RU" sz="3600" dirty="0"/>
          </a:p>
        </p:txBody>
      </p:sp>
      <p:pic>
        <p:nvPicPr>
          <p:cNvPr id="4" name="Объект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81297" y="909489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1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/>
              <a:t>) Примерно в 1839-1840 годах кузнец  </a:t>
            </a:r>
            <a:r>
              <a:rPr lang="ru-RU" dirty="0" err="1"/>
              <a:t>Киркпатрик</a:t>
            </a:r>
            <a:r>
              <a:rPr lang="ru-RU" dirty="0"/>
              <a:t> Макмиллан  из Шотландской деревушки усовершенствовал “дрезину”, добавив ей педали и седло. Педали толкали заднее колесо, с которым они были соединены металлическими стержнями посредством шатунов. Велосипедист восседал на седле между передним и задним колесами, а передним колесом можно было поворачивать с помощью руля. По сути доработанный Макмилланом велосипед можно смело назвать первым прототипом нынешнего велосипеда, но к сожалению он остался  совершенно не замеченным и малоизвестным.</a:t>
            </a:r>
          </a:p>
          <a:p>
            <a:r>
              <a:rPr lang="ru-RU" dirty="0"/>
              <a:t>В 1867 году изобретатель Каупер предлагает удачную конструкцию металлического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50"/>
            <a:ext cx="9143999" cy="535606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653136"/>
            <a:ext cx="9144000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Затем для велосипеда придумали 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педали и седло. Педали толкали заднее колесо, с которым они были соединены металлическими стержнями .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Велосипедист восседал на седле между передним и задним колесами, а передним колесом можно было поворачивать с помощью руля. </a:t>
            </a:r>
          </a:p>
        </p:txBody>
      </p:sp>
    </p:spTree>
    <p:extLst>
      <p:ext uri="{BB962C8B-B14F-4D97-AF65-F5344CB8AC3E}">
        <p14:creationId xmlns:p14="http://schemas.microsoft.com/office/powerpoint/2010/main" val="334670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Потом придумали металлическую раму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56792"/>
            <a:ext cx="7920880" cy="5301208"/>
          </a:xfrm>
        </p:spPr>
      </p:pic>
    </p:spTree>
    <p:extLst>
      <p:ext uri="{BB962C8B-B14F-4D97-AF65-F5344CB8AC3E}">
        <p14:creationId xmlns:p14="http://schemas.microsoft.com/office/powerpoint/2010/main" val="10799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772400" cy="3816424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Даже были такие интересные модели велосипедов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34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000" y="698500"/>
            <a:ext cx="63500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20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6825" y="519112"/>
            <a:ext cx="6610350" cy="581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5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40568" y="1340768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24544" y="908720"/>
            <a:ext cx="3816424" cy="338437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Складной велосипед</a:t>
            </a:r>
            <a:endParaRPr lang="ru-RU" sz="4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297" y="0"/>
            <a:ext cx="54366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32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Вот такой длинный велосипед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243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этого велосипеда  появились  спицы и  резиновые покрышки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040" y="2204864"/>
            <a:ext cx="661035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21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395536" y="332656"/>
            <a:ext cx="82296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kern="1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/>
              </a:rPr>
              <a:t>Велосипед сегодня </a:t>
            </a:r>
            <a:r>
              <a:rPr lang="ru-RU" sz="44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 smtClean="0"/>
          </a:p>
        </p:txBody>
      </p:sp>
      <p:sp>
        <p:nvSpPr>
          <p:cNvPr id="12291" name="Rectangle 6"/>
          <p:cNvSpPr>
            <a:spLocks noGrp="1" noRot="1" noChangeArrowheads="1"/>
          </p:cNvSpPr>
          <p:nvPr>
            <p:ph sz="half" idx="1"/>
          </p:nvPr>
        </p:nvSpPr>
        <p:spPr>
          <a:xfrm>
            <a:off x="250825" y="4913313"/>
            <a:ext cx="8520113" cy="19446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000" smtClean="0"/>
              <a:t>В наше время велосипеды не прекратили своего развития, их начали оснащать устройствами переключения скоростей, облегчать конструкцию за счет применения более совершенных или экзотичных материалов (например, велосипед с рамой из бамбука), оснащать велокомпьютерами и солнечными батареями</a:t>
            </a:r>
          </a:p>
        </p:txBody>
      </p:sp>
      <p:pic>
        <p:nvPicPr>
          <p:cNvPr id="12292" name="Picture 6" descr="велосипед полезен для здоровья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764704"/>
            <a:ext cx="3959969" cy="2841497"/>
          </a:xfr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587895"/>
            <a:ext cx="3672408" cy="235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397891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02676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Этот конь не ест овса. 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Вместо ног – два колеса. 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Сядь верхом и мчись на нем, 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Только лучше правь рулем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16454" y="1124744"/>
            <a:ext cx="6207405" cy="9771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75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Отгадайте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загадку: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156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это мой велосипед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2348707"/>
            <a:ext cx="4038600" cy="302894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32750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4000" dirty="0" smtClean="0">
              <a:effectLst/>
            </a:endParaRPr>
          </a:p>
        </p:txBody>
      </p:sp>
      <p:pic>
        <p:nvPicPr>
          <p:cNvPr id="13315" name="Picture 4" descr="&amp;Pcy;&amp;rcy;&amp;ocy;&amp;fcy;&amp;iecy;&amp;scy;&amp;scy;&amp;icy;&amp;ocy;&amp;ncy;&amp;acy;&amp;lcy;&amp;softcy;&amp;ncy;&amp;ycy;&amp;jcy; &amp;vcy;&amp;iecy;&amp;lcy;&amp;ocy;&amp;scy;&amp;icy;&amp;pcy;&amp;iecy;&amp;dcy;&amp;ncy;&amp;ycy;&amp;jcy; &amp;scy;&amp;pcy;&amp;ocy;&amp;rcy;&amp;t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75180" y="1700213"/>
            <a:ext cx="2702280" cy="3817019"/>
          </a:xfrm>
          <a:noFill/>
        </p:spPr>
      </p:pic>
      <p:sp>
        <p:nvSpPr>
          <p:cNvPr id="13316" name="Line 6"/>
          <p:cNvSpPr>
            <a:spLocks noChangeShapeType="1"/>
          </p:cNvSpPr>
          <p:nvPr/>
        </p:nvSpPr>
        <p:spPr bwMode="auto">
          <a:xfrm flipV="1">
            <a:off x="5795963" y="2205038"/>
            <a:ext cx="1008062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white"/>
              </a:solidFill>
              <a:latin typeface="Tahoma" pitchFamily="34" charset="0"/>
            </a:endParaRPr>
          </a:p>
        </p:txBody>
      </p:sp>
      <p:pic>
        <p:nvPicPr>
          <p:cNvPr id="13317" name="Picture 5" descr="56788862_46610602_1239354578_serdcebien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51936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8" descr="300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100" y="1429913"/>
            <a:ext cx="20510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 descr="a_524_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724400"/>
            <a:ext cx="23050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0" descr="1279828285_anatomiya-bed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797425"/>
            <a:ext cx="2232025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Line 12"/>
          <p:cNvSpPr>
            <a:spLocks noChangeShapeType="1"/>
          </p:cNvSpPr>
          <p:nvPr/>
        </p:nvSpPr>
        <p:spPr bwMode="auto">
          <a:xfrm flipH="1">
            <a:off x="2700338" y="3644900"/>
            <a:ext cx="64770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13322" name="Line 13"/>
          <p:cNvSpPr>
            <a:spLocks noChangeShapeType="1"/>
          </p:cNvSpPr>
          <p:nvPr/>
        </p:nvSpPr>
        <p:spPr bwMode="auto">
          <a:xfrm>
            <a:off x="5867400" y="3573463"/>
            <a:ext cx="865188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white"/>
              </a:solidFill>
              <a:latin typeface="Tahom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468560" y="0"/>
            <a:ext cx="9953847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Полезное влияние велосипеда</a:t>
            </a:r>
            <a:b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</a:br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на здоровье человека</a:t>
            </a:r>
          </a:p>
        </p:txBody>
      </p:sp>
      <p:sp>
        <p:nvSpPr>
          <p:cNvPr id="13324" name="Line 5"/>
          <p:cNvSpPr>
            <a:spLocks noChangeShapeType="1"/>
          </p:cNvSpPr>
          <p:nvPr/>
        </p:nvSpPr>
        <p:spPr bwMode="auto">
          <a:xfrm flipH="1" flipV="1">
            <a:off x="2555875" y="2565400"/>
            <a:ext cx="86360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white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14694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2708275"/>
            <a:ext cx="8229600" cy="4149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Не садитесь «крутить педали» сразу после еды.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Следите за появлением боли в коленных суставах, распределите нагрузку, сочетайте езду и отдых.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Важно! Чтобы предотвратить обезвоживание обеспечьте свой организм во время катания достаточным количеством жидкости. Возьмите с собой бутылочку с минеральной водой без газа.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Следите за «посадкой», отрегулируйте руль и сиденье, для комфортной езды. Проверьте тормоза!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smtClean="0"/>
              <a:t>Перед поездкой «разогрейте» суставы, например, сделайте несколько приседаний. </a:t>
            </a:r>
          </a:p>
        </p:txBody>
      </p:sp>
      <p:pic>
        <p:nvPicPr>
          <p:cNvPr id="14339" name="Picture 7" descr="20090804-Semenuk_CWRX_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663825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75856" y="260648"/>
            <a:ext cx="5570756" cy="175432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Правила катания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Impact"/>
              </a:rPr>
              <a:t>на велосипеде</a:t>
            </a:r>
            <a:endParaRPr lang="ru-RU" sz="54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55069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sz="1600" smtClean="0"/>
              <a:t>В своем классе я провел анкетирование и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получились вот такие результаты</a:t>
            </a: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На вопрос: Есть ли у тебя велосипед?</a:t>
            </a:r>
            <a:r>
              <a:rPr lang="en-US" altLang="ru-RU" sz="1600" smtClean="0">
                <a:latin typeface="Times New Roman" pitchFamily="18" charset="0"/>
              </a:rPr>
              <a:t> </a:t>
            </a: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19 детей из 20 ответили – Да!</a:t>
            </a: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На вопрос: Любишь ли ты на нем кататься?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Тоже все дети ответили –Да.</a:t>
            </a: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На вопрос: Как ты думаешь, если больше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людей будут кататься на велосипеде, это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улучшит экологическую обстановку Земли?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17 детей ответили - Да. </a:t>
            </a: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На вопрос: Есть ли польза от катания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на велосипеде?</a:t>
            </a:r>
            <a:endParaRPr lang="ru-RU" altLang="ru-RU" sz="1600" b="1" smtClean="0"/>
          </a:p>
          <a:p>
            <a:pPr>
              <a:buFont typeface="Wingdings 2" pitchFamily="18" charset="2"/>
              <a:buNone/>
            </a:pPr>
            <a:r>
              <a:rPr lang="ru-RU" altLang="ru-RU" sz="1600" b="1" smtClean="0"/>
              <a:t> </a:t>
            </a:r>
            <a:r>
              <a:rPr lang="ru-RU" altLang="ru-RU" sz="1600" smtClean="0"/>
              <a:t>Здесь оказалось, что дети практически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ни чего не знают о огромной пользе от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катания на велосипеде. Некоторые дети 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считают, что это больше для удовольствия</a:t>
            </a:r>
            <a:endParaRPr lang="en-US" altLang="ru-RU" sz="1600" smtClean="0">
              <a:latin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altLang="ru-RU" sz="1600" smtClean="0"/>
              <a:t> или хобби.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260648"/>
            <a:ext cx="6061276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</a:rPr>
              <a:t>Анкетирование </a:t>
            </a:r>
          </a:p>
        </p:txBody>
      </p:sp>
      <p:pic>
        <p:nvPicPr>
          <p:cNvPr id="6" name="Объект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340768"/>
            <a:ext cx="3394472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61227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приведены в таблице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7760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15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064500" cy="3600450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+mj-lt"/>
              </a:rPr>
              <a:t>Своим исследованием я доказал, что на сегодняшний день </a:t>
            </a:r>
            <a:r>
              <a:rPr lang="ru-RU" sz="3200" b="1" smtClean="0">
                <a:latin typeface="+mj-lt"/>
              </a:rPr>
              <a:t>велосипед  является </a:t>
            </a:r>
            <a:r>
              <a:rPr lang="ru-RU" sz="3200" b="1" dirty="0" smtClean="0">
                <a:latin typeface="+mj-lt"/>
              </a:rPr>
              <a:t>одним из наиболее доступных и популярных средств активного отдыха. </a:t>
            </a:r>
          </a:p>
          <a:p>
            <a:pPr marL="548640" indent="-41148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+mj-lt"/>
              </a:rPr>
              <a:t>Катание на велосипеде укрепляет здоровье детей.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Blip>
                <a:blip r:embed="rId2"/>
              </a:buBlip>
              <a:defRPr/>
            </a:pPr>
            <a:endParaRPr lang="ru-RU" sz="2000" dirty="0" smtClean="0">
              <a:latin typeface="Arial" charset="0"/>
            </a:endParaRPr>
          </a:p>
        </p:txBody>
      </p:sp>
      <p:sp>
        <p:nvSpPr>
          <p:cNvPr id="16387" name="WordArt 6"/>
          <p:cNvSpPr>
            <a:spLocks noChangeArrowheads="1" noChangeShapeType="1" noTextEdit="1"/>
          </p:cNvSpPr>
          <p:nvPr/>
        </p:nvSpPr>
        <p:spPr bwMode="auto">
          <a:xfrm>
            <a:off x="3276600" y="260350"/>
            <a:ext cx="2159000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Выводы</a:t>
            </a:r>
          </a:p>
        </p:txBody>
      </p:sp>
      <p:pic>
        <p:nvPicPr>
          <p:cNvPr id="16388" name="Picture 6" descr="s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4076700"/>
            <a:ext cx="3946525" cy="261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8" descr="main17627498_fe65d8c75f92330ab9d7b9f201de737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076700"/>
            <a:ext cx="34163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970571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Правильно- это велосипед!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314193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image_frownface_mill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7400" y="2852738"/>
            <a:ext cx="1044575" cy="930275"/>
          </a:xfrm>
          <a:noFill/>
          <a:ln w="57150" cmpd="thinThick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4291" name="AutoShape 19"/>
          <p:cNvSpPr>
            <a:spLocks noChangeArrowheads="1"/>
          </p:cNvSpPr>
          <p:nvPr/>
        </p:nvSpPr>
        <p:spPr bwMode="auto">
          <a:xfrm>
            <a:off x="468313" y="1268413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i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54292" name="AutoShape 20"/>
          <p:cNvSpPr>
            <a:spLocks noChangeArrowheads="1"/>
          </p:cNvSpPr>
          <p:nvPr/>
        </p:nvSpPr>
        <p:spPr bwMode="auto">
          <a:xfrm>
            <a:off x="611188" y="5589588"/>
            <a:ext cx="288925" cy="287337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i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54293" name="AutoShape 21"/>
          <p:cNvSpPr>
            <a:spLocks noChangeArrowheads="1"/>
          </p:cNvSpPr>
          <p:nvPr/>
        </p:nvSpPr>
        <p:spPr bwMode="auto">
          <a:xfrm>
            <a:off x="611188" y="4724400"/>
            <a:ext cx="288925" cy="287338"/>
          </a:xfrm>
          <a:prstGeom prst="rightArrow">
            <a:avLst>
              <a:gd name="adj1" fmla="val 50000"/>
              <a:gd name="adj2" fmla="val 2513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i="1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4102" name="WordArt 6"/>
          <p:cNvSpPr>
            <a:spLocks noChangeArrowheads="1" noChangeShapeType="1" noTextEdit="1"/>
          </p:cNvSpPr>
          <p:nvPr/>
        </p:nvSpPr>
        <p:spPr bwMode="auto">
          <a:xfrm>
            <a:off x="1835150" y="333375"/>
            <a:ext cx="504190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Актуальность исследования</a:t>
            </a:r>
          </a:p>
        </p:txBody>
      </p:sp>
      <p:sp>
        <p:nvSpPr>
          <p:cNvPr id="4103" name="WordArt 6"/>
          <p:cNvSpPr>
            <a:spLocks noChangeArrowheads="1" noChangeShapeType="1" noTextEdit="1"/>
          </p:cNvSpPr>
          <p:nvPr/>
        </p:nvSpPr>
        <p:spPr bwMode="auto">
          <a:xfrm>
            <a:off x="2987675" y="4076700"/>
            <a:ext cx="367347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Цели исследования</a:t>
            </a:r>
          </a:p>
        </p:txBody>
      </p:sp>
      <p:sp>
        <p:nvSpPr>
          <p:cNvPr id="4104" name="Text Box 28"/>
          <p:cNvSpPr txBox="1">
            <a:spLocks noChangeArrowheads="1"/>
          </p:cNvSpPr>
          <p:nvPr/>
        </p:nvSpPr>
        <p:spPr bwMode="auto">
          <a:xfrm>
            <a:off x="827088" y="981075"/>
            <a:ext cx="76327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prstClr val="white"/>
                </a:solidFill>
              </a:rPr>
              <a:t>Актуальность определяется тем, что мои товарищи много времени проводят за компьютерными играми и мало проводят на свежем воздухе, из-за этого у них ухудшается здоровье.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000066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z="2400" dirty="0" smtClean="0">
              <a:solidFill>
                <a:prstClr val="white"/>
              </a:solidFill>
            </a:endParaRPr>
          </a:p>
        </p:txBody>
      </p:sp>
      <p:sp>
        <p:nvSpPr>
          <p:cNvPr id="4105" name="Text Box 29"/>
          <p:cNvSpPr txBox="1">
            <a:spLocks noChangeArrowheads="1"/>
          </p:cNvSpPr>
          <p:nvPr/>
        </p:nvSpPr>
        <p:spPr bwMode="auto">
          <a:xfrm>
            <a:off x="1116013" y="4581525"/>
            <a:ext cx="7416800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prstClr val="white"/>
                </a:solidFill>
              </a:rPr>
              <a:t>Доказать, что велосипед ценное и полезное для здоровья транспортное средство.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mtClean="0">
              <a:solidFill>
                <a:prstClr val="white"/>
              </a:solidFill>
            </a:endParaRPr>
          </a:p>
        </p:txBody>
      </p:sp>
      <p:sp>
        <p:nvSpPr>
          <p:cNvPr id="4106" name="Text Box 30"/>
          <p:cNvSpPr txBox="1">
            <a:spLocks noChangeArrowheads="1"/>
          </p:cNvSpPr>
          <p:nvPr/>
        </p:nvSpPr>
        <p:spPr bwMode="auto">
          <a:xfrm>
            <a:off x="1116013" y="5487988"/>
            <a:ext cx="75612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prstClr val="white"/>
                </a:solidFill>
              </a:rPr>
              <a:t>Разработать рекомендации, повышающие популярность велосипеда среди детей.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 altLang="ru-RU" sz="2400" smtClean="0">
              <a:solidFill>
                <a:prstClr val="white"/>
              </a:solidFill>
            </a:endParaRPr>
          </a:p>
        </p:txBody>
      </p:sp>
      <p:pic>
        <p:nvPicPr>
          <p:cNvPr id="4107" name="Picture 5" descr="http://0day-4you.ru/uploads/posts/2012-03/1330592527_8e06264d46b6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00" y="2996951"/>
            <a:ext cx="1549036" cy="1760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066837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500438"/>
            <a:ext cx="5915025" cy="3086100"/>
          </a:xfrm>
        </p:spPr>
        <p:txBody>
          <a:bodyPr/>
          <a:lstStyle/>
          <a:p>
            <a:pPr eaLnBrk="1" hangingPunct="1"/>
            <a:endParaRPr lang="ru-RU" altLang="ru-RU" smtClean="0">
              <a:solidFill>
                <a:srgbClr val="000099"/>
              </a:solidFill>
            </a:endParaRPr>
          </a:p>
          <a:p>
            <a:pPr eaLnBrk="1" hangingPunct="1"/>
            <a:endParaRPr lang="ru-RU" altLang="ru-RU" smtClean="0"/>
          </a:p>
        </p:txBody>
      </p:sp>
      <p:sp>
        <p:nvSpPr>
          <p:cNvPr id="6147" name="Rectangle 25"/>
          <p:cNvSpPr>
            <a:spLocks noChangeArrowheads="1"/>
          </p:cNvSpPr>
          <p:nvPr/>
        </p:nvSpPr>
        <p:spPr bwMode="auto">
          <a:xfrm>
            <a:off x="468313" y="3717032"/>
            <a:ext cx="874871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ru-RU" altLang="ru-RU" sz="2400" b="1" dirty="0" smtClean="0">
                <a:solidFill>
                  <a:prstClr val="white"/>
                </a:solidFill>
              </a:rPr>
              <a:t>Узнать историю создания велосипеда.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ru-RU" altLang="ru-RU" sz="2400" b="1" dirty="0" smtClean="0">
                <a:solidFill>
                  <a:prstClr val="white"/>
                </a:solidFill>
              </a:rPr>
              <a:t>Выяснить, какое влияние оказывает катание на    велосипеде на здоровье человека.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prstClr val="white"/>
              </a:buClr>
              <a:buFont typeface="Courier New" pitchFamily="49" charset="0"/>
              <a:buChar char="o"/>
            </a:pPr>
            <a:r>
              <a:rPr lang="ru-RU" altLang="ru-RU" sz="2400" b="1" dirty="0" smtClean="0">
                <a:solidFill>
                  <a:prstClr val="white"/>
                </a:solidFill>
              </a:rPr>
              <a:t>Дать советы правильного катания на велосипеде.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000099"/>
              </a:solidFill>
            </a:endParaRPr>
          </a:p>
        </p:txBody>
      </p:sp>
      <p:sp>
        <p:nvSpPr>
          <p:cNvPr id="6148" name="Text Box 31"/>
          <p:cNvSpPr txBox="1">
            <a:spLocks noChangeArrowheads="1"/>
          </p:cNvSpPr>
          <p:nvPr/>
        </p:nvSpPr>
        <p:spPr bwMode="auto">
          <a:xfrm>
            <a:off x="468313" y="981075"/>
            <a:ext cx="8351837" cy="134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</a:pPr>
            <a:r>
              <a:rPr lang="ru-RU" altLang="ru-RU" sz="2400" b="1" dirty="0" smtClean="0">
                <a:solidFill>
                  <a:prstClr val="white"/>
                </a:solidFill>
              </a:rPr>
              <a:t>   Если дети  узнают о полезном влиянии на здоровье езды на велосипеде, то они чаще будут кататься на велосипеде.</a:t>
            </a:r>
          </a:p>
          <a:p>
            <a:pPr eaLnBrk="1" fontAlgn="base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Blip>
                <a:blip r:embed="rId2"/>
              </a:buBlip>
            </a:pPr>
            <a:endParaRPr lang="ru-RU" altLang="ru-RU" sz="2400" i="1" dirty="0" smtClean="0">
              <a:solidFill>
                <a:srgbClr val="000066"/>
              </a:solidFill>
            </a:endParaRPr>
          </a:p>
        </p:txBody>
      </p:sp>
      <p:sp>
        <p:nvSpPr>
          <p:cNvPr id="6149" name="WordArt 6"/>
          <p:cNvSpPr>
            <a:spLocks noChangeArrowheads="1" noChangeShapeType="1" noTextEdit="1"/>
          </p:cNvSpPr>
          <p:nvPr/>
        </p:nvSpPr>
        <p:spPr bwMode="auto">
          <a:xfrm>
            <a:off x="2700338" y="260350"/>
            <a:ext cx="38163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Гипотеза исследования</a:t>
            </a:r>
          </a:p>
        </p:txBody>
      </p:sp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2051720" y="2564904"/>
            <a:ext cx="3816350" cy="574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Задачи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81535726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132856"/>
            <a:ext cx="7772400" cy="147002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очень люблю кататься на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велосипеде, потому что это очень интересно и полезно. После катания на велосипеде получаешь огромный прилив бодрости и хорошее настроение.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меня всегда интересовал вопрос: "Какая же история создания велосипеда?"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«Как велосипед влияет на здоровье человека?»</a:t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Сейчас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вам об этом расскажу.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5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6"/>
          <p:cNvSpPr>
            <a:spLocks noChangeArrowheads="1" noChangeShapeType="1" noTextEdit="1"/>
          </p:cNvSpPr>
          <p:nvPr/>
        </p:nvSpPr>
        <p:spPr bwMode="auto">
          <a:xfrm>
            <a:off x="2411413" y="188913"/>
            <a:ext cx="410527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Verdana"/>
                <a:ea typeface="Verdana"/>
              </a:rPr>
              <a:t>Что такое велосипед?</a:t>
            </a:r>
          </a:p>
        </p:txBody>
      </p:sp>
      <p:sp>
        <p:nvSpPr>
          <p:cNvPr id="8195" name="Прямоугольник 17"/>
          <p:cNvSpPr>
            <a:spLocks noChangeArrowheads="1"/>
          </p:cNvSpPr>
          <p:nvPr/>
        </p:nvSpPr>
        <p:spPr bwMode="auto">
          <a:xfrm>
            <a:off x="684213" y="836613"/>
            <a:ext cx="79200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3200" b="1" dirty="0" smtClean="0">
                <a:solidFill>
                  <a:prstClr val="white"/>
                </a:solidFill>
              </a:rPr>
              <a:t>Велосипед</a:t>
            </a:r>
            <a:r>
              <a:rPr lang="ru-RU" altLang="ru-RU" sz="3200" dirty="0" smtClean="0">
                <a:solidFill>
                  <a:prstClr val="white"/>
                </a:solidFill>
              </a:rPr>
              <a:t> — транспортное средство, приводимое в движение мускульной силой человека через ножные педали. </a:t>
            </a:r>
          </a:p>
        </p:txBody>
      </p:sp>
      <p:pic>
        <p:nvPicPr>
          <p:cNvPr id="8196" name="Picture 4" descr="&amp;Pcy;&amp;rcy;&amp;ocy;&amp;fcy;&amp;iecy;&amp;scy;&amp;scy;&amp;icy;&amp;ocy;&amp;ncy;&amp;acy;&amp;lcy;&amp;softcy;&amp;ncy;&amp;ycy;&amp;jcy; &amp;vcy;&amp;iecy;&amp;lcy;&amp;ocy;&amp;scy;&amp;icy;&amp;pcy;&amp;iecy;&amp;dcy;&amp;ncy;&amp;ycy;&amp;jcy; &amp;scy;&amp;pcy;&amp;ocy;&amp;rcy;&amp;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413" y="2492375"/>
            <a:ext cx="403225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910585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57166"/>
            <a:ext cx="8285440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800" b="1" kern="10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Arial"/>
              </a:rPr>
              <a:t>Устройство велосипеда</a:t>
            </a:r>
            <a:endParaRPr lang="ru-RU" sz="48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</a:endParaRPr>
          </a:p>
        </p:txBody>
      </p:sp>
      <p:pic>
        <p:nvPicPr>
          <p:cNvPr id="9220" name="Picture 13" descr="http://www.velvet.by/files/userfiles/4467/majestic_001_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1214438"/>
            <a:ext cx="7604125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9222" name="Picture 21" descr="j025229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7750"/>
            <a:ext cx="909638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2714515"/>
      </p:ext>
    </p:extLst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7772400" cy="1470025"/>
          </a:xfrm>
        </p:spPr>
        <p:txBody>
          <a:bodyPr/>
          <a:lstStyle/>
          <a:p>
            <a:r>
              <a:rPr lang="ru-RU" dirty="0" smtClean="0"/>
              <a:t>История создания велосипеда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9874" y="1671191"/>
            <a:ext cx="5443875" cy="332866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716" y="4999851"/>
            <a:ext cx="9122276" cy="181588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Первый велосипед назвали -  </a:t>
            </a:r>
            <a:r>
              <a:rPr lang="ru-RU" sz="2800" dirty="0"/>
              <a:t>«машина для бега». </a:t>
            </a:r>
            <a:r>
              <a:rPr lang="ru-RU" sz="2800" dirty="0" smtClean="0"/>
              <a:t>Он был похож на самокат с </a:t>
            </a:r>
            <a:r>
              <a:rPr lang="ru-RU" sz="2800" dirty="0"/>
              <a:t>рулем и без педалей, с деревянной рамой и </a:t>
            </a:r>
            <a:r>
              <a:rPr lang="ru-RU" sz="2800" dirty="0" smtClean="0"/>
              <a:t>мог </a:t>
            </a:r>
            <a:r>
              <a:rPr lang="ru-RU" sz="2800" dirty="0"/>
              <a:t>развивать неплохую для того времени скорость</a:t>
            </a:r>
            <a:r>
              <a:rPr lang="ru-RU" sz="2800" dirty="0" smtClean="0"/>
              <a:t>. Велосипед был деревянным.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7567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588</Words>
  <Application>Microsoft Office PowerPoint</Application>
  <PresentationFormat>Экран (4:3)</PresentationFormat>
  <Paragraphs>66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Тема Office</vt:lpstr>
      <vt:lpstr>Апекс</vt:lpstr>
      <vt:lpstr>1_Апекс</vt:lpstr>
      <vt:lpstr>2_Апекс</vt:lpstr>
      <vt:lpstr>3_Апекс</vt:lpstr>
      <vt:lpstr>4_Апекс</vt:lpstr>
      <vt:lpstr>5_Апекс</vt:lpstr>
      <vt:lpstr>6_Апекс</vt:lpstr>
      <vt:lpstr>8_Апекс</vt:lpstr>
      <vt:lpstr>7_Апекс</vt:lpstr>
      <vt:lpstr>          Мой друг велосипед</vt:lpstr>
      <vt:lpstr>Этот конь не ест овса.  Вместо ног – два колеса.  Сядь верхом и мчись на нем,  Только лучше правь рулем. </vt:lpstr>
      <vt:lpstr>Правильно- это велосипед!</vt:lpstr>
      <vt:lpstr>Презентация PowerPoint</vt:lpstr>
      <vt:lpstr>Презентация PowerPoint</vt:lpstr>
      <vt:lpstr>Я очень люблю кататься на велосипеде, потому что это очень интересно и полезно. После катания на велосипеде получаешь огромный прилив бодрости и хорошее настроение. И меня всегда интересовал вопрос: "Какая же история создания велосипеда?" и «Как велосипед влияет на здоровье человека?» Сейчас я вам об этом расскажу.</vt:lpstr>
      <vt:lpstr>Презентация PowerPoint</vt:lpstr>
      <vt:lpstr>Презентация PowerPoint</vt:lpstr>
      <vt:lpstr>История создания велосипеда</vt:lpstr>
      <vt:lpstr> </vt:lpstr>
      <vt:lpstr>Потом придумали металлическую раму</vt:lpstr>
      <vt:lpstr>Даже были такие интересные модели велосипедов</vt:lpstr>
      <vt:lpstr>Презентация PowerPoint</vt:lpstr>
      <vt:lpstr>Презентация PowerPoint</vt:lpstr>
      <vt:lpstr>Презентация PowerPoint</vt:lpstr>
      <vt:lpstr>Презентация PowerPoint</vt:lpstr>
      <vt:lpstr>Вот такой длинный велосипед</vt:lpstr>
      <vt:lpstr>У этого велосипеда  появились  спицы и  резиновые покрышки</vt:lpstr>
      <vt:lpstr>Велосипед сегодня  </vt:lpstr>
      <vt:lpstr>А это мой велосипед</vt:lpstr>
      <vt:lpstr>Презентация PowerPoint</vt:lpstr>
      <vt:lpstr>Презентация PowerPoint</vt:lpstr>
      <vt:lpstr>Презентация PowerPoint</vt:lpstr>
      <vt:lpstr>Результаты приведены в таблице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ученика 1 «А» класса  Смыкова Дмитрия</dc:title>
  <dc:creator>admin</dc:creator>
  <cp:lastModifiedBy>Пользователь Windows</cp:lastModifiedBy>
  <cp:revision>29</cp:revision>
  <dcterms:created xsi:type="dcterms:W3CDTF">2019-04-03T16:32:33Z</dcterms:created>
  <dcterms:modified xsi:type="dcterms:W3CDTF">2019-06-02T05:24:11Z</dcterms:modified>
</cp:coreProperties>
</file>