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60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1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37CD2E-F6CC-4810-AF5F-39B628A5A288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CC4126-A380-4469-B116-7A783D3CF2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099118-7902-46E8-8AC3-0A879F9383A3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 descr="3833549.png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0" y="0"/>
            <a:ext cx="9286908" cy="7000900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428596" y="428604"/>
            <a:ext cx="8286808" cy="6000792"/>
          </a:xfrm>
          <a:prstGeom prst="rect">
            <a:avLst/>
          </a:prstGeom>
          <a:solidFill>
            <a:schemeClr val="bg1">
              <a:alpha val="9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285720" y="642939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prstClr val="black">
                  <a:lumMod val="50000"/>
                  <a:lumOff val="50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0_8ba08_21619a76_L.png"/>
          <p:cNvPicPr>
            <a:picLocks noChangeAspect="1"/>
          </p:cNvPicPr>
          <p:nvPr userDrawn="1"/>
        </p:nvPicPr>
        <p:blipFill>
          <a:blip r:embed="rId14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18103" r="1724"/>
          <a:stretch>
            <a:fillRect/>
          </a:stretch>
        </p:blipFill>
        <p:spPr>
          <a:xfrm>
            <a:off x="428596" y="428604"/>
            <a:ext cx="6643734" cy="6137663"/>
          </a:xfrm>
          <a:prstGeom prst="rect">
            <a:avLst/>
          </a:prstGeom>
        </p:spPr>
      </p:pic>
      <p:pic>
        <p:nvPicPr>
          <p:cNvPr id="15" name="Рисунок 14" descr="0_6abc7_e78ef371_L.png"/>
          <p:cNvPicPr>
            <a:picLocks noChangeAspect="1"/>
          </p:cNvPicPr>
          <p:nvPr userDrawn="1"/>
        </p:nvPicPr>
        <p:blipFill>
          <a:blip r:embed="rId15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572264" y="4286256"/>
            <a:ext cx="2000264" cy="1928255"/>
          </a:xfrm>
          <a:prstGeom prst="rect">
            <a:avLst/>
          </a:prstGeom>
        </p:spPr>
      </p:pic>
      <p:pic>
        <p:nvPicPr>
          <p:cNvPr id="16" name="Рисунок 15" descr="0_6abc7_e78ef371_L.png"/>
          <p:cNvPicPr>
            <a:picLocks noChangeAspect="1"/>
          </p:cNvPicPr>
          <p:nvPr userDrawn="1"/>
        </p:nvPicPr>
        <p:blipFill>
          <a:blip r:embed="rId16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429520" y="500042"/>
            <a:ext cx="1285884" cy="1239592"/>
          </a:xfrm>
          <a:prstGeom prst="rect">
            <a:avLst/>
          </a:prstGeom>
        </p:spPr>
      </p:pic>
      <p:pic>
        <p:nvPicPr>
          <p:cNvPr id="17" name="Рисунок 16" descr="0_6abc7_e78ef371_L.png"/>
          <p:cNvPicPr>
            <a:picLocks noChangeAspect="1"/>
          </p:cNvPicPr>
          <p:nvPr userDrawn="1"/>
        </p:nvPicPr>
        <p:blipFill>
          <a:blip r:embed="rId17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572132" y="2285992"/>
            <a:ext cx="1357322" cy="130845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0"/>
            <a:ext cx="8569325" cy="3960813"/>
          </a:xfrm>
        </p:spPr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chemeClr val="tx1"/>
                </a:solidFill>
              </a:rPr>
              <a:t/>
            </a:r>
            <a:br>
              <a:rPr lang="ru-RU" altLang="ru-RU" sz="4000" b="1" dirty="0" smtClean="0">
                <a:solidFill>
                  <a:schemeClr val="tx1"/>
                </a:solidFill>
              </a:rPr>
            </a:br>
            <a:r>
              <a:rPr lang="ru-RU" altLang="ru-RU" sz="6000" b="1" dirty="0" smtClean="0">
                <a:solidFill>
                  <a:schemeClr val="tx1"/>
                </a:solidFill>
              </a:rPr>
              <a:t>Предмет органической химии</a:t>
            </a:r>
          </a:p>
        </p:txBody>
      </p:sp>
    </p:spTree>
    <p:extLst>
      <p:ext uri="{BB962C8B-B14F-4D97-AF65-F5344CB8AC3E}">
        <p14:creationId xmlns:p14="http://schemas.microsoft.com/office/powerpoint/2010/main" xmlns="" val="112054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76672"/>
            <a:ext cx="8280598" cy="1296566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химии, который изучает органические вещества, стали называть «органической химией»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564904"/>
            <a:ext cx="8229600" cy="3961309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b="1" dirty="0" smtClean="0"/>
              <a:t>	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в состав каждого органического вещества входит элемент углерод, то</a:t>
            </a:r>
          </a:p>
          <a:p>
            <a:pPr eaLnBrk="1" hangingPunct="1">
              <a:buFontTx/>
              <a:buNone/>
            </a:pPr>
            <a:r>
              <a:rPr lang="ru-RU" altLang="ru-RU" b="1" dirty="0" smtClean="0"/>
              <a:t> </a:t>
            </a:r>
            <a:r>
              <a:rPr lang="ru-RU" altLang="ru-RU" sz="3600" b="1" i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Органическая химия - это химия соединений углерода ( кроме оксидов углерода, угольной кислоты и её солей).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467544" y="3717032"/>
            <a:ext cx="8208912" cy="2232249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xmlns="" val="254992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332656"/>
            <a:ext cx="7786687" cy="11430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alt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Органические вещества имеют ряд особенностей: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412776"/>
            <a:ext cx="8373814" cy="5445224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Char char="Ø"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гораздо больше, чем неорганических веществ;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орг. вещества имеют более сложное строение, чем неорганические;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орг. вещества обладают </a:t>
            </a:r>
          </a:p>
          <a:p>
            <a:pPr marL="0" indent="0" eaLnBrk="1" hangingPunct="1"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огромной молекулярной массой </a:t>
            </a:r>
          </a:p>
          <a:p>
            <a:pPr marL="0" indent="0" eaLnBrk="1" hangingPunct="1"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например,белки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углеводы, </a:t>
            </a:r>
            <a:r>
              <a:rPr lang="ru-RU" alt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нуклеи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 eaLnBrk="1" hangingPunct="1"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новые кислоты и др.)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горении органических веществ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обычно образуются углекислый газ и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вода.</a:t>
            </a:r>
          </a:p>
          <a:p>
            <a:pPr eaLnBrk="1" hangingPunct="1">
              <a:buFont typeface="Wingdings" pitchFamily="2" charset="2"/>
              <a:buChar char="Ø"/>
            </a:pPr>
            <a:endParaRPr lang="ru-RU" altLang="ru-RU" sz="2800" b="1" dirty="0" smtClean="0"/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7740650" y="6338888"/>
            <a:ext cx="1403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/>
              <a:t>ДНК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54" t="28564" r="60769" b="11538"/>
          <a:stretch/>
        </p:blipFill>
        <p:spPr bwMode="auto">
          <a:xfrm>
            <a:off x="6732240" y="2852935"/>
            <a:ext cx="1791077" cy="217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8865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74874" y="260648"/>
            <a:ext cx="8291513" cy="777875"/>
          </a:xfrm>
        </p:spPr>
        <p:txBody>
          <a:bodyPr/>
          <a:lstStyle/>
          <a:p>
            <a:pPr eaLnBrk="1" hangingPunct="1"/>
            <a:r>
              <a:rPr lang="ru-RU" alt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химического строения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347864" y="980728"/>
            <a:ext cx="5184576" cy="5097839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dirty="0" smtClean="0"/>
              <a:t>      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органической химии основополагающей стала теория химического строения (ТХС) органических веществ А.М. Бутлерова, подобно тому, как для неорганической химии  основополагающим является периодический закон и периодическая система химических элементов </a:t>
            </a:r>
            <a:r>
              <a:rPr lang="ru-RU" alt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Д.И.Менделеева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</a:t>
            </a:r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ru-RU" altLang="ru-RU" sz="2400" dirty="0" smtClean="0"/>
              <a:t>	</a:t>
            </a:r>
          </a:p>
        </p:txBody>
      </p:sp>
      <p:pic>
        <p:nvPicPr>
          <p:cNvPr id="10244" name="Picture 5" descr="butlero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2776080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4869160"/>
            <a:ext cx="1707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А.М.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Бутлеров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685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288131"/>
            <a:ext cx="8694415" cy="836613"/>
          </a:xfrm>
        </p:spPr>
        <p:txBody>
          <a:bodyPr/>
          <a:lstStyle/>
          <a:p>
            <a:pPr algn="l" eaLnBrk="1" hangingPunct="1"/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положение ТХС: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2780928"/>
            <a:ext cx="8569325" cy="381672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>
                <a:solidFill>
                  <a:schemeClr val="hlink"/>
                </a:solidFill>
              </a:rPr>
              <a:t>  	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соединения атомов химических элементов в молекуле согласно их валентности называется </a:t>
            </a:r>
            <a:r>
              <a:rPr lang="ru-RU" altLang="ru-RU" sz="28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химическим строением.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>
                <a:solidFill>
                  <a:schemeClr val="hlink"/>
                </a:solidFill>
              </a:rPr>
              <a:t> 		</a:t>
            </a:r>
            <a:r>
              <a:rPr lang="ru-RU" altLang="ru-RU" sz="2800" b="1" u="sng" dirty="0" smtClean="0"/>
              <a:t>Запомни!</a:t>
            </a:r>
            <a:r>
              <a:rPr lang="ru-RU" altLang="ru-RU" sz="2800" b="1" dirty="0" smtClean="0"/>
              <a:t> Углерод в органических соединениях всегда четырёхвалентен.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800" b="1" dirty="0" smtClean="0">
              <a:solidFill>
                <a:srgbClr val="003399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ru-RU" sz="2800" b="1" dirty="0" smtClean="0"/>
              <a:t>          C (IV), H (I), O (II), N (III), S(II), Cl (I).</a:t>
            </a:r>
          </a:p>
        </p:txBody>
      </p:sp>
      <p:graphicFrame>
        <p:nvGraphicFramePr>
          <p:cNvPr id="9228" name="Group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64499753"/>
              </p:ext>
            </p:extLst>
          </p:nvPr>
        </p:nvGraphicFramePr>
        <p:xfrm>
          <a:off x="827584" y="5301208"/>
          <a:ext cx="5905500" cy="576262"/>
        </p:xfrm>
        <a:graphic>
          <a:graphicData uri="http://schemas.openxmlformats.org/drawingml/2006/table">
            <a:tbl>
              <a:tblPr/>
              <a:tblGrid>
                <a:gridCol w="5905500"/>
              </a:tblGrid>
              <a:tr h="5762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45" name="AutoShape 29"/>
          <p:cNvSpPr>
            <a:spLocks noChangeArrowheads="1"/>
          </p:cNvSpPr>
          <p:nvPr/>
        </p:nvSpPr>
        <p:spPr bwMode="auto">
          <a:xfrm>
            <a:off x="611560" y="1124744"/>
            <a:ext cx="7992888" cy="1656184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1275" name="Text Box 30"/>
          <p:cNvSpPr txBox="1">
            <a:spLocks noChangeArrowheads="1"/>
          </p:cNvSpPr>
          <p:nvPr/>
        </p:nvSpPr>
        <p:spPr bwMode="auto">
          <a:xfrm>
            <a:off x="755576" y="1196752"/>
            <a:ext cx="7704856" cy="144655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b="1" dirty="0">
                <a:solidFill>
                  <a:srgbClr val="A50021"/>
                </a:solidFill>
              </a:rPr>
              <a:t> </a:t>
            </a:r>
            <a:r>
              <a:rPr lang="ru-RU" altLang="ru-RU" b="1" dirty="0" smtClean="0">
                <a:solidFill>
                  <a:srgbClr val="A50021"/>
                </a:solidFill>
              </a:rPr>
              <a:t>1. </a:t>
            </a:r>
            <a:r>
              <a:rPr lang="ru-RU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Атомы </a:t>
            </a:r>
            <a:r>
              <a:rPr lang="ru-RU" alt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химических элементов в молекулах соединены в строгой последовательности в соответствии с их валентностями.</a:t>
            </a:r>
          </a:p>
        </p:txBody>
      </p:sp>
      <p:sp>
        <p:nvSpPr>
          <p:cNvPr id="11276" name="AutoShape 31"/>
          <p:cNvSpPr>
            <a:spLocks noChangeArrowheads="1"/>
          </p:cNvSpPr>
          <p:nvPr/>
        </p:nvSpPr>
        <p:spPr bwMode="auto">
          <a:xfrm>
            <a:off x="468313" y="2852936"/>
            <a:ext cx="8280400" cy="2232248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xmlns="" val="177307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1663" y="692696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4000" b="1" dirty="0" smtClean="0"/>
              <a:t>Например, химическое строение метана:</a:t>
            </a:r>
            <a:br>
              <a:rPr lang="ru-RU" altLang="ru-RU" sz="4000" b="1" dirty="0" smtClean="0"/>
            </a:br>
            <a:endParaRPr lang="ru-RU" altLang="ru-RU" sz="4000" b="1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600200"/>
            <a:ext cx="8640762" cy="50688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/>
              <a:t>                                           Н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/>
              <a:t>           СН</a:t>
            </a:r>
            <a:r>
              <a:rPr lang="ru-RU" altLang="ru-RU" b="1" baseline="-25000" dirty="0" smtClean="0"/>
              <a:t>4                            </a:t>
            </a:r>
            <a:r>
              <a:rPr lang="ru-RU" altLang="ru-RU" b="1" dirty="0" smtClean="0"/>
              <a:t>Н    С    Н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/>
              <a:t>                                           Н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/>
              <a:t>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/>
              <a:t>		Химическое строение молекул 	отображают при помощи 	</a:t>
            </a:r>
            <a:r>
              <a:rPr lang="ru-RU" altLang="ru-RU" sz="4000" b="1" dirty="0" smtClean="0">
                <a:solidFill>
                  <a:srgbClr val="A50021"/>
                </a:solidFill>
              </a:rPr>
              <a:t>структурных формул.</a:t>
            </a:r>
          </a:p>
          <a:p>
            <a:pPr eaLnBrk="1" hangingPunct="1">
              <a:lnSpc>
                <a:spcPct val="90000"/>
              </a:lnSpc>
            </a:pPr>
            <a:endParaRPr lang="ru-RU" altLang="ru-RU" sz="4000" dirty="0" smtClean="0">
              <a:solidFill>
                <a:srgbClr val="A50021"/>
              </a:solidFill>
            </a:endParaRP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4424645" y="1998479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3995738" y="2415199"/>
            <a:ext cx="2889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4572000" y="2420938"/>
            <a:ext cx="2873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4427984" y="2492375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684213" y="3141663"/>
            <a:ext cx="309721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/>
              <a:t>Молекулярная формула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284663" y="3357563"/>
            <a:ext cx="324008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/>
              <a:t>Структурная формула</a:t>
            </a:r>
          </a:p>
        </p:txBody>
      </p:sp>
    </p:spTree>
    <p:extLst>
      <p:ext uri="{BB962C8B-B14F-4D97-AF65-F5344CB8AC3E}">
        <p14:creationId xmlns:p14="http://schemas.microsoft.com/office/powerpoint/2010/main" xmlns="" val="188850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25575"/>
          </a:xfrm>
        </p:spPr>
        <p:txBody>
          <a:bodyPr/>
          <a:lstStyle/>
          <a:p>
            <a:pPr eaLnBrk="1" hangingPunct="1"/>
            <a:r>
              <a:rPr lang="ru-RU" altLang="ru-RU" sz="4000" b="1" dirty="0" smtClean="0"/>
              <a:t>Строение молекулы пропана С</a:t>
            </a:r>
            <a:r>
              <a:rPr lang="ru-RU" altLang="ru-RU" sz="4000" b="1" baseline="-25000" dirty="0" smtClean="0"/>
              <a:t>3 </a:t>
            </a:r>
            <a:r>
              <a:rPr lang="ru-RU" altLang="ru-RU" sz="4000" b="1" dirty="0" smtClean="0"/>
              <a:t>Н</a:t>
            </a:r>
            <a:r>
              <a:rPr lang="ru-RU" altLang="ru-RU" sz="4000" b="1" baseline="-25000" dirty="0" smtClean="0"/>
              <a:t>8 </a:t>
            </a:r>
            <a:r>
              <a:rPr lang="ru-RU" altLang="ru-RU" sz="4000" b="1" dirty="0" smtClean="0"/>
              <a:t>отражают формулы:</a:t>
            </a:r>
            <a:r>
              <a:rPr lang="ru-RU" altLang="ru-RU" dirty="0" smtClean="0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2133600"/>
            <a:ext cx="8136904" cy="45354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dirty="0" smtClean="0"/>
              <a:t>           </a:t>
            </a:r>
            <a:r>
              <a:rPr lang="ru-RU" altLang="ru-RU" sz="2800" b="1" dirty="0" smtClean="0"/>
              <a:t>Н     </a:t>
            </a:r>
            <a:r>
              <a:rPr lang="ru-RU" altLang="ru-RU" sz="2800" b="1" dirty="0" err="1" smtClean="0"/>
              <a:t>Н</a:t>
            </a:r>
            <a:r>
              <a:rPr lang="ru-RU" altLang="ru-RU" sz="2800" b="1" dirty="0" smtClean="0"/>
              <a:t>    </a:t>
            </a:r>
            <a:r>
              <a:rPr lang="ru-RU" altLang="ru-RU" sz="2800" b="1" dirty="0" err="1" smtClean="0"/>
              <a:t>Н</a:t>
            </a:r>
            <a:endParaRPr lang="ru-RU" altLang="ru-RU" sz="2800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/>
              <a:t>     Н   С      </a:t>
            </a:r>
            <a:r>
              <a:rPr lang="ru-RU" altLang="ru-RU" sz="2800" b="1" dirty="0" err="1" smtClean="0"/>
              <a:t>С</a:t>
            </a:r>
            <a:r>
              <a:rPr lang="ru-RU" altLang="ru-RU" sz="2800" b="1" dirty="0" smtClean="0"/>
              <a:t>    </a:t>
            </a:r>
            <a:r>
              <a:rPr lang="ru-RU" altLang="ru-RU" sz="2800" b="1" dirty="0" err="1" smtClean="0"/>
              <a:t>С</a:t>
            </a:r>
            <a:r>
              <a:rPr lang="ru-RU" altLang="ru-RU" sz="2800" b="1" dirty="0" smtClean="0"/>
              <a:t>    Н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dirty="0" smtClean="0"/>
              <a:t>           </a:t>
            </a:r>
            <a:r>
              <a:rPr lang="ru-RU" altLang="ru-RU" sz="2800" b="1" dirty="0" smtClean="0"/>
              <a:t>Н     </a:t>
            </a:r>
            <a:r>
              <a:rPr lang="ru-RU" altLang="ru-RU" sz="2800" b="1" dirty="0" err="1" smtClean="0"/>
              <a:t>Н</a:t>
            </a:r>
            <a:r>
              <a:rPr lang="ru-RU" altLang="ru-RU" sz="2800" b="1" dirty="0" smtClean="0"/>
              <a:t>    </a:t>
            </a:r>
            <a:r>
              <a:rPr lang="ru-RU" altLang="ru-RU" sz="2800" b="1" dirty="0" err="1" smtClean="0"/>
              <a:t>Н</a:t>
            </a:r>
            <a:endParaRPr lang="ru-RU" altLang="ru-RU" sz="2800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/>
              <a:t>    СН</a:t>
            </a:r>
            <a:r>
              <a:rPr lang="ru-RU" altLang="ru-RU" sz="2800" b="1" baseline="-25000" dirty="0" smtClean="0"/>
              <a:t>3    </a:t>
            </a:r>
            <a:r>
              <a:rPr lang="ru-RU" altLang="ru-RU" sz="2800" b="1" dirty="0" smtClean="0"/>
              <a:t>СН</a:t>
            </a:r>
            <a:r>
              <a:rPr lang="ru-RU" altLang="ru-RU" sz="2800" b="1" baseline="-25000" dirty="0" smtClean="0"/>
              <a:t>2      </a:t>
            </a:r>
            <a:r>
              <a:rPr lang="ru-RU" altLang="ru-RU" sz="2800" b="1" dirty="0" smtClean="0"/>
              <a:t>СН</a:t>
            </a:r>
            <a:r>
              <a:rPr lang="ru-RU" altLang="ru-RU" sz="2800" b="1" baseline="-25000" dirty="0" smtClean="0"/>
              <a:t>3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800" b="1" baseline="-25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800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/>
              <a:t>	Как показывают формулы пропана, атомы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/>
              <a:t>углерода в этом веществе соединены не только с атомами водорода, но и друг с другом.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dirty="0" smtClean="0"/>
              <a:t>	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1187450" y="2852738"/>
            <a:ext cx="288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1835150" y="2852738"/>
            <a:ext cx="2873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2411413" y="2852738"/>
            <a:ext cx="2873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2914650" y="2852738"/>
            <a:ext cx="288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1619250" y="2492375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1619250" y="299720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2252175" y="2493963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>
            <a:off x="2771800" y="2924175"/>
            <a:ext cx="0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4" name="Line 13"/>
          <p:cNvSpPr>
            <a:spLocks noChangeShapeType="1"/>
          </p:cNvSpPr>
          <p:nvPr/>
        </p:nvSpPr>
        <p:spPr bwMode="auto">
          <a:xfrm>
            <a:off x="2771800" y="2492375"/>
            <a:ext cx="0" cy="2174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5" name="Line 14"/>
          <p:cNvSpPr>
            <a:spLocks noChangeShapeType="1"/>
          </p:cNvSpPr>
          <p:nvPr/>
        </p:nvSpPr>
        <p:spPr bwMode="auto">
          <a:xfrm>
            <a:off x="2268538" y="2924175"/>
            <a:ext cx="0" cy="2174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6" name="Text Box 15"/>
          <p:cNvSpPr txBox="1">
            <a:spLocks noChangeArrowheads="1"/>
          </p:cNvSpPr>
          <p:nvPr/>
        </p:nvSpPr>
        <p:spPr bwMode="auto">
          <a:xfrm>
            <a:off x="5183188" y="2276475"/>
            <a:ext cx="396081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/>
              <a:t>Полная структурная формула</a:t>
            </a:r>
          </a:p>
        </p:txBody>
      </p:sp>
      <p:sp>
        <p:nvSpPr>
          <p:cNvPr id="13327" name="Line 16"/>
          <p:cNvSpPr>
            <a:spLocks noChangeShapeType="1"/>
          </p:cNvSpPr>
          <p:nvPr/>
        </p:nvSpPr>
        <p:spPr bwMode="auto">
          <a:xfrm>
            <a:off x="1403350" y="3789363"/>
            <a:ext cx="288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8" name="Line 17"/>
          <p:cNvSpPr>
            <a:spLocks noChangeShapeType="1"/>
          </p:cNvSpPr>
          <p:nvPr/>
        </p:nvSpPr>
        <p:spPr bwMode="auto">
          <a:xfrm>
            <a:off x="2268538" y="3789363"/>
            <a:ext cx="288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9" name="Text Box 18"/>
          <p:cNvSpPr txBox="1">
            <a:spLocks noChangeArrowheads="1"/>
          </p:cNvSpPr>
          <p:nvPr/>
        </p:nvSpPr>
        <p:spPr bwMode="auto">
          <a:xfrm>
            <a:off x="4716463" y="3429000"/>
            <a:ext cx="41052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/>
              <a:t>Сокращённая структурная формула</a:t>
            </a:r>
          </a:p>
        </p:txBody>
      </p:sp>
    </p:spTree>
    <p:extLst>
      <p:ext uri="{BB962C8B-B14F-4D97-AF65-F5344CB8AC3E}">
        <p14:creationId xmlns:p14="http://schemas.microsoft.com/office/powerpoint/2010/main" xmlns="" val="109833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288131"/>
            <a:ext cx="8694415" cy="836613"/>
          </a:xfrm>
        </p:spPr>
        <p:txBody>
          <a:bodyPr/>
          <a:lstStyle/>
          <a:p>
            <a:pPr algn="l" eaLnBrk="1" hangingPunct="1"/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положение ТХС:</a:t>
            </a:r>
          </a:p>
        </p:txBody>
      </p:sp>
      <p:sp>
        <p:nvSpPr>
          <p:cNvPr id="9245" name="AutoShape 29"/>
          <p:cNvSpPr>
            <a:spLocks noChangeArrowheads="1"/>
          </p:cNvSpPr>
          <p:nvPr/>
        </p:nvSpPr>
        <p:spPr bwMode="auto">
          <a:xfrm>
            <a:off x="611560" y="1124744"/>
            <a:ext cx="7992888" cy="432048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1275" name="Text Box 30"/>
          <p:cNvSpPr txBox="1">
            <a:spLocks noChangeArrowheads="1"/>
          </p:cNvSpPr>
          <p:nvPr/>
        </p:nvSpPr>
        <p:spPr bwMode="auto">
          <a:xfrm>
            <a:off x="755576" y="1196753"/>
            <a:ext cx="7704856" cy="341632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b="1" dirty="0">
                <a:solidFill>
                  <a:srgbClr val="A50021"/>
                </a:solidFill>
              </a:rPr>
              <a:t> </a:t>
            </a:r>
            <a:r>
              <a:rPr lang="ru-RU" altLang="ru-RU" sz="3600" b="1" dirty="0">
                <a:solidFill>
                  <a:srgbClr val="A50021"/>
                </a:solidFill>
              </a:rPr>
              <a:t>2. </a:t>
            </a:r>
            <a:r>
              <a:rPr lang="ru-RU" altLang="ru-RU" sz="36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вещества зависят не только от того, какие атомы и в каком количеств входят в состав его молекулы, но и от того, в </a:t>
            </a:r>
            <a:r>
              <a:rPr lang="ru-RU" altLang="ru-RU" sz="36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каком </a:t>
            </a:r>
            <a:r>
              <a:rPr lang="ru-RU" altLang="ru-RU" sz="36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порядке они </a:t>
            </a:r>
            <a:r>
              <a:rPr lang="ru-RU" altLang="ru-RU" sz="36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соединены</a:t>
            </a:r>
            <a:r>
              <a:rPr lang="ru-RU" altLang="ru-RU" sz="36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То есть от химического </a:t>
            </a:r>
            <a:r>
              <a:rPr lang="ru-RU" altLang="ru-RU" sz="36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строения.</a:t>
            </a:r>
            <a:endParaRPr lang="ru-RU" alt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849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288131"/>
            <a:ext cx="8694415" cy="836613"/>
          </a:xfrm>
        </p:spPr>
        <p:txBody>
          <a:bodyPr/>
          <a:lstStyle/>
          <a:p>
            <a:pPr algn="l" eaLnBrk="1" hangingPunct="1"/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положение ТХС: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23341" y="3789040"/>
            <a:ext cx="8281107" cy="381672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altLang="ru-RU" sz="2800" b="1" dirty="0" smtClean="0">
                <a:solidFill>
                  <a:schemeClr val="hlink"/>
                </a:solidFill>
              </a:rPr>
              <a:t>  	</a:t>
            </a:r>
            <a:r>
              <a:rPr lang="ru-RU" alt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свойства вещества определяются химическим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пространственным и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электронным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строением.</a:t>
            </a:r>
          </a:p>
          <a:p>
            <a:pPr>
              <a:lnSpc>
                <a:spcPct val="90000"/>
              </a:lnSpc>
              <a:buNone/>
            </a:pPr>
            <a:endParaRPr lang="en-US" altLang="ru-RU" sz="2800" b="1" dirty="0" smtClean="0"/>
          </a:p>
        </p:txBody>
      </p:sp>
      <p:sp>
        <p:nvSpPr>
          <p:cNvPr id="9245" name="AutoShape 29"/>
          <p:cNvSpPr>
            <a:spLocks noChangeArrowheads="1"/>
          </p:cNvSpPr>
          <p:nvPr/>
        </p:nvSpPr>
        <p:spPr bwMode="auto">
          <a:xfrm>
            <a:off x="611560" y="1124744"/>
            <a:ext cx="7992888" cy="1949446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1275" name="Text Box 30"/>
          <p:cNvSpPr txBox="1">
            <a:spLocks noChangeArrowheads="1"/>
          </p:cNvSpPr>
          <p:nvPr/>
        </p:nvSpPr>
        <p:spPr bwMode="auto">
          <a:xfrm>
            <a:off x="755576" y="1196753"/>
            <a:ext cx="7704856" cy="1877437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b="1" dirty="0">
                <a:solidFill>
                  <a:srgbClr val="A50021"/>
                </a:solidFill>
              </a:rPr>
              <a:t> </a:t>
            </a:r>
            <a:r>
              <a:rPr lang="ru-RU" altLang="ru-RU" sz="2600" b="1" dirty="0" smtClean="0">
                <a:solidFill>
                  <a:srgbClr val="A50021"/>
                </a:solidFill>
              </a:rPr>
              <a:t>3</a:t>
            </a:r>
            <a:r>
              <a:rPr lang="ru-RU" altLang="ru-RU" sz="2600" b="1" dirty="0">
                <a:solidFill>
                  <a:srgbClr val="A50021"/>
                </a:solidFill>
              </a:rPr>
              <a:t>. </a:t>
            </a:r>
            <a:r>
              <a:rPr lang="ru-RU" altLang="ru-RU" sz="28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Атомы или группы атомов, образующие молекулы взаимно </a:t>
            </a:r>
            <a:r>
              <a:rPr lang="ru-RU" altLang="ru-RU" sz="28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влияют </a:t>
            </a:r>
            <a:r>
              <a:rPr lang="ru-RU" altLang="ru-RU" sz="28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 на друга, от чего </a:t>
            </a:r>
            <a:r>
              <a:rPr lang="ru-RU" altLang="ru-RU" sz="28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зависят свойства </a:t>
            </a:r>
            <a:r>
              <a:rPr lang="ru-RU" altLang="ru-RU" sz="28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 и его реакционная способность</a:t>
            </a:r>
            <a:r>
              <a:rPr lang="ru-RU" altLang="ru-RU" sz="28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800" b="1" dirty="0">
              <a:solidFill>
                <a:srgbClr val="A500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6" name="AutoShape 31"/>
          <p:cNvSpPr>
            <a:spLocks noChangeArrowheads="1"/>
          </p:cNvSpPr>
          <p:nvPr/>
        </p:nvSpPr>
        <p:spPr bwMode="auto">
          <a:xfrm>
            <a:off x="611560" y="3789040"/>
            <a:ext cx="7992888" cy="1512168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xmlns="" val="276399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2122488" y="549275"/>
            <a:ext cx="53298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</a:t>
            </a:r>
            <a: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endParaRPr lang="ru-RU" alt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3" name="Text Box 5"/>
          <p:cNvSpPr txBox="1">
            <a:spLocks noChangeArrowheads="1"/>
          </p:cNvSpPr>
          <p:nvPr/>
        </p:nvSpPr>
        <p:spPr bwMode="auto">
          <a:xfrm>
            <a:off x="971550" y="2133600"/>
            <a:ext cx="72009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§ 32 упр.1, 2</a:t>
            </a:r>
            <a:endParaRPr lang="ru-RU" alt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xmlns="" val="61833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419475" y="260350"/>
            <a:ext cx="5502275" cy="1200150"/>
          </a:xfrm>
          <a:prstGeom prst="rect">
            <a:avLst/>
          </a:prstGeom>
          <a:solidFill>
            <a:schemeClr val="tx2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2"/>
                </a:solidFill>
              </a:rPr>
              <a:t>С глубокой древности человечество</a:t>
            </a:r>
          </a:p>
          <a:p>
            <a:r>
              <a:rPr lang="ru-RU" b="1">
                <a:solidFill>
                  <a:schemeClr val="bg2"/>
                </a:solidFill>
              </a:rPr>
              <a:t>использовало для удовлетворения</a:t>
            </a:r>
          </a:p>
          <a:p>
            <a:r>
              <a:rPr lang="ru-RU" b="1">
                <a:solidFill>
                  <a:schemeClr val="bg2"/>
                </a:solidFill>
              </a:rPr>
              <a:t>своих потребностей продукты</a:t>
            </a:r>
          </a:p>
          <a:p>
            <a:r>
              <a:rPr lang="ru-RU" b="1">
                <a:solidFill>
                  <a:schemeClr val="bg2"/>
                </a:solidFill>
              </a:rPr>
              <a:t>растительного и животного происхождения</a:t>
            </a:r>
          </a:p>
        </p:txBody>
      </p:sp>
      <p:pic>
        <p:nvPicPr>
          <p:cNvPr id="7173" name="Picture 5" descr="d01105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33375"/>
            <a:ext cx="2952750" cy="2205038"/>
          </a:xfrm>
          <a:prstGeom prst="rect">
            <a:avLst/>
          </a:prstGeom>
          <a:noFill/>
          <a:ln w="38100" cmpd="dbl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7174" name="Picture 6" descr="k_234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1700213"/>
            <a:ext cx="2849562" cy="3241675"/>
          </a:xfrm>
          <a:prstGeom prst="rect">
            <a:avLst/>
          </a:prstGeom>
          <a:noFill/>
          <a:ln w="38100" cmpd="dbl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7176" name="Picture 8" descr="взры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838" y="1700213"/>
            <a:ext cx="2016125" cy="1252537"/>
          </a:xfrm>
          <a:prstGeom prst="rect">
            <a:avLst/>
          </a:prstGeom>
          <a:noFill/>
          <a:ln w="38100" cmpd="dbl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7177" name="Picture 9" descr="pf0004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4437063"/>
            <a:ext cx="1965325" cy="2187575"/>
          </a:xfrm>
          <a:prstGeom prst="rect">
            <a:avLst/>
          </a:prstGeom>
          <a:noFill/>
          <a:ln w="38100" cmpd="dbl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7178" name="Picture 10" descr="ромашк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113" y="4560888"/>
            <a:ext cx="2736850" cy="2054225"/>
          </a:xfrm>
          <a:prstGeom prst="rect">
            <a:avLst/>
          </a:prstGeom>
          <a:noFill/>
          <a:ln w="38100" cmpd="dbl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7179" name="Picture 11" descr="роза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588" y="5084763"/>
            <a:ext cx="1630362" cy="1528762"/>
          </a:xfrm>
          <a:prstGeom prst="rect">
            <a:avLst/>
          </a:prstGeom>
          <a:noFill/>
          <a:ln w="38100" cmpd="dbl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250825" y="3068638"/>
            <a:ext cx="4779963" cy="1200150"/>
          </a:xfrm>
          <a:prstGeom prst="rect">
            <a:avLst/>
          </a:prstGeom>
          <a:solidFill>
            <a:schemeClr val="tx2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2"/>
                </a:solidFill>
              </a:rPr>
              <a:t>По мере развития цивилизации люди </a:t>
            </a:r>
            <a:endParaRPr lang="en-US" b="1">
              <a:solidFill>
                <a:schemeClr val="bg2"/>
              </a:solidFill>
            </a:endParaRPr>
          </a:p>
          <a:p>
            <a:r>
              <a:rPr lang="ru-RU" b="1">
                <a:solidFill>
                  <a:schemeClr val="bg2"/>
                </a:solidFill>
              </a:rPr>
              <a:t>Научились</a:t>
            </a:r>
            <a:r>
              <a:rPr lang="en-US" b="1">
                <a:solidFill>
                  <a:schemeClr val="bg2"/>
                </a:solidFill>
              </a:rPr>
              <a:t> </a:t>
            </a:r>
            <a:r>
              <a:rPr lang="ru-RU" b="1">
                <a:solidFill>
                  <a:schemeClr val="bg2"/>
                </a:solidFill>
              </a:rPr>
              <a:t>выделять лекарственные</a:t>
            </a:r>
            <a:endParaRPr lang="en-US" b="1">
              <a:solidFill>
                <a:schemeClr val="bg2"/>
              </a:solidFill>
            </a:endParaRPr>
          </a:p>
          <a:p>
            <a:r>
              <a:rPr lang="ru-RU" b="1">
                <a:solidFill>
                  <a:schemeClr val="bg2"/>
                </a:solidFill>
              </a:rPr>
              <a:t> и душистые вещества, натуральные</a:t>
            </a:r>
            <a:endParaRPr lang="en-US" b="1">
              <a:solidFill>
                <a:schemeClr val="bg2"/>
              </a:solidFill>
            </a:endParaRPr>
          </a:p>
          <a:p>
            <a:r>
              <a:rPr lang="ru-RU" b="1">
                <a:solidFill>
                  <a:schemeClr val="bg2"/>
                </a:solidFill>
              </a:rPr>
              <a:t>волокна, яды и взрывчатые вещества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8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6"/>
          <p:cNvSpPr txBox="1">
            <a:spLocks noChangeArrowheads="1"/>
          </p:cNvSpPr>
          <p:nvPr/>
        </p:nvSpPr>
        <p:spPr bwMode="auto">
          <a:xfrm>
            <a:off x="88900" y="428625"/>
            <a:ext cx="88042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</a:rPr>
              <a:t>Происхождение веществ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86125" y="1071563"/>
            <a:ext cx="21796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</a:rPr>
              <a:t>Вещества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357563" y="2143125"/>
            <a:ext cx="1987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00"/>
                </a:solidFill>
              </a:rPr>
              <a:t>животные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000375" y="3000375"/>
            <a:ext cx="27511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00"/>
                </a:solidFill>
              </a:rPr>
              <a:t>растительные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005138" y="3500438"/>
            <a:ext cx="27686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800" b="1">
              <a:solidFill>
                <a:srgbClr val="000000"/>
              </a:solidFill>
            </a:endParaRPr>
          </a:p>
          <a:p>
            <a:pPr algn="ctr"/>
            <a:r>
              <a:rPr lang="ru-RU" sz="2800" b="1">
                <a:solidFill>
                  <a:srgbClr val="000000"/>
                </a:solidFill>
              </a:rPr>
              <a:t>минеральные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2938" y="2000250"/>
            <a:ext cx="2709862" cy="46196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</a:rPr>
              <a:t>ОРГАНИЧЕСКИЕ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9250" y="2000250"/>
            <a:ext cx="3136900" cy="46196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</a:rPr>
              <a:t>НЕОРГАНИЧЕСКИЕ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4357688" y="1571625"/>
            <a:ext cx="828675" cy="503238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 flipV="1">
            <a:off x="3571875" y="1571625"/>
            <a:ext cx="828675" cy="503238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285875" y="5214938"/>
            <a:ext cx="71056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          ические </a:t>
            </a:r>
            <a:r>
              <a:rPr lang="ru-RU" sz="2800" b="1">
                <a:solidFill>
                  <a:srgbClr val="000000"/>
                </a:solidFill>
              </a:rPr>
              <a:t>вещества – вещества, </a:t>
            </a:r>
          </a:p>
          <a:p>
            <a:r>
              <a:rPr lang="ru-RU" sz="2800" b="1">
                <a:solidFill>
                  <a:srgbClr val="000000"/>
                </a:solidFill>
              </a:rPr>
              <a:t>созданные   живыми            измами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214438" y="5214938"/>
            <a:ext cx="12493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Орган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292725" y="5661025"/>
            <a:ext cx="11890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орган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163 -0.04768 L 0.28767 -0.14236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-47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25 -0.02824 L -0.26997 0.08727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58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208 0.01274 L -0.26736 0.10718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 animBg="1"/>
      <p:bldP spid="13" grpId="0" animBg="1"/>
      <p:bldP spid="20" grpId="0" build="allAtOnce"/>
      <p:bldP spid="22" grpId="0"/>
      <p:bldP spid="22" grpId="1"/>
      <p:bldP spid="23" grpId="0"/>
      <p:bldP spid="2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ара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989138"/>
            <a:ext cx="229711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алхими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88913"/>
            <a:ext cx="3000375" cy="1951037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79388" y="260350"/>
            <a:ext cx="5113337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latin typeface="MS Mincho" pitchFamily="49" charset="-128"/>
              </a:rPr>
              <a:t>Алхимики </a:t>
            </a:r>
            <a:r>
              <a:rPr lang="ru-RU" b="1" i="1" dirty="0">
                <a:latin typeface="Palatino Linotype" pitchFamily="18" charset="0"/>
              </a:rPr>
              <a:t> </a:t>
            </a:r>
            <a:r>
              <a:rPr lang="ru-RU" b="1" dirty="0"/>
              <a:t>умели получать уксусную кислоту и ее соли: ацетат меди (якорь-медянку) и ацетат свинца (свинцовый сахар. Яд! Не любой сахар можно есть!</a:t>
            </a:r>
            <a:r>
              <a:rPr lang="en-US" b="1" dirty="0"/>
              <a:t>)</a:t>
            </a:r>
            <a:endParaRPr lang="ru-RU" b="1" dirty="0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627313" y="2276475"/>
            <a:ext cx="6707187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3300"/>
                </a:solidFill>
              </a:rPr>
              <a:t>Первые попытки классификации веществ на </a:t>
            </a:r>
          </a:p>
          <a:p>
            <a:r>
              <a:rPr lang="ru-RU" b="1">
                <a:solidFill>
                  <a:srgbClr val="003300"/>
                </a:solidFill>
              </a:rPr>
              <a:t>органические и неорганические были Предприняты </a:t>
            </a:r>
          </a:p>
          <a:p>
            <a:r>
              <a:rPr lang="ru-RU" b="1">
                <a:solidFill>
                  <a:srgbClr val="003300"/>
                </a:solidFill>
              </a:rPr>
              <a:t>еще в </a:t>
            </a:r>
            <a:r>
              <a:rPr lang="en-US" b="1">
                <a:solidFill>
                  <a:srgbClr val="003300"/>
                </a:solidFill>
              </a:rPr>
              <a:t>IX – X</a:t>
            </a:r>
            <a:r>
              <a:rPr lang="ru-RU" b="1">
                <a:solidFill>
                  <a:srgbClr val="003300"/>
                </a:solidFill>
              </a:rPr>
              <a:t> вв. Арабский химик</a:t>
            </a:r>
            <a:r>
              <a:rPr lang="ru-RU" sz="2400" b="1" i="1">
                <a:solidFill>
                  <a:srgbClr val="FF3300"/>
                </a:solidFill>
                <a:latin typeface="Palatino Linotype" pitchFamily="18" charset="0"/>
              </a:rPr>
              <a:t>Абу Бакр ар-Рази </a:t>
            </a:r>
          </a:p>
          <a:p>
            <a:r>
              <a:rPr lang="ru-RU" b="1">
                <a:solidFill>
                  <a:srgbClr val="003300"/>
                </a:solidFill>
              </a:rPr>
              <a:t>(865 – 925) впервые разделил вещества на</a:t>
            </a:r>
          </a:p>
          <a:p>
            <a:r>
              <a:rPr lang="ru-RU" b="1">
                <a:solidFill>
                  <a:srgbClr val="003300"/>
                </a:solidFill>
              </a:rPr>
              <a:t> представителей «минерального, растительного и</a:t>
            </a:r>
          </a:p>
          <a:p>
            <a:r>
              <a:rPr lang="ru-RU" b="1">
                <a:solidFill>
                  <a:srgbClr val="003300"/>
                </a:solidFill>
              </a:rPr>
              <a:t> животного царств». Эта классификация</a:t>
            </a:r>
          </a:p>
          <a:p>
            <a:r>
              <a:rPr lang="ru-RU" b="1">
                <a:solidFill>
                  <a:srgbClr val="003300"/>
                </a:solidFill>
              </a:rPr>
              <a:t> просуществовала почти тысячу лет!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0" y="4941888"/>
            <a:ext cx="657436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/>
              <a:t>Термин</a:t>
            </a:r>
            <a:r>
              <a:rPr lang="ru-RU" b="1" i="1" dirty="0"/>
              <a:t> «органическая химия» </a:t>
            </a:r>
            <a:r>
              <a:rPr lang="ru-RU" b="1" dirty="0"/>
              <a:t>был введен в 1808 г.</a:t>
            </a:r>
          </a:p>
          <a:p>
            <a:r>
              <a:rPr lang="ru-RU" b="1" dirty="0"/>
              <a:t>шведским химиком </a:t>
            </a:r>
            <a:r>
              <a:rPr lang="ru-RU" sz="2400" b="1" i="1" dirty="0" err="1">
                <a:latin typeface="Palatino Linotype" pitchFamily="18" charset="0"/>
              </a:rPr>
              <a:t>Йенсом</a:t>
            </a:r>
            <a:r>
              <a:rPr lang="ru-RU" sz="2400" b="1" i="1" dirty="0">
                <a:latin typeface="Palatino Linotype" pitchFamily="18" charset="0"/>
              </a:rPr>
              <a:t> </a:t>
            </a:r>
            <a:r>
              <a:rPr lang="ru-RU" sz="2400" b="1" i="1" dirty="0" err="1">
                <a:latin typeface="Palatino Linotype" pitchFamily="18" charset="0"/>
              </a:rPr>
              <a:t>Якобом</a:t>
            </a:r>
            <a:r>
              <a:rPr lang="ru-RU" sz="2400" b="1" i="1" dirty="0">
                <a:latin typeface="Palatino Linotype" pitchFamily="18" charset="0"/>
              </a:rPr>
              <a:t> Берцелиусом</a:t>
            </a:r>
            <a:r>
              <a:rPr lang="ru-RU" b="1" dirty="0"/>
              <a:t>:</a:t>
            </a:r>
          </a:p>
          <a:p>
            <a:r>
              <a:rPr lang="ru-RU" b="1" dirty="0"/>
              <a:t>«Цель органической химии состоит в описании </a:t>
            </a:r>
          </a:p>
          <a:p>
            <a:r>
              <a:rPr lang="ru-RU" b="1" dirty="0"/>
              <a:t>внутренней структуры веществ, которые являются</a:t>
            </a:r>
          </a:p>
          <a:p>
            <a:r>
              <a:rPr lang="ru-RU" b="1" dirty="0"/>
              <a:t>продуктами растительного и животного происхождения</a:t>
            </a:r>
          </a:p>
        </p:txBody>
      </p:sp>
      <p:pic>
        <p:nvPicPr>
          <p:cNvPr id="8201" name="Picture 9" descr="Berzelius0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9925" y="4318000"/>
            <a:ext cx="19304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8199" grpId="0"/>
      <p:bldP spid="820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Содержимое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913"/>
            <a:ext cx="4356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11" descr="одежда, волокн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5000" y="3068638"/>
            <a:ext cx="2159000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4" descr="Рисунок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0"/>
            <a:ext cx="4716462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7" descr="душистые растения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241765">
            <a:off x="134938" y="3722688"/>
            <a:ext cx="3397250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Содержимое 3" descr="брёвна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675" y="4149725"/>
            <a:ext cx="2540000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Рисунок 6" descr="p_1_3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825" y="3789363"/>
            <a:ext cx="2112963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smtClean="0">
                <a:solidFill>
                  <a:srgbClr val="C00000"/>
                </a:solidFill>
              </a:rPr>
              <a:t>Живое – из неживого?</a:t>
            </a:r>
          </a:p>
        </p:txBody>
      </p:sp>
      <p:pic>
        <p:nvPicPr>
          <p:cNvPr id="16387" name="Picture 9" descr="H:\Черновики\Рисунки\Wohl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71600"/>
            <a:ext cx="13144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10" descr="H:\Черновики\Рисунки\Kolbe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267200"/>
            <a:ext cx="14160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1" descr="H:\Черновики\Рисунки\bertl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1295400"/>
            <a:ext cx="1295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12" descr="H:\Черновики\Рисунки\butlerov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4114800"/>
            <a:ext cx="15462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 Box 13"/>
          <p:cNvSpPr txBox="1">
            <a:spLocks noChangeArrowheads="1"/>
          </p:cNvSpPr>
          <p:nvPr/>
        </p:nvSpPr>
        <p:spPr bwMode="auto">
          <a:xfrm>
            <a:off x="2270125" y="1565275"/>
            <a:ext cx="18478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Ф.Велер </a:t>
            </a:r>
          </a:p>
          <a:p>
            <a:r>
              <a:rPr lang="ru-RU"/>
              <a:t>синтезирует </a:t>
            </a:r>
          </a:p>
          <a:p>
            <a:r>
              <a:rPr lang="ru-RU"/>
              <a:t>мочевину </a:t>
            </a:r>
          </a:p>
          <a:p>
            <a:r>
              <a:rPr lang="ru-RU"/>
              <a:t>(1828 г.)</a:t>
            </a:r>
          </a:p>
        </p:txBody>
      </p:sp>
      <p:sp>
        <p:nvSpPr>
          <p:cNvPr id="16392" name="Text Box 15"/>
          <p:cNvSpPr txBox="1">
            <a:spLocks noChangeArrowheads="1"/>
          </p:cNvSpPr>
          <p:nvPr/>
        </p:nvSpPr>
        <p:spPr bwMode="auto">
          <a:xfrm>
            <a:off x="2346325" y="4384675"/>
            <a:ext cx="25622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А.Кольбе</a:t>
            </a:r>
          </a:p>
          <a:p>
            <a:r>
              <a:rPr lang="ru-RU"/>
              <a:t>синтезирует </a:t>
            </a:r>
          </a:p>
          <a:p>
            <a:r>
              <a:rPr lang="ru-RU"/>
              <a:t>уксусную кислоту</a:t>
            </a:r>
          </a:p>
          <a:p>
            <a:r>
              <a:rPr lang="ru-RU"/>
              <a:t>(1845 г.)</a:t>
            </a:r>
          </a:p>
        </p:txBody>
      </p:sp>
      <p:sp>
        <p:nvSpPr>
          <p:cNvPr id="16393" name="Text Box 16"/>
          <p:cNvSpPr txBox="1">
            <a:spLocks noChangeArrowheads="1"/>
          </p:cNvSpPr>
          <p:nvPr/>
        </p:nvSpPr>
        <p:spPr bwMode="auto">
          <a:xfrm>
            <a:off x="7070725" y="1412875"/>
            <a:ext cx="17716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М.Бертло</a:t>
            </a:r>
          </a:p>
          <a:p>
            <a:r>
              <a:rPr lang="ru-RU"/>
              <a:t>синтезирует</a:t>
            </a:r>
          </a:p>
          <a:p>
            <a:r>
              <a:rPr lang="ru-RU"/>
              <a:t>жиры</a:t>
            </a:r>
          </a:p>
          <a:p>
            <a:r>
              <a:rPr lang="ru-RU"/>
              <a:t>(1854 г.)</a:t>
            </a:r>
          </a:p>
          <a:p>
            <a:endParaRPr lang="ru-RU"/>
          </a:p>
          <a:p>
            <a:endParaRPr lang="ru-RU"/>
          </a:p>
        </p:txBody>
      </p:sp>
      <p:sp>
        <p:nvSpPr>
          <p:cNvPr id="16394" name="Text Box 18"/>
          <p:cNvSpPr txBox="1">
            <a:spLocks noChangeArrowheads="1"/>
          </p:cNvSpPr>
          <p:nvPr/>
        </p:nvSpPr>
        <p:spPr bwMode="auto">
          <a:xfrm>
            <a:off x="6934200" y="4114800"/>
            <a:ext cx="20256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А.М.Бутлеров</a:t>
            </a:r>
          </a:p>
          <a:p>
            <a:r>
              <a:rPr lang="ru-RU"/>
              <a:t>синтезирует</a:t>
            </a:r>
          </a:p>
          <a:p>
            <a:r>
              <a:rPr lang="ru-RU"/>
              <a:t>сахаристое</a:t>
            </a:r>
          </a:p>
          <a:p>
            <a:r>
              <a:rPr lang="ru-RU"/>
              <a:t>вещество</a:t>
            </a:r>
          </a:p>
          <a:p>
            <a:r>
              <a:rPr lang="ru-RU"/>
              <a:t>(1861 г.)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50825" y="0"/>
            <a:ext cx="62753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i="1"/>
              <a:t>Органические  и неорганические вещества</a:t>
            </a:r>
          </a:p>
          <a:p>
            <a:r>
              <a:rPr lang="ru-RU" sz="2400" i="1"/>
              <a:t>          могут взаимно превращаться</a:t>
            </a:r>
          </a:p>
        </p:txBody>
      </p:sp>
      <p:pic>
        <p:nvPicPr>
          <p:cNvPr id="11270" name="Picture 6" descr="Веле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25" y="188913"/>
            <a:ext cx="1912938" cy="2197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71" name="Picture 7" descr="Бертл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276475"/>
            <a:ext cx="1546225" cy="2062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50825" y="908050"/>
            <a:ext cx="6430963" cy="11906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 1828 г.  ученик  Берцелиуса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Фридрих </a:t>
            </a:r>
            <a:r>
              <a:rPr lang="ru-RU" dirty="0" err="1">
                <a:solidFill>
                  <a:schemeClr val="bg1"/>
                </a:solidFill>
              </a:rPr>
              <a:t>Велер</a:t>
            </a:r>
            <a:r>
              <a:rPr lang="ru-RU" dirty="0">
                <a:solidFill>
                  <a:schemeClr val="bg1"/>
                </a:solidFill>
              </a:rPr>
              <a:t> синтезирует</a:t>
            </a:r>
          </a:p>
          <a:p>
            <a:r>
              <a:rPr lang="ru-RU" dirty="0">
                <a:solidFill>
                  <a:schemeClr val="bg1"/>
                </a:solidFill>
              </a:rPr>
              <a:t>              мочевину из углекислого газа и аммиака: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                                 </a:t>
            </a:r>
            <a:r>
              <a:rPr lang="en-US" dirty="0">
                <a:solidFill>
                  <a:schemeClr val="bg1"/>
                </a:solidFill>
              </a:rPr>
              <a:t>  </a:t>
            </a:r>
            <a:r>
              <a:rPr lang="ru-RU" dirty="0">
                <a:solidFill>
                  <a:schemeClr val="bg1"/>
                </a:solidFill>
              </a:rPr>
              <a:t>       </a:t>
            </a:r>
            <a:r>
              <a:rPr lang="en-US" dirty="0">
                <a:solidFill>
                  <a:schemeClr val="bg1"/>
                </a:solidFill>
              </a:rPr>
              <a:t>t</a:t>
            </a:r>
            <a:r>
              <a:rPr lang="en-US" baseline="30000" dirty="0">
                <a:solidFill>
                  <a:schemeClr val="bg1"/>
                </a:solidFill>
              </a:rPr>
              <a:t>0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                   </a:t>
            </a:r>
            <a:r>
              <a:rPr lang="en-US" dirty="0">
                <a:solidFill>
                  <a:schemeClr val="bg1"/>
                </a:solidFill>
              </a:rPr>
              <a:t>CO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 + 2NH</a:t>
            </a:r>
            <a:r>
              <a:rPr lang="en-US" baseline="-25000" dirty="0">
                <a:solidFill>
                  <a:schemeClr val="bg1"/>
                </a:solidFill>
              </a:rPr>
              <a:t>3                    </a:t>
            </a:r>
            <a:r>
              <a:rPr lang="ru-RU" baseline="-25000" dirty="0" smtClean="0">
                <a:solidFill>
                  <a:schemeClr val="bg1"/>
                </a:solidFill>
              </a:rPr>
              <a:t>      </a:t>
            </a:r>
            <a:r>
              <a:rPr lang="en-US" dirty="0" smtClean="0">
                <a:solidFill>
                  <a:schemeClr val="bg1"/>
                </a:solidFill>
              </a:rPr>
              <a:t>H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N </a:t>
            </a:r>
            <a:r>
              <a:rPr lang="en-US" dirty="0">
                <a:solidFill>
                  <a:schemeClr val="bg1"/>
                </a:solidFill>
              </a:rPr>
              <a:t>– CO – NH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ru-RU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2288" name="Picture 1024" descr="ландыш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9925" y="5013325"/>
            <a:ext cx="2124075" cy="1682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289" name="Text Box 1025"/>
          <p:cNvSpPr txBox="1">
            <a:spLocks noChangeArrowheads="1"/>
          </p:cNvSpPr>
          <p:nvPr/>
        </p:nvSpPr>
        <p:spPr bwMode="auto">
          <a:xfrm>
            <a:off x="2268538" y="3284538"/>
            <a:ext cx="5718175" cy="11906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 1856 г. французский химик </a:t>
            </a:r>
            <a:r>
              <a:rPr lang="ru-RU" dirty="0" err="1">
                <a:solidFill>
                  <a:schemeClr val="bg1"/>
                </a:solidFill>
              </a:rPr>
              <a:t>Марселен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Бертло</a:t>
            </a:r>
            <a:r>
              <a:rPr lang="ru-RU" dirty="0">
                <a:solidFill>
                  <a:schemeClr val="bg1"/>
                </a:solidFill>
              </a:rPr>
              <a:t> </a:t>
            </a:r>
          </a:p>
          <a:p>
            <a:r>
              <a:rPr lang="ru-RU" dirty="0">
                <a:solidFill>
                  <a:schemeClr val="bg1"/>
                </a:solidFill>
              </a:rPr>
              <a:t>синтезирует метан из сероводорода и сероуглерода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             CS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+ 2H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S + 8Cu        </a:t>
            </a:r>
            <a:r>
              <a:rPr lang="ru-RU" dirty="0" smtClean="0">
                <a:solidFill>
                  <a:schemeClr val="bg1"/>
                </a:solidFill>
              </a:rPr>
              <a:t>    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CH</a:t>
            </a:r>
            <a:r>
              <a:rPr lang="en-US" baseline="-25000" dirty="0">
                <a:solidFill>
                  <a:schemeClr val="bg1"/>
                </a:solidFill>
              </a:rPr>
              <a:t>4</a:t>
            </a:r>
            <a:r>
              <a:rPr lang="en-US" dirty="0">
                <a:solidFill>
                  <a:schemeClr val="bg1"/>
                </a:solidFill>
              </a:rPr>
              <a:t> + 4Cu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S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290" name="Text Box 1026"/>
          <p:cNvSpPr txBox="1">
            <a:spLocks noChangeArrowheads="1"/>
          </p:cNvSpPr>
          <p:nvPr/>
        </p:nvSpPr>
        <p:spPr bwMode="auto">
          <a:xfrm>
            <a:off x="250825" y="4559300"/>
            <a:ext cx="1520825" cy="520700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solidFill>
                  <a:srgbClr val="000000"/>
                </a:solidFill>
              </a:rPr>
              <a:t>    М. Бертло</a:t>
            </a:r>
          </a:p>
          <a:p>
            <a:r>
              <a:rPr lang="ru-RU" sz="1400" b="1">
                <a:solidFill>
                  <a:srgbClr val="000000"/>
                </a:solidFill>
              </a:rPr>
              <a:t> (1827 – 1907)</a:t>
            </a:r>
          </a:p>
        </p:txBody>
      </p:sp>
      <p:sp>
        <p:nvSpPr>
          <p:cNvPr id="12291" name="Text Box 1027"/>
          <p:cNvSpPr txBox="1">
            <a:spLocks noChangeArrowheads="1"/>
          </p:cNvSpPr>
          <p:nvPr/>
        </p:nvSpPr>
        <p:spPr bwMode="auto">
          <a:xfrm>
            <a:off x="179388" y="5229225"/>
            <a:ext cx="6634162" cy="146526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Основой жизни на Земле  можно по праву считать процесс</a:t>
            </a:r>
          </a:p>
          <a:p>
            <a:r>
              <a:rPr lang="ru-RU" dirty="0">
                <a:solidFill>
                  <a:schemeClr val="bg1"/>
                </a:solidFill>
              </a:rPr>
              <a:t>фотосинтеза, в результате которого в клетках зеленых </a:t>
            </a:r>
          </a:p>
          <a:p>
            <a:r>
              <a:rPr lang="ru-RU" dirty="0">
                <a:solidFill>
                  <a:schemeClr val="bg1"/>
                </a:solidFill>
              </a:rPr>
              <a:t>растений из углекислого газа и воды синтезируется глюкоза</a:t>
            </a:r>
          </a:p>
          <a:p>
            <a:r>
              <a:rPr lang="ru-RU" dirty="0">
                <a:solidFill>
                  <a:schemeClr val="bg1"/>
                </a:solidFill>
              </a:rPr>
              <a:t>                               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b="1" dirty="0">
                <a:solidFill>
                  <a:schemeClr val="bg1"/>
                </a:solidFill>
              </a:rPr>
              <a:t>солнечный свет</a:t>
            </a:r>
            <a:endParaRPr lang="ru-RU" b="1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             </a:t>
            </a:r>
            <a:r>
              <a:rPr lang="ru-RU" dirty="0">
                <a:solidFill>
                  <a:schemeClr val="bg1"/>
                </a:solidFill>
              </a:rPr>
              <a:t>6</a:t>
            </a:r>
            <a:r>
              <a:rPr lang="en-US" dirty="0">
                <a:solidFill>
                  <a:schemeClr val="bg1"/>
                </a:solidFill>
              </a:rPr>
              <a:t>CO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+ 6H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O              </a:t>
            </a:r>
            <a:r>
              <a:rPr lang="ru-RU" dirty="0">
                <a:solidFill>
                  <a:schemeClr val="bg1"/>
                </a:solidFill>
              </a:rPr>
              <a:t>      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     </a:t>
            </a:r>
            <a:r>
              <a:rPr lang="en-US" dirty="0" smtClean="0">
                <a:solidFill>
                  <a:schemeClr val="bg1"/>
                </a:solidFill>
              </a:rPr>
              <a:t>C</a:t>
            </a:r>
            <a:r>
              <a:rPr lang="en-US" baseline="-25000" dirty="0" smtClean="0">
                <a:solidFill>
                  <a:schemeClr val="bg1"/>
                </a:solidFill>
              </a:rPr>
              <a:t>6</a:t>
            </a:r>
            <a:r>
              <a:rPr lang="en-US" dirty="0" smtClean="0">
                <a:solidFill>
                  <a:schemeClr val="bg1"/>
                </a:solidFill>
              </a:rPr>
              <a:t>H</a:t>
            </a:r>
            <a:r>
              <a:rPr lang="en-US" baseline="-25000" dirty="0" smtClean="0">
                <a:solidFill>
                  <a:schemeClr val="bg1"/>
                </a:solidFill>
              </a:rPr>
              <a:t>12</a:t>
            </a:r>
            <a:r>
              <a:rPr lang="en-US" dirty="0" smtClean="0">
                <a:solidFill>
                  <a:schemeClr val="bg1"/>
                </a:solidFill>
              </a:rPr>
              <a:t>O</a:t>
            </a:r>
            <a:r>
              <a:rPr lang="en-US" baseline="-25000" dirty="0" smtClean="0">
                <a:solidFill>
                  <a:schemeClr val="bg1"/>
                </a:solidFill>
              </a:rPr>
              <a:t>6  </a:t>
            </a:r>
            <a:r>
              <a:rPr lang="en-US" dirty="0">
                <a:solidFill>
                  <a:schemeClr val="bg1"/>
                </a:solidFill>
              </a:rPr>
              <a:t>+ </a:t>
            </a:r>
            <a:r>
              <a:rPr lang="ru-RU" dirty="0">
                <a:solidFill>
                  <a:schemeClr val="bg1"/>
                </a:solidFill>
              </a:rPr>
              <a:t>6О</a:t>
            </a:r>
            <a:r>
              <a:rPr lang="ru-RU" baseline="-25000" dirty="0">
                <a:solidFill>
                  <a:schemeClr val="bg1"/>
                </a:solidFill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292" name="Text Box 1028"/>
          <p:cNvSpPr txBox="1">
            <a:spLocks noChangeArrowheads="1"/>
          </p:cNvSpPr>
          <p:nvPr/>
        </p:nvSpPr>
        <p:spPr bwMode="auto">
          <a:xfrm>
            <a:off x="7164388" y="2565400"/>
            <a:ext cx="1655762" cy="5794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solidFill>
                  <a:srgbClr val="000000"/>
                </a:solidFill>
              </a:rPr>
              <a:t>      Ф. Велер</a:t>
            </a:r>
          </a:p>
          <a:p>
            <a:r>
              <a:rPr lang="ru-RU" b="1">
                <a:solidFill>
                  <a:srgbClr val="000000"/>
                </a:solidFill>
              </a:rPr>
              <a:t>  (</a:t>
            </a:r>
            <a:r>
              <a:rPr lang="ru-RU" sz="1400" b="1">
                <a:solidFill>
                  <a:srgbClr val="000000"/>
                </a:solidFill>
              </a:rPr>
              <a:t>1800 -1882)</a:t>
            </a:r>
          </a:p>
        </p:txBody>
      </p:sp>
      <p:sp>
        <p:nvSpPr>
          <p:cNvPr id="12294" name="Line 1030"/>
          <p:cNvSpPr>
            <a:spLocks noChangeShapeType="1"/>
          </p:cNvSpPr>
          <p:nvPr/>
        </p:nvSpPr>
        <p:spPr bwMode="auto">
          <a:xfrm>
            <a:off x="2411760" y="1988840"/>
            <a:ext cx="792162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5" name="Line 1031"/>
          <p:cNvSpPr>
            <a:spLocks noChangeShapeType="1"/>
          </p:cNvSpPr>
          <p:nvPr/>
        </p:nvSpPr>
        <p:spPr bwMode="auto">
          <a:xfrm>
            <a:off x="4644008" y="4293096"/>
            <a:ext cx="504825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6" name="Line 1032"/>
          <p:cNvSpPr>
            <a:spLocks noChangeShapeType="1"/>
          </p:cNvSpPr>
          <p:nvPr/>
        </p:nvSpPr>
        <p:spPr bwMode="auto">
          <a:xfrm>
            <a:off x="2195736" y="6525344"/>
            <a:ext cx="1439863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  <p:bldP spid="11272" grpId="0" animBg="1"/>
      <p:bldP spid="12289" grpId="0" animBg="1"/>
      <p:bldP spid="12290" grpId="0" animBg="1"/>
      <p:bldP spid="12291" grpId="0" animBg="1"/>
      <p:bldP spid="12292" grpId="0" animBg="1"/>
      <p:bldP spid="12294" grpId="0" animBg="1"/>
      <p:bldP spid="12295" grpId="0" animBg="1"/>
      <p:bldP spid="1229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351837" cy="1200150"/>
          </a:xfrm>
          <a:prstGeom prst="rect">
            <a:avLst/>
          </a:prstGeom>
          <a:solidFill>
            <a:schemeClr val="tx1"/>
          </a:solidFill>
          <a:ln w="9525">
            <a:solidFill>
              <a:srgbClr val="9900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А. Лавуазье в конце </a:t>
            </a:r>
            <a:r>
              <a:rPr lang="en-US" b="1" dirty="0">
                <a:solidFill>
                  <a:schemeClr val="bg1"/>
                </a:solidFill>
              </a:rPr>
              <a:t>XVIII </a:t>
            </a:r>
            <a:r>
              <a:rPr lang="ru-RU" b="1" dirty="0">
                <a:solidFill>
                  <a:schemeClr val="bg1"/>
                </a:solidFill>
              </a:rPr>
              <a:t>века определил отличие минеральных </a:t>
            </a:r>
          </a:p>
          <a:p>
            <a:r>
              <a:rPr lang="ru-RU" b="1" dirty="0">
                <a:solidFill>
                  <a:schemeClr val="bg1"/>
                </a:solidFill>
              </a:rPr>
              <a:t>веществ  и продуктов неживой природы. При сжигании последних</a:t>
            </a:r>
          </a:p>
          <a:p>
            <a:r>
              <a:rPr lang="ru-RU" b="1" dirty="0">
                <a:solidFill>
                  <a:schemeClr val="bg1"/>
                </a:solidFill>
              </a:rPr>
              <a:t>образуется углекислый газ  СО</a:t>
            </a:r>
            <a:r>
              <a:rPr lang="ru-RU" b="1" baseline="-25000" dirty="0">
                <a:solidFill>
                  <a:schemeClr val="bg1"/>
                </a:solidFill>
              </a:rPr>
              <a:t>2</a:t>
            </a:r>
            <a:r>
              <a:rPr lang="ru-RU" b="1" dirty="0">
                <a:solidFill>
                  <a:schemeClr val="bg1"/>
                </a:solidFill>
              </a:rPr>
              <a:t> и вода Н</a:t>
            </a:r>
            <a:r>
              <a:rPr lang="ru-RU" b="1" baseline="-25000" dirty="0">
                <a:solidFill>
                  <a:schemeClr val="bg1"/>
                </a:solidFill>
              </a:rPr>
              <a:t>2</a:t>
            </a:r>
            <a:r>
              <a:rPr lang="ru-RU" b="1" dirty="0">
                <a:solidFill>
                  <a:schemeClr val="bg1"/>
                </a:solidFill>
              </a:rPr>
              <a:t>О. Он же сделал вывод о составе органических соединений.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755650" y="1700213"/>
            <a:ext cx="7756525" cy="1076325"/>
          </a:xfrm>
          <a:prstGeom prst="rect">
            <a:avLst/>
          </a:prstGeom>
          <a:solidFill>
            <a:schemeClr val="tx1"/>
          </a:solidFill>
          <a:ln w="9525">
            <a:solidFill>
              <a:srgbClr val="99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</a:rPr>
              <a:t>Большинство органических соединений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</a:rPr>
              <a:t> состоит из шести химических элементов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23850" y="2997200"/>
            <a:ext cx="13684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rgbClr val="9900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7200" b="1">
                <a:solidFill>
                  <a:srgbClr val="FFFF3B"/>
                </a:solidFill>
              </a:rPr>
              <a:t>C</a:t>
            </a:r>
            <a:endParaRPr lang="ru-RU" sz="7200" b="1">
              <a:solidFill>
                <a:srgbClr val="FFFF3B"/>
              </a:solidFill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51050" y="3933825"/>
            <a:ext cx="13684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rgbClr val="9900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7200" b="1">
                <a:solidFill>
                  <a:srgbClr val="FFFF3B"/>
                </a:solidFill>
              </a:rPr>
              <a:t>H</a:t>
            </a:r>
            <a:endParaRPr lang="ru-RU" sz="7200" b="1">
              <a:solidFill>
                <a:srgbClr val="FFFF3B"/>
              </a:solidFill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5724525" y="4076700"/>
            <a:ext cx="13684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rgbClr val="9900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7200" b="1">
                <a:solidFill>
                  <a:srgbClr val="FFFF3B"/>
                </a:solidFill>
              </a:rPr>
              <a:t>N</a:t>
            </a:r>
            <a:endParaRPr lang="ru-RU" sz="7200" b="1">
              <a:solidFill>
                <a:srgbClr val="FFFF3B"/>
              </a:solidFill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3924300" y="2997200"/>
            <a:ext cx="13684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rgbClr val="9900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7200" b="1">
                <a:solidFill>
                  <a:srgbClr val="FFFF3B"/>
                </a:solidFill>
              </a:rPr>
              <a:t>O</a:t>
            </a:r>
            <a:endParaRPr lang="ru-RU" sz="7200" b="1">
              <a:solidFill>
                <a:srgbClr val="FFFF3B"/>
              </a:solidFill>
            </a:endParaRP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3851275" y="5157788"/>
            <a:ext cx="13684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rgbClr val="9900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7200" b="1">
                <a:solidFill>
                  <a:srgbClr val="FFFF3B"/>
                </a:solidFill>
              </a:rPr>
              <a:t>S</a:t>
            </a:r>
            <a:endParaRPr lang="ru-RU" sz="7200" b="1">
              <a:solidFill>
                <a:srgbClr val="FFFF3B"/>
              </a:solidFill>
            </a:endParaRP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7380288" y="3068638"/>
            <a:ext cx="13684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rgbClr val="9900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7200" b="1">
                <a:solidFill>
                  <a:srgbClr val="FFFF3B"/>
                </a:solidFill>
              </a:rPr>
              <a:t>P</a:t>
            </a:r>
            <a:endParaRPr lang="ru-RU" sz="7200" b="1">
              <a:solidFill>
                <a:srgbClr val="FFFF3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animBg="1"/>
      <p:bldP spid="10246" grpId="0" animBg="1"/>
      <p:bldP spid="10247" grpId="0" animBg="1"/>
      <p:bldP spid="10248" grpId="0" animBg="1"/>
      <p:bldP spid="10249" grpId="0" animBg="1"/>
      <p:bldP spid="10250" grpId="0" animBg="1"/>
      <p:bldP spid="102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353425" cy="1412875"/>
          </a:xfrm>
        </p:spPr>
        <p:txBody>
          <a:bodyPr/>
          <a:lstStyle/>
          <a:p>
            <a:pPr eaLnBrk="1" hangingPunct="1"/>
            <a:r>
              <a:rPr lang="ru-RU" altLang="ru-RU" sz="3200" b="1" u="sng" dirty="0" smtClean="0"/>
              <a:t>      Органические вещества.</a:t>
            </a:r>
            <a:br>
              <a:rPr lang="ru-RU" altLang="ru-RU" sz="3200" b="1" u="sng" dirty="0" smtClean="0"/>
            </a:br>
            <a:r>
              <a:rPr lang="ru-RU" altLang="ru-RU" sz="3200" b="1" dirty="0" smtClean="0"/>
              <a:t>       </a:t>
            </a:r>
            <a:r>
              <a:rPr lang="ru-RU" altLang="ru-RU" sz="3600" b="1" dirty="0" smtClean="0"/>
              <a:t>Вещества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395536" y="1665289"/>
            <a:ext cx="4392612" cy="486886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Органические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Получены из продуктов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жизнедеятельности рас-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тительных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животных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Организмов (сахар, </a:t>
            </a:r>
            <a:r>
              <a:rPr lang="ru-RU" alt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масла, красители 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др.), а также </a:t>
            </a:r>
            <a:r>
              <a:rPr lang="ru-RU" alt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синтети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ческие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вещества (поли-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этилен, капрон и др.).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Известно около 27млн.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b="1" dirty="0" smtClean="0"/>
          </a:p>
        </p:txBody>
      </p:sp>
      <p:sp>
        <p:nvSpPr>
          <p:cNvPr id="4100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5076056" y="1669590"/>
            <a:ext cx="3600450" cy="460851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Неорганические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Минеральные (вещества неживой природы: глина, песок, металлы и др.).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Таких веществ около 0,5 млн.</a:t>
            </a:r>
          </a:p>
        </p:txBody>
      </p:sp>
      <p:sp>
        <p:nvSpPr>
          <p:cNvPr id="4101" name="Line 6"/>
          <p:cNvSpPr>
            <a:spLocks noChangeShapeType="1"/>
          </p:cNvSpPr>
          <p:nvPr/>
        </p:nvSpPr>
        <p:spPr bwMode="auto">
          <a:xfrm flipH="1">
            <a:off x="3059831" y="1341439"/>
            <a:ext cx="1872531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2" name="Line 8"/>
          <p:cNvSpPr>
            <a:spLocks noChangeShapeType="1"/>
          </p:cNvSpPr>
          <p:nvPr/>
        </p:nvSpPr>
        <p:spPr bwMode="auto">
          <a:xfrm>
            <a:off x="4932363" y="1341438"/>
            <a:ext cx="1727200" cy="32385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524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682</Words>
  <Application>Microsoft Office PowerPoint</Application>
  <PresentationFormat>Экран (4:3)</PresentationFormat>
  <Paragraphs>152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1_Тема Office</vt:lpstr>
      <vt:lpstr> Предмет органической химии</vt:lpstr>
      <vt:lpstr>Слайд 2</vt:lpstr>
      <vt:lpstr>Слайд 3</vt:lpstr>
      <vt:lpstr>Слайд 4</vt:lpstr>
      <vt:lpstr>Слайд 5</vt:lpstr>
      <vt:lpstr>Живое – из неживого?</vt:lpstr>
      <vt:lpstr>Слайд 7</vt:lpstr>
      <vt:lpstr>Слайд 8</vt:lpstr>
      <vt:lpstr>      Органические вещества.        Вещества</vt:lpstr>
      <vt:lpstr>Раздел химии, который изучает органические вещества, стали называть «органической химией»</vt:lpstr>
      <vt:lpstr>Органические вещества имеют ряд особенностей:</vt:lpstr>
      <vt:lpstr>Теория химического строения</vt:lpstr>
      <vt:lpstr>Основное положение ТХС:</vt:lpstr>
      <vt:lpstr>Например, химическое строение метана: </vt:lpstr>
      <vt:lpstr>Строение молекулы пропана С3 Н8 отражают формулы: </vt:lpstr>
      <vt:lpstr>Основное положение ТХС:</vt:lpstr>
      <vt:lpstr>Основное положение ТХС: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учитель</cp:lastModifiedBy>
  <cp:revision>17</cp:revision>
  <dcterms:created xsi:type="dcterms:W3CDTF">2014-06-14T17:08:07Z</dcterms:created>
  <dcterms:modified xsi:type="dcterms:W3CDTF">2019-03-04T07:38:56Z</dcterms:modified>
</cp:coreProperties>
</file>