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57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A4306C-CE0F-464B-BF89-1335AD38505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A5520A66-BBD7-4A67-A275-CE9826BD0F38}">
      <dgm:prSet/>
      <dgm:spPr>
        <a:solidFill>
          <a:schemeClr val="accent5">
            <a:lumMod val="40000"/>
            <a:lumOff val="6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Аллотропные модификации серы</a:t>
          </a:r>
        </a:p>
      </dgm:t>
    </dgm:pt>
    <dgm:pt modelId="{E4E0E924-8689-4BAB-A5E9-5588F6B1DCC1}" type="parTrans" cxnId="{0307D129-DD82-4DE1-B397-FC697DEE6080}">
      <dgm:prSet/>
      <dgm:spPr/>
      <dgm:t>
        <a:bodyPr/>
        <a:lstStyle/>
        <a:p>
          <a:endParaRPr lang="ru-RU"/>
        </a:p>
      </dgm:t>
    </dgm:pt>
    <dgm:pt modelId="{2BD72147-AE06-44E4-9556-60F9DB71B56A}" type="sibTrans" cxnId="{0307D129-DD82-4DE1-B397-FC697DEE6080}">
      <dgm:prSet/>
      <dgm:spPr/>
      <dgm:t>
        <a:bodyPr/>
        <a:lstStyle/>
        <a:p>
          <a:endParaRPr lang="ru-RU"/>
        </a:p>
      </dgm:t>
    </dgm:pt>
    <dgm:pt modelId="{EAEFB380-E21D-4FB8-B563-4285194BFFEF}">
      <dgm:prSet/>
      <dgm:spPr>
        <a:solidFill>
          <a:schemeClr val="accent5">
            <a:lumMod val="40000"/>
            <a:lumOff val="6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Ромбическая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 </a:t>
          </a:r>
        </a:p>
      </dgm:t>
    </dgm:pt>
    <dgm:pt modelId="{0058B00F-3631-4ABB-BD70-367DDC7785C3}" type="parTrans" cxnId="{A4E5C4B7-970E-4FCC-BA3A-2E574B3C2CE0}">
      <dgm:prSet/>
      <dgm:spPr/>
      <dgm:t>
        <a:bodyPr/>
        <a:lstStyle/>
        <a:p>
          <a:endParaRPr lang="ru-RU"/>
        </a:p>
      </dgm:t>
    </dgm:pt>
    <dgm:pt modelId="{D4903C03-4820-4FC6-8B59-0693AE0F0E9B}" type="sibTrans" cxnId="{A4E5C4B7-970E-4FCC-BA3A-2E574B3C2CE0}">
      <dgm:prSet/>
      <dgm:spPr/>
      <dgm:t>
        <a:bodyPr/>
        <a:lstStyle/>
        <a:p>
          <a:endParaRPr lang="ru-RU"/>
        </a:p>
      </dgm:t>
    </dgm:pt>
    <dgm:pt modelId="{1DCDDE26-E45B-4FE6-8D19-ABA800534CF8}">
      <dgm:prSet/>
      <dgm:spPr>
        <a:solidFill>
          <a:schemeClr val="accent5">
            <a:lumMod val="40000"/>
            <a:lumOff val="6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Моноклинная </a:t>
          </a:r>
        </a:p>
      </dgm:t>
    </dgm:pt>
    <dgm:pt modelId="{3E9DF63B-E140-4FC7-B574-06B6A979B4D2}" type="parTrans" cxnId="{719A0E1F-E09C-4770-940F-FD5365188D00}">
      <dgm:prSet/>
      <dgm:spPr/>
      <dgm:t>
        <a:bodyPr/>
        <a:lstStyle/>
        <a:p>
          <a:endParaRPr lang="ru-RU"/>
        </a:p>
      </dgm:t>
    </dgm:pt>
    <dgm:pt modelId="{F6D268D3-808C-4E2F-BA73-263368FD7B0A}" type="sibTrans" cxnId="{719A0E1F-E09C-4770-940F-FD5365188D00}">
      <dgm:prSet/>
      <dgm:spPr/>
      <dgm:t>
        <a:bodyPr/>
        <a:lstStyle/>
        <a:p>
          <a:endParaRPr lang="ru-RU"/>
        </a:p>
      </dgm:t>
    </dgm:pt>
    <dgm:pt modelId="{F7B3264D-D011-412C-83DF-0F32D3850C82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Пластическая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  <a:cs typeface="Arial" charset="0"/>
            </a:rPr>
            <a:t> </a:t>
          </a:r>
        </a:p>
      </dgm:t>
    </dgm:pt>
    <dgm:pt modelId="{22EEE3D6-1CDA-483C-90E8-1D0BF551DF4F}" type="parTrans" cxnId="{ECC7035A-31D0-4D45-82C9-F4B869A737B0}">
      <dgm:prSet/>
      <dgm:spPr/>
      <dgm:t>
        <a:bodyPr/>
        <a:lstStyle/>
        <a:p>
          <a:endParaRPr lang="ru-RU"/>
        </a:p>
      </dgm:t>
    </dgm:pt>
    <dgm:pt modelId="{A58A2DC3-BA87-46D7-AB7E-96DBF8C12684}" type="sibTrans" cxnId="{ECC7035A-31D0-4D45-82C9-F4B869A737B0}">
      <dgm:prSet/>
      <dgm:spPr/>
      <dgm:t>
        <a:bodyPr/>
        <a:lstStyle/>
        <a:p>
          <a:endParaRPr lang="ru-RU"/>
        </a:p>
      </dgm:t>
    </dgm:pt>
    <dgm:pt modelId="{824E5E0C-1544-4FB7-9923-3813EDE1A2D5}" type="pres">
      <dgm:prSet presAssocID="{9CA4306C-CE0F-464B-BF89-1335AD38505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F07D5F6-D787-494C-BD6A-83ECAF9C2EC1}" type="pres">
      <dgm:prSet presAssocID="{A5520A66-BBD7-4A67-A275-CE9826BD0F38}" presName="hierRoot1" presStyleCnt="0">
        <dgm:presLayoutVars>
          <dgm:hierBranch/>
        </dgm:presLayoutVars>
      </dgm:prSet>
      <dgm:spPr/>
    </dgm:pt>
    <dgm:pt modelId="{7A9DDCCE-95AF-4FA9-BDBA-4B6C5C7E4FE9}" type="pres">
      <dgm:prSet presAssocID="{A5520A66-BBD7-4A67-A275-CE9826BD0F38}" presName="rootComposite1" presStyleCnt="0"/>
      <dgm:spPr/>
    </dgm:pt>
    <dgm:pt modelId="{E63BD30C-B76E-40E2-9249-573F843B3127}" type="pres">
      <dgm:prSet presAssocID="{A5520A66-BBD7-4A67-A275-CE9826BD0F38}" presName="rootText1" presStyleLbl="node0" presStyleIdx="0" presStyleCnt="1" custScaleY="1963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BB79B5-3EFB-4E5F-9275-233275745629}" type="pres">
      <dgm:prSet presAssocID="{A5520A66-BBD7-4A67-A275-CE9826BD0F3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8DB2F81-0864-4315-B0C9-DB0AC4EA6B0B}" type="pres">
      <dgm:prSet presAssocID="{A5520A66-BBD7-4A67-A275-CE9826BD0F38}" presName="hierChild2" presStyleCnt="0"/>
      <dgm:spPr/>
    </dgm:pt>
    <dgm:pt modelId="{FA8E2FB7-3F89-4245-A6E5-F350D01CD8B8}" type="pres">
      <dgm:prSet presAssocID="{0058B00F-3631-4ABB-BD70-367DDC7785C3}" presName="Name35" presStyleLbl="parChTrans1D2" presStyleIdx="0" presStyleCnt="3"/>
      <dgm:spPr/>
      <dgm:t>
        <a:bodyPr/>
        <a:lstStyle/>
        <a:p>
          <a:endParaRPr lang="ru-RU"/>
        </a:p>
      </dgm:t>
    </dgm:pt>
    <dgm:pt modelId="{C3C0781B-6225-460C-B55E-B7D25B5E1771}" type="pres">
      <dgm:prSet presAssocID="{EAEFB380-E21D-4FB8-B563-4285194BFFEF}" presName="hierRoot2" presStyleCnt="0">
        <dgm:presLayoutVars>
          <dgm:hierBranch/>
        </dgm:presLayoutVars>
      </dgm:prSet>
      <dgm:spPr/>
    </dgm:pt>
    <dgm:pt modelId="{DB5B118D-2772-4929-BDDC-AAB9593B683F}" type="pres">
      <dgm:prSet presAssocID="{EAEFB380-E21D-4FB8-B563-4285194BFFEF}" presName="rootComposite" presStyleCnt="0"/>
      <dgm:spPr/>
    </dgm:pt>
    <dgm:pt modelId="{EF644A68-3FBA-494A-A44A-4ED89BBAAE19}" type="pres">
      <dgm:prSet presAssocID="{EAEFB380-E21D-4FB8-B563-4285194BFFE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78489B-98CF-4974-BC26-CB7AEACBB319}" type="pres">
      <dgm:prSet presAssocID="{EAEFB380-E21D-4FB8-B563-4285194BFFEF}" presName="rootConnector" presStyleLbl="node2" presStyleIdx="0" presStyleCnt="3"/>
      <dgm:spPr/>
      <dgm:t>
        <a:bodyPr/>
        <a:lstStyle/>
        <a:p>
          <a:endParaRPr lang="ru-RU"/>
        </a:p>
      </dgm:t>
    </dgm:pt>
    <dgm:pt modelId="{582DB24A-442E-4D04-8D95-A83FEE92502D}" type="pres">
      <dgm:prSet presAssocID="{EAEFB380-E21D-4FB8-B563-4285194BFFEF}" presName="hierChild4" presStyleCnt="0"/>
      <dgm:spPr/>
    </dgm:pt>
    <dgm:pt modelId="{F6E20F1A-8FB3-45D5-993C-47A4C9302521}" type="pres">
      <dgm:prSet presAssocID="{EAEFB380-E21D-4FB8-B563-4285194BFFEF}" presName="hierChild5" presStyleCnt="0"/>
      <dgm:spPr/>
    </dgm:pt>
    <dgm:pt modelId="{98052EBF-3167-492F-B11F-03574D52D49A}" type="pres">
      <dgm:prSet presAssocID="{3E9DF63B-E140-4FC7-B574-06B6A979B4D2}" presName="Name35" presStyleLbl="parChTrans1D2" presStyleIdx="1" presStyleCnt="3"/>
      <dgm:spPr/>
      <dgm:t>
        <a:bodyPr/>
        <a:lstStyle/>
        <a:p>
          <a:endParaRPr lang="ru-RU"/>
        </a:p>
      </dgm:t>
    </dgm:pt>
    <dgm:pt modelId="{D6CB7B13-0559-4208-999A-0DFC4502ED73}" type="pres">
      <dgm:prSet presAssocID="{1DCDDE26-E45B-4FE6-8D19-ABA800534CF8}" presName="hierRoot2" presStyleCnt="0">
        <dgm:presLayoutVars>
          <dgm:hierBranch/>
        </dgm:presLayoutVars>
      </dgm:prSet>
      <dgm:spPr/>
    </dgm:pt>
    <dgm:pt modelId="{48B9EC00-0056-4CD2-AD3C-4E48DE13E10D}" type="pres">
      <dgm:prSet presAssocID="{1DCDDE26-E45B-4FE6-8D19-ABA800534CF8}" presName="rootComposite" presStyleCnt="0"/>
      <dgm:spPr/>
    </dgm:pt>
    <dgm:pt modelId="{E48D6125-C543-4248-A503-C4C04BF05705}" type="pres">
      <dgm:prSet presAssocID="{1DCDDE26-E45B-4FE6-8D19-ABA800534CF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F81F3E-DA8F-433B-AAF4-0E643BA25AFB}" type="pres">
      <dgm:prSet presAssocID="{1DCDDE26-E45B-4FE6-8D19-ABA800534CF8}" presName="rootConnector" presStyleLbl="node2" presStyleIdx="1" presStyleCnt="3"/>
      <dgm:spPr/>
      <dgm:t>
        <a:bodyPr/>
        <a:lstStyle/>
        <a:p>
          <a:endParaRPr lang="ru-RU"/>
        </a:p>
      </dgm:t>
    </dgm:pt>
    <dgm:pt modelId="{A94FC9F9-2458-4EC6-9BEB-1A6776C978EF}" type="pres">
      <dgm:prSet presAssocID="{1DCDDE26-E45B-4FE6-8D19-ABA800534CF8}" presName="hierChild4" presStyleCnt="0"/>
      <dgm:spPr/>
    </dgm:pt>
    <dgm:pt modelId="{8E10BDE5-F0ED-412E-9E3A-1600495DECBC}" type="pres">
      <dgm:prSet presAssocID="{1DCDDE26-E45B-4FE6-8D19-ABA800534CF8}" presName="hierChild5" presStyleCnt="0"/>
      <dgm:spPr/>
    </dgm:pt>
    <dgm:pt modelId="{BF2B7522-0E7D-41CE-A177-5D8CB362A178}" type="pres">
      <dgm:prSet presAssocID="{22EEE3D6-1CDA-483C-90E8-1D0BF551DF4F}" presName="Name35" presStyleLbl="parChTrans1D2" presStyleIdx="2" presStyleCnt="3"/>
      <dgm:spPr/>
      <dgm:t>
        <a:bodyPr/>
        <a:lstStyle/>
        <a:p>
          <a:endParaRPr lang="ru-RU"/>
        </a:p>
      </dgm:t>
    </dgm:pt>
    <dgm:pt modelId="{1A06B543-F938-4807-8997-756419CAD636}" type="pres">
      <dgm:prSet presAssocID="{F7B3264D-D011-412C-83DF-0F32D3850C82}" presName="hierRoot2" presStyleCnt="0">
        <dgm:presLayoutVars>
          <dgm:hierBranch/>
        </dgm:presLayoutVars>
      </dgm:prSet>
      <dgm:spPr/>
    </dgm:pt>
    <dgm:pt modelId="{7E9BB2B7-1BD5-48F0-BB4A-F7E492EF3245}" type="pres">
      <dgm:prSet presAssocID="{F7B3264D-D011-412C-83DF-0F32D3850C82}" presName="rootComposite" presStyleCnt="0"/>
      <dgm:spPr/>
    </dgm:pt>
    <dgm:pt modelId="{2A13A7A9-61C0-49BB-9462-B60116049641}" type="pres">
      <dgm:prSet presAssocID="{F7B3264D-D011-412C-83DF-0F32D3850C8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27AB4A-7F4B-4D52-B6A8-6A91101FD563}" type="pres">
      <dgm:prSet presAssocID="{F7B3264D-D011-412C-83DF-0F32D3850C82}" presName="rootConnector" presStyleLbl="node2" presStyleIdx="2" presStyleCnt="3"/>
      <dgm:spPr/>
      <dgm:t>
        <a:bodyPr/>
        <a:lstStyle/>
        <a:p>
          <a:endParaRPr lang="ru-RU"/>
        </a:p>
      </dgm:t>
    </dgm:pt>
    <dgm:pt modelId="{74DA6109-ADD5-4709-9CA3-00E2CC75307E}" type="pres">
      <dgm:prSet presAssocID="{F7B3264D-D011-412C-83DF-0F32D3850C82}" presName="hierChild4" presStyleCnt="0"/>
      <dgm:spPr/>
    </dgm:pt>
    <dgm:pt modelId="{7F45ACA8-D7C6-4062-98A0-BE9C3F93DC4B}" type="pres">
      <dgm:prSet presAssocID="{F7B3264D-D011-412C-83DF-0F32D3850C82}" presName="hierChild5" presStyleCnt="0"/>
      <dgm:spPr/>
    </dgm:pt>
    <dgm:pt modelId="{FD2367F8-0B29-4487-8091-08A8BCE79731}" type="pres">
      <dgm:prSet presAssocID="{A5520A66-BBD7-4A67-A275-CE9826BD0F38}" presName="hierChild3" presStyleCnt="0"/>
      <dgm:spPr/>
    </dgm:pt>
  </dgm:ptLst>
  <dgm:cxnLst>
    <dgm:cxn modelId="{418E22F9-5314-4B85-8388-85E168B70441}" type="presOf" srcId="{A5520A66-BBD7-4A67-A275-CE9826BD0F38}" destId="{60BB79B5-3EFB-4E5F-9275-233275745629}" srcOrd="1" destOrd="0" presId="urn:microsoft.com/office/officeart/2005/8/layout/orgChart1"/>
    <dgm:cxn modelId="{DCB5C5C2-5395-4E97-AEC9-3BF28C378C0E}" type="presOf" srcId="{1DCDDE26-E45B-4FE6-8D19-ABA800534CF8}" destId="{E48D6125-C543-4248-A503-C4C04BF05705}" srcOrd="0" destOrd="0" presId="urn:microsoft.com/office/officeart/2005/8/layout/orgChart1"/>
    <dgm:cxn modelId="{E4E024CF-E472-4212-897C-53BA48B9A812}" type="presOf" srcId="{EAEFB380-E21D-4FB8-B563-4285194BFFEF}" destId="{EF644A68-3FBA-494A-A44A-4ED89BBAAE19}" srcOrd="0" destOrd="0" presId="urn:microsoft.com/office/officeart/2005/8/layout/orgChart1"/>
    <dgm:cxn modelId="{89E71864-BB46-49C1-87D4-C23629900092}" type="presOf" srcId="{0058B00F-3631-4ABB-BD70-367DDC7785C3}" destId="{FA8E2FB7-3F89-4245-A6E5-F350D01CD8B8}" srcOrd="0" destOrd="0" presId="urn:microsoft.com/office/officeart/2005/8/layout/orgChart1"/>
    <dgm:cxn modelId="{0307D129-DD82-4DE1-B397-FC697DEE6080}" srcId="{9CA4306C-CE0F-464B-BF89-1335AD385051}" destId="{A5520A66-BBD7-4A67-A275-CE9826BD0F38}" srcOrd="0" destOrd="0" parTransId="{E4E0E924-8689-4BAB-A5E9-5588F6B1DCC1}" sibTransId="{2BD72147-AE06-44E4-9556-60F9DB71B56A}"/>
    <dgm:cxn modelId="{6010433B-1D80-47B4-8865-3A00924B0BBB}" type="presOf" srcId="{22EEE3D6-1CDA-483C-90E8-1D0BF551DF4F}" destId="{BF2B7522-0E7D-41CE-A177-5D8CB362A178}" srcOrd="0" destOrd="0" presId="urn:microsoft.com/office/officeart/2005/8/layout/orgChart1"/>
    <dgm:cxn modelId="{ECC7035A-31D0-4D45-82C9-F4B869A737B0}" srcId="{A5520A66-BBD7-4A67-A275-CE9826BD0F38}" destId="{F7B3264D-D011-412C-83DF-0F32D3850C82}" srcOrd="2" destOrd="0" parTransId="{22EEE3D6-1CDA-483C-90E8-1D0BF551DF4F}" sibTransId="{A58A2DC3-BA87-46D7-AB7E-96DBF8C12684}"/>
    <dgm:cxn modelId="{FF074DFC-2EB7-4E9C-8320-7D18AB9DC9CB}" type="presOf" srcId="{F7B3264D-D011-412C-83DF-0F32D3850C82}" destId="{2A13A7A9-61C0-49BB-9462-B60116049641}" srcOrd="0" destOrd="0" presId="urn:microsoft.com/office/officeart/2005/8/layout/orgChart1"/>
    <dgm:cxn modelId="{9DCF70A7-3577-402C-9C73-6B91504979EB}" type="presOf" srcId="{1DCDDE26-E45B-4FE6-8D19-ABA800534CF8}" destId="{19F81F3E-DA8F-433B-AAF4-0E643BA25AFB}" srcOrd="1" destOrd="0" presId="urn:microsoft.com/office/officeart/2005/8/layout/orgChart1"/>
    <dgm:cxn modelId="{87FE6E93-A65D-4E7B-9E68-BA4871CD99B8}" type="presOf" srcId="{9CA4306C-CE0F-464B-BF89-1335AD385051}" destId="{824E5E0C-1544-4FB7-9923-3813EDE1A2D5}" srcOrd="0" destOrd="0" presId="urn:microsoft.com/office/officeart/2005/8/layout/orgChart1"/>
    <dgm:cxn modelId="{19E40194-158E-4461-B334-FD2C05B29E26}" type="presOf" srcId="{3E9DF63B-E140-4FC7-B574-06B6A979B4D2}" destId="{98052EBF-3167-492F-B11F-03574D52D49A}" srcOrd="0" destOrd="0" presId="urn:microsoft.com/office/officeart/2005/8/layout/orgChart1"/>
    <dgm:cxn modelId="{D033CA25-CA80-4255-A45C-C9FED1364FC8}" type="presOf" srcId="{EAEFB380-E21D-4FB8-B563-4285194BFFEF}" destId="{8678489B-98CF-4974-BC26-CB7AEACBB319}" srcOrd="1" destOrd="0" presId="urn:microsoft.com/office/officeart/2005/8/layout/orgChart1"/>
    <dgm:cxn modelId="{E9B3C4E0-DB3A-4349-83CA-0A11D3BC32BC}" type="presOf" srcId="{F7B3264D-D011-412C-83DF-0F32D3850C82}" destId="{7B27AB4A-7F4B-4D52-B6A8-6A91101FD563}" srcOrd="1" destOrd="0" presId="urn:microsoft.com/office/officeart/2005/8/layout/orgChart1"/>
    <dgm:cxn modelId="{A4E5C4B7-970E-4FCC-BA3A-2E574B3C2CE0}" srcId="{A5520A66-BBD7-4A67-A275-CE9826BD0F38}" destId="{EAEFB380-E21D-4FB8-B563-4285194BFFEF}" srcOrd="0" destOrd="0" parTransId="{0058B00F-3631-4ABB-BD70-367DDC7785C3}" sibTransId="{D4903C03-4820-4FC6-8B59-0693AE0F0E9B}"/>
    <dgm:cxn modelId="{719A0E1F-E09C-4770-940F-FD5365188D00}" srcId="{A5520A66-BBD7-4A67-A275-CE9826BD0F38}" destId="{1DCDDE26-E45B-4FE6-8D19-ABA800534CF8}" srcOrd="1" destOrd="0" parTransId="{3E9DF63B-E140-4FC7-B574-06B6A979B4D2}" sibTransId="{F6D268D3-808C-4E2F-BA73-263368FD7B0A}"/>
    <dgm:cxn modelId="{41B5221F-DBA6-4E17-A680-A9A5F56F0816}" type="presOf" srcId="{A5520A66-BBD7-4A67-A275-CE9826BD0F38}" destId="{E63BD30C-B76E-40E2-9249-573F843B3127}" srcOrd="0" destOrd="0" presId="urn:microsoft.com/office/officeart/2005/8/layout/orgChart1"/>
    <dgm:cxn modelId="{036CA707-9714-43C9-A4F1-F89A75D2B0D3}" type="presParOf" srcId="{824E5E0C-1544-4FB7-9923-3813EDE1A2D5}" destId="{1F07D5F6-D787-494C-BD6A-83ECAF9C2EC1}" srcOrd="0" destOrd="0" presId="urn:microsoft.com/office/officeart/2005/8/layout/orgChart1"/>
    <dgm:cxn modelId="{39463A9E-5E27-4A49-92AA-04006CC46C7D}" type="presParOf" srcId="{1F07D5F6-D787-494C-BD6A-83ECAF9C2EC1}" destId="{7A9DDCCE-95AF-4FA9-BDBA-4B6C5C7E4FE9}" srcOrd="0" destOrd="0" presId="urn:microsoft.com/office/officeart/2005/8/layout/orgChart1"/>
    <dgm:cxn modelId="{97C97780-FF1A-40D3-A64B-9DFFADF9255D}" type="presParOf" srcId="{7A9DDCCE-95AF-4FA9-BDBA-4B6C5C7E4FE9}" destId="{E63BD30C-B76E-40E2-9249-573F843B3127}" srcOrd="0" destOrd="0" presId="urn:microsoft.com/office/officeart/2005/8/layout/orgChart1"/>
    <dgm:cxn modelId="{0089B5D2-D808-43A5-9E62-80BEF2830ADB}" type="presParOf" srcId="{7A9DDCCE-95AF-4FA9-BDBA-4B6C5C7E4FE9}" destId="{60BB79B5-3EFB-4E5F-9275-233275745629}" srcOrd="1" destOrd="0" presId="urn:microsoft.com/office/officeart/2005/8/layout/orgChart1"/>
    <dgm:cxn modelId="{573BFC2F-53EA-4FF3-AE44-0BC058FE8182}" type="presParOf" srcId="{1F07D5F6-D787-494C-BD6A-83ECAF9C2EC1}" destId="{28DB2F81-0864-4315-B0C9-DB0AC4EA6B0B}" srcOrd="1" destOrd="0" presId="urn:microsoft.com/office/officeart/2005/8/layout/orgChart1"/>
    <dgm:cxn modelId="{3014649C-84AE-42EA-8285-7E69F0D8249D}" type="presParOf" srcId="{28DB2F81-0864-4315-B0C9-DB0AC4EA6B0B}" destId="{FA8E2FB7-3F89-4245-A6E5-F350D01CD8B8}" srcOrd="0" destOrd="0" presId="urn:microsoft.com/office/officeart/2005/8/layout/orgChart1"/>
    <dgm:cxn modelId="{50CC990F-9185-4028-A32B-B47E11A5006E}" type="presParOf" srcId="{28DB2F81-0864-4315-B0C9-DB0AC4EA6B0B}" destId="{C3C0781B-6225-460C-B55E-B7D25B5E1771}" srcOrd="1" destOrd="0" presId="urn:microsoft.com/office/officeart/2005/8/layout/orgChart1"/>
    <dgm:cxn modelId="{413B0C55-E484-4C8A-8AAB-53F6E1E0D1E8}" type="presParOf" srcId="{C3C0781B-6225-460C-B55E-B7D25B5E1771}" destId="{DB5B118D-2772-4929-BDDC-AAB9593B683F}" srcOrd="0" destOrd="0" presId="urn:microsoft.com/office/officeart/2005/8/layout/orgChart1"/>
    <dgm:cxn modelId="{A30D3CB5-02BB-4272-96AD-782025E22D8B}" type="presParOf" srcId="{DB5B118D-2772-4929-BDDC-AAB9593B683F}" destId="{EF644A68-3FBA-494A-A44A-4ED89BBAAE19}" srcOrd="0" destOrd="0" presId="urn:microsoft.com/office/officeart/2005/8/layout/orgChart1"/>
    <dgm:cxn modelId="{8F06517B-384F-48F4-965D-1DF5A78179B3}" type="presParOf" srcId="{DB5B118D-2772-4929-BDDC-AAB9593B683F}" destId="{8678489B-98CF-4974-BC26-CB7AEACBB319}" srcOrd="1" destOrd="0" presId="urn:microsoft.com/office/officeart/2005/8/layout/orgChart1"/>
    <dgm:cxn modelId="{7F06D443-F440-4BEB-BE80-FD8C292FB5D2}" type="presParOf" srcId="{C3C0781B-6225-460C-B55E-B7D25B5E1771}" destId="{582DB24A-442E-4D04-8D95-A83FEE92502D}" srcOrd="1" destOrd="0" presId="urn:microsoft.com/office/officeart/2005/8/layout/orgChart1"/>
    <dgm:cxn modelId="{78F66DB7-713F-4D02-A9BF-CC1572C07B3F}" type="presParOf" srcId="{C3C0781B-6225-460C-B55E-B7D25B5E1771}" destId="{F6E20F1A-8FB3-45D5-993C-47A4C9302521}" srcOrd="2" destOrd="0" presId="urn:microsoft.com/office/officeart/2005/8/layout/orgChart1"/>
    <dgm:cxn modelId="{BD88E2B9-F1C6-461E-99A1-4424B811919C}" type="presParOf" srcId="{28DB2F81-0864-4315-B0C9-DB0AC4EA6B0B}" destId="{98052EBF-3167-492F-B11F-03574D52D49A}" srcOrd="2" destOrd="0" presId="urn:microsoft.com/office/officeart/2005/8/layout/orgChart1"/>
    <dgm:cxn modelId="{862F568A-33FE-4C10-971F-D9849E6BDAEF}" type="presParOf" srcId="{28DB2F81-0864-4315-B0C9-DB0AC4EA6B0B}" destId="{D6CB7B13-0559-4208-999A-0DFC4502ED73}" srcOrd="3" destOrd="0" presId="urn:microsoft.com/office/officeart/2005/8/layout/orgChart1"/>
    <dgm:cxn modelId="{C2B4C5D5-BC2C-40EF-B55A-5B6C0ED7E2BC}" type="presParOf" srcId="{D6CB7B13-0559-4208-999A-0DFC4502ED73}" destId="{48B9EC00-0056-4CD2-AD3C-4E48DE13E10D}" srcOrd="0" destOrd="0" presId="urn:microsoft.com/office/officeart/2005/8/layout/orgChart1"/>
    <dgm:cxn modelId="{9A3B2C4F-BA9E-41DF-8B6F-40ADF0217D12}" type="presParOf" srcId="{48B9EC00-0056-4CD2-AD3C-4E48DE13E10D}" destId="{E48D6125-C543-4248-A503-C4C04BF05705}" srcOrd="0" destOrd="0" presId="urn:microsoft.com/office/officeart/2005/8/layout/orgChart1"/>
    <dgm:cxn modelId="{D09D0AAA-3F14-4940-B751-B1E93C3919FC}" type="presParOf" srcId="{48B9EC00-0056-4CD2-AD3C-4E48DE13E10D}" destId="{19F81F3E-DA8F-433B-AAF4-0E643BA25AFB}" srcOrd="1" destOrd="0" presId="urn:microsoft.com/office/officeart/2005/8/layout/orgChart1"/>
    <dgm:cxn modelId="{B2E6A76E-1836-4466-B844-51C02F32AB30}" type="presParOf" srcId="{D6CB7B13-0559-4208-999A-0DFC4502ED73}" destId="{A94FC9F9-2458-4EC6-9BEB-1A6776C978EF}" srcOrd="1" destOrd="0" presId="urn:microsoft.com/office/officeart/2005/8/layout/orgChart1"/>
    <dgm:cxn modelId="{022CD462-FEA1-454D-BDD5-06054D450C33}" type="presParOf" srcId="{D6CB7B13-0559-4208-999A-0DFC4502ED73}" destId="{8E10BDE5-F0ED-412E-9E3A-1600495DECBC}" srcOrd="2" destOrd="0" presId="urn:microsoft.com/office/officeart/2005/8/layout/orgChart1"/>
    <dgm:cxn modelId="{CCF767F3-CC31-4423-8C51-ACB3B14A0379}" type="presParOf" srcId="{28DB2F81-0864-4315-B0C9-DB0AC4EA6B0B}" destId="{BF2B7522-0E7D-41CE-A177-5D8CB362A178}" srcOrd="4" destOrd="0" presId="urn:microsoft.com/office/officeart/2005/8/layout/orgChart1"/>
    <dgm:cxn modelId="{1A43BBBC-5214-42D7-8F83-ACF23BA04243}" type="presParOf" srcId="{28DB2F81-0864-4315-B0C9-DB0AC4EA6B0B}" destId="{1A06B543-F938-4807-8997-756419CAD636}" srcOrd="5" destOrd="0" presId="urn:microsoft.com/office/officeart/2005/8/layout/orgChart1"/>
    <dgm:cxn modelId="{93C85E93-1964-439C-9303-B07508CF832D}" type="presParOf" srcId="{1A06B543-F938-4807-8997-756419CAD636}" destId="{7E9BB2B7-1BD5-48F0-BB4A-F7E492EF3245}" srcOrd="0" destOrd="0" presId="urn:microsoft.com/office/officeart/2005/8/layout/orgChart1"/>
    <dgm:cxn modelId="{68591BD1-8336-447D-8B93-FBC83F2A2A35}" type="presParOf" srcId="{7E9BB2B7-1BD5-48F0-BB4A-F7E492EF3245}" destId="{2A13A7A9-61C0-49BB-9462-B60116049641}" srcOrd="0" destOrd="0" presId="urn:microsoft.com/office/officeart/2005/8/layout/orgChart1"/>
    <dgm:cxn modelId="{9C9E67BA-4FEF-4976-BF68-BE95034A2150}" type="presParOf" srcId="{7E9BB2B7-1BD5-48F0-BB4A-F7E492EF3245}" destId="{7B27AB4A-7F4B-4D52-B6A8-6A91101FD563}" srcOrd="1" destOrd="0" presId="urn:microsoft.com/office/officeart/2005/8/layout/orgChart1"/>
    <dgm:cxn modelId="{B8FA04C0-ADE6-4662-AA2F-59C957AEDE43}" type="presParOf" srcId="{1A06B543-F938-4807-8997-756419CAD636}" destId="{74DA6109-ADD5-4709-9CA3-00E2CC75307E}" srcOrd="1" destOrd="0" presId="urn:microsoft.com/office/officeart/2005/8/layout/orgChart1"/>
    <dgm:cxn modelId="{52F20307-262E-4FC4-AE45-0FDE9DABA1C4}" type="presParOf" srcId="{1A06B543-F938-4807-8997-756419CAD636}" destId="{7F45ACA8-D7C6-4062-98A0-BE9C3F93DC4B}" srcOrd="2" destOrd="0" presId="urn:microsoft.com/office/officeart/2005/8/layout/orgChart1"/>
    <dgm:cxn modelId="{9C45AB9F-CD0C-4425-B699-B79DB77BEC65}" type="presParOf" srcId="{1F07D5F6-D787-494C-BD6A-83ECAF9C2EC1}" destId="{FD2367F8-0B29-4487-8091-08A8BCE797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2B7522-0E7D-41CE-A177-5D8CB362A178}">
      <dsp:nvSpPr>
        <dsp:cNvPr id="0" name=""/>
        <dsp:cNvSpPr/>
      </dsp:nvSpPr>
      <dsp:spPr>
        <a:xfrm>
          <a:off x="4513772" y="3527308"/>
          <a:ext cx="3193527" cy="554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124"/>
              </a:lnTo>
              <a:lnTo>
                <a:pt x="3193527" y="277124"/>
              </a:lnTo>
              <a:lnTo>
                <a:pt x="3193527" y="554248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52EBF-3167-492F-B11F-03574D52D49A}">
      <dsp:nvSpPr>
        <dsp:cNvPr id="0" name=""/>
        <dsp:cNvSpPr/>
      </dsp:nvSpPr>
      <dsp:spPr>
        <a:xfrm>
          <a:off x="4468052" y="3527308"/>
          <a:ext cx="91440" cy="5542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4248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E2FB7-3F89-4245-A6E5-F350D01CD8B8}">
      <dsp:nvSpPr>
        <dsp:cNvPr id="0" name=""/>
        <dsp:cNvSpPr/>
      </dsp:nvSpPr>
      <dsp:spPr>
        <a:xfrm>
          <a:off x="1320245" y="3527308"/>
          <a:ext cx="3193527" cy="554248"/>
        </a:xfrm>
        <a:custGeom>
          <a:avLst/>
          <a:gdLst/>
          <a:ahLst/>
          <a:cxnLst/>
          <a:rect l="0" t="0" r="0" b="0"/>
          <a:pathLst>
            <a:path>
              <a:moveTo>
                <a:pt x="3193527" y="0"/>
              </a:moveTo>
              <a:lnTo>
                <a:pt x="3193527" y="277124"/>
              </a:lnTo>
              <a:lnTo>
                <a:pt x="0" y="277124"/>
              </a:lnTo>
              <a:lnTo>
                <a:pt x="0" y="554248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3BD30C-B76E-40E2-9249-573F843B3127}">
      <dsp:nvSpPr>
        <dsp:cNvPr id="0" name=""/>
        <dsp:cNvSpPr/>
      </dsp:nvSpPr>
      <dsp:spPr>
        <a:xfrm>
          <a:off x="3194133" y="936103"/>
          <a:ext cx="2639278" cy="2591204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Аллотропные модификации серы</a:t>
          </a:r>
        </a:p>
      </dsp:txBody>
      <dsp:txXfrm>
        <a:off x="3194133" y="936103"/>
        <a:ext cx="2639278" cy="2591204"/>
      </dsp:txXfrm>
    </dsp:sp>
    <dsp:sp modelId="{EF644A68-3FBA-494A-A44A-4ED89BBAAE19}">
      <dsp:nvSpPr>
        <dsp:cNvPr id="0" name=""/>
        <dsp:cNvSpPr/>
      </dsp:nvSpPr>
      <dsp:spPr>
        <a:xfrm>
          <a:off x="606" y="4081556"/>
          <a:ext cx="2639278" cy="1319639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Ромбическая</a:t>
          </a: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 </a:t>
          </a:r>
        </a:p>
      </dsp:txBody>
      <dsp:txXfrm>
        <a:off x="606" y="4081556"/>
        <a:ext cx="2639278" cy="1319639"/>
      </dsp:txXfrm>
    </dsp:sp>
    <dsp:sp modelId="{E48D6125-C543-4248-A503-C4C04BF05705}">
      <dsp:nvSpPr>
        <dsp:cNvPr id="0" name=""/>
        <dsp:cNvSpPr/>
      </dsp:nvSpPr>
      <dsp:spPr>
        <a:xfrm>
          <a:off x="3194133" y="4081556"/>
          <a:ext cx="2639278" cy="1319639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Моноклинная </a:t>
          </a:r>
        </a:p>
      </dsp:txBody>
      <dsp:txXfrm>
        <a:off x="3194133" y="4081556"/>
        <a:ext cx="2639278" cy="1319639"/>
      </dsp:txXfrm>
    </dsp:sp>
    <dsp:sp modelId="{2A13A7A9-61C0-49BB-9462-B60116049641}">
      <dsp:nvSpPr>
        <dsp:cNvPr id="0" name=""/>
        <dsp:cNvSpPr/>
      </dsp:nvSpPr>
      <dsp:spPr>
        <a:xfrm>
          <a:off x="6387661" y="4081556"/>
          <a:ext cx="2639278" cy="1319639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rPr>
            <a:t>Пластическая</a:t>
          </a:r>
          <a:r>
            <a:rPr kumimoji="0" lang="ru-RU" sz="29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  <a:cs typeface="Arial" charset="0"/>
            </a:rPr>
            <a:t> </a:t>
          </a:r>
        </a:p>
      </dsp:txBody>
      <dsp:txXfrm>
        <a:off x="6387661" y="4081556"/>
        <a:ext cx="2639278" cy="1319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D:\мульти уроки\Электронка картинки\23695d699c19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8" descr="PEN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714884"/>
            <a:ext cx="2074863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74676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4229100" cy="2362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676400"/>
            <a:ext cx="4229100" cy="2362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28600" y="4191000"/>
            <a:ext cx="4229100" cy="2362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4191000"/>
            <a:ext cx="4229100" cy="2362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0BC2-144F-4EBF-A1A6-5565BB886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345446"/>
      </p:ext>
    </p:extLst>
  </p:cSld>
  <p:clrMapOvr>
    <a:masterClrMapping/>
  </p:clrMapOvr>
  <p:transition spd="med">
    <p:split orient="vert"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28600" y="152400"/>
            <a:ext cx="8610600" cy="6400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85DB8-6D36-416C-92E1-DDBADBDC6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6016622"/>
      </p:ext>
    </p:extLst>
  </p:cSld>
  <p:clrMapOvr>
    <a:masterClrMapping/>
  </p:clrMapOvr>
  <p:transition spd="med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142844" y="142852"/>
            <a:ext cx="8858312" cy="6500858"/>
          </a:xfrm>
          <a:prstGeom prst="roundRect">
            <a:avLst>
              <a:gd name="adj" fmla="val 5846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8" descr="PENS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8030808" y="5786454"/>
            <a:ext cx="1113192" cy="90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2" descr="D:\мульти уроки\Электронка картинки\23695d699c19.png"/>
          <p:cNvPicPr>
            <a:picLocks noChangeAspect="1" noChangeArrowheads="1"/>
          </p:cNvPicPr>
          <p:nvPr userDrawn="1"/>
        </p:nvPicPr>
        <p:blipFill>
          <a:blip r:embed="rId16" cstate="email"/>
          <a:srcRect l="50000" t="28125" r="1711" b="3359"/>
          <a:stretch>
            <a:fillRect/>
          </a:stretch>
        </p:blipFill>
        <p:spPr bwMode="auto">
          <a:xfrm rot="10800000">
            <a:off x="0" y="0"/>
            <a:ext cx="1862806" cy="1634360"/>
          </a:xfrm>
          <a:prstGeom prst="rect">
            <a:avLst/>
          </a:prstGeom>
          <a:noFill/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nspu.net/fileadmin/library/books/8/top_13/t2_27.jpg&amp;imgrefurl=http://www.nspu.net/fileadmin/library/books/8/top_13/tp13_01.htm&amp;usg=__yaGmVtVF-djpxYhWlyyQ7ulC2ZA=&amp;h=447&amp;w=515&amp;sz=73&amp;hl=ru&amp;start=8&amp;um=1&amp;tbnid=gUuNj-CLSFmlFM:&amp;tbnh=114&amp;tbnw=131&amp;prev=/images?q=%D0%A1%D0%95%D0%A0%D0%90&amp;um=1&amp;hl=ru&amp;lr=&amp;newwindow=1&amp;sa=G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6;&#1083;&#1091;&#1095;&#1077;&#1085;&#1080;&#1077;%20&#1087;&#1083;&#1072;&#1089;&#1090;.%20&#1089;&#1077;&#1088;&#1099;.wmv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&#1075;&#1086;&#1088;&#1077;&#1085;&#1080;&#1077;%20&#1089;&#1077;&#1088;&#1099;%20&#1074;%20&#1082;&#1080;&#1089;&#1083;&#1086;&#1088;&#1086;&#1076;&#1077;.wmv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74;&#1079;&#1072;&#1080;&#1084;&#1086;&#1076;.%20&#1089;&#1077;&#1088;&#1099;%20&#1089;%20&#1084;&#1077;&#1076;&#1100;&#1102;.wmv" TargetMode="External"/><Relationship Id="rId2" Type="http://schemas.openxmlformats.org/officeDocument/2006/relationships/hyperlink" Target="&#1074;&#1079;&#1072;&#1080;&#1084;&#1086;&#1076;.&#1089;&#1077;&#1088;&#1099;%20&#1089;%20&#1085;&#1072;&#1090;&#1088;&#1080;&#1077;&#1084;.wmv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google.ru/imgres?imgurl=http://geo.web.ru/druza/m-sera_11-3.JPG&amp;imgrefurl=http://geo.web.ru/druza/m-sera_0.htm&amp;usg=__Zc15vSZ0rjzNCtts9DDdHhLrsqI=&amp;h=957&amp;w=1212&amp;sz=139&amp;hl=ru&amp;start=1&amp;um=1&amp;tbnid=7aMFzpqxMwdA2M:&amp;tbnh=118&amp;tbnw=150&amp;prev=/images?q=%D0%A1%D0%95%D0%A0%D0%90&amp;um=1&amp;hl=ru&amp;lr=&amp;newwindow=1&amp;sa=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images.google.ru/imgres?imgurl=http://taro.ukr.net/img/dream/7.jpg&amp;imgrefurl=http://sonnik.ukr.net/miller/s/1209/&amp;usg=__3iQOLSptRvPVr34TI5SZgL0ff1Q=&amp;h=177&amp;w=200&amp;sz=14&amp;hl=ru&amp;start=36&amp;um=1&amp;tbnid=QpsKIp1y098HFM:&amp;tbnh=92&amp;tbnw=104&amp;prev=/images?q=%D0%A1%D0%95%D0%A0%D0%90&amp;start=20&amp;ndsp=20&amp;um=1&amp;hl=ru&amp;lr=&amp;newwindow=1&amp;sa=N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google.ru/imgres?imgurl=http://photo.mytnovka.ru/data/media/39/File32.JPG&amp;imgrefurl=http://mytnovka.ru/blog/tag/vulkany/&amp;usg=__O_N2puR29PpjBpD_o3mR_epgBWg=&amp;h=525&amp;w=700&amp;sz=156&amp;hl=ru&amp;start=103&amp;um=1&amp;tbnid=fLowh1yF7t7_ZM:&amp;tbnh=105&amp;tbnw=140&amp;prev=/images?q=%D0%A1%D0%95%D0%A0%D0%90&amp;start=100&amp;ndsp=20&amp;um=1&amp;hl=ru&amp;lr=&amp;newwindow=1&amp;sa=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endeleyev_2.2.exe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Сера, ее физические и химические свойства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3167866" cy="5429263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  <a:cs typeface="Arial" pitchFamily="34" charset="0"/>
              </a:rPr>
              <a:t>Сера входит в состав белков. Особенно много серы в белках волос, рогов, шерсти. Кроме этого сера является составной частью биологически активных веществ: витаминов и гормонов. При недостатке серы в организме наблюдается хрупкость и ломкость костей, выпадение волос.</a:t>
            </a: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9458" name="Picture 2" descr="Картинка 4 из 13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0016" y="133049"/>
            <a:ext cx="2982151" cy="3501070"/>
          </a:xfrm>
          <a:prstGeom prst="rect">
            <a:avLst/>
          </a:prstGeom>
          <a:noFill/>
        </p:spPr>
      </p:pic>
      <p:pic>
        <p:nvPicPr>
          <p:cNvPr id="19462" name="Picture 6" descr="Картинка 17 из 12443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67866" y="3604751"/>
            <a:ext cx="5964302" cy="3253249"/>
          </a:xfrm>
          <a:prstGeom prst="rect">
            <a:avLst/>
          </a:prstGeom>
          <a:noFill/>
        </p:spPr>
      </p:pic>
      <p:pic>
        <p:nvPicPr>
          <p:cNvPr id="19464" name="Picture 8" descr="Картинка 9 из 136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8610" y="61336"/>
            <a:ext cx="3174332" cy="354341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116633"/>
            <a:ext cx="28134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Сера в природе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61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2961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Серой богаты бобовые растения 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(горох, чечевица), овсяные хлопья, яйца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0484" name="Picture 4" descr="Картинка 4 из 448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  <p:pic>
        <p:nvPicPr>
          <p:cNvPr id="20486" name="Picture 6" descr="Картинка 18 из 1360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428736"/>
            <a:ext cx="3810000" cy="3786214"/>
          </a:xfrm>
          <a:prstGeom prst="rect">
            <a:avLst/>
          </a:prstGeom>
          <a:noFill/>
        </p:spPr>
      </p:pic>
      <p:pic>
        <p:nvPicPr>
          <p:cNvPr id="20488" name="Picture 8" descr="Картинка 94 из 1227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00438"/>
            <a:ext cx="3071802" cy="335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311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691538183"/>
              </p:ext>
            </p:extLst>
          </p:nvPr>
        </p:nvGraphicFramePr>
        <p:xfrm>
          <a:off x="7600" y="188640"/>
          <a:ext cx="9027546" cy="633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16" descr="самородная сер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711833"/>
            <a:ext cx="2401609" cy="1977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t2_2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777027"/>
            <a:ext cx="2333059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397329102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Ромбическая сера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u="sng" dirty="0" smtClean="0">
                <a:latin typeface="Comic Sans MS" pitchFamily="66" charset="0"/>
              </a:rPr>
              <a:t>Ромбическая </a:t>
            </a:r>
          </a:p>
          <a:p>
            <a:pPr marL="0" indent="0" algn="ctr">
              <a:buNone/>
            </a:pPr>
            <a:r>
              <a:rPr lang="ru-RU" sz="3600" b="1" u="sng" dirty="0" smtClean="0">
                <a:latin typeface="Comic Sans MS" pitchFamily="66" charset="0"/>
              </a:rPr>
              <a:t>(</a:t>
            </a:r>
            <a:r>
              <a:rPr lang="el-GR" sz="3600" b="1" u="sng" dirty="0" smtClean="0">
                <a:latin typeface="Comic Sans MS" pitchFamily="66" charset="0"/>
                <a:cs typeface="Arial" charset="0"/>
              </a:rPr>
              <a:t>α</a:t>
            </a:r>
            <a:r>
              <a:rPr lang="ru-RU" sz="3600" b="1" u="sng" dirty="0" smtClean="0">
                <a:latin typeface="Comic Sans MS" pitchFamily="66" charset="0"/>
                <a:cs typeface="Arial" charset="0"/>
              </a:rPr>
              <a:t>-с</a:t>
            </a:r>
            <a:r>
              <a:rPr lang="ru-RU" sz="3600" b="1" u="sng" dirty="0" smtClean="0">
                <a:latin typeface="Comic Sans MS" pitchFamily="66" charset="0"/>
              </a:rPr>
              <a:t>ера)</a:t>
            </a:r>
            <a:r>
              <a:rPr lang="ru-RU" sz="3600" b="1" dirty="0" smtClean="0">
                <a:latin typeface="Comic Sans MS" pitchFamily="66" charset="0"/>
              </a:rPr>
              <a:t> – </a:t>
            </a:r>
            <a:r>
              <a:rPr lang="en-US" sz="3600" b="1" dirty="0" smtClean="0">
                <a:latin typeface="Comic Sans MS" pitchFamily="66" charset="0"/>
              </a:rPr>
              <a:t>S</a:t>
            </a:r>
            <a:r>
              <a:rPr lang="ru-RU" sz="2400" b="1" dirty="0">
                <a:latin typeface="Comic Sans MS" pitchFamily="66" charset="0"/>
              </a:rPr>
              <a:t>8</a:t>
            </a:r>
            <a:r>
              <a:rPr lang="ru-RU" sz="3600" b="1" dirty="0" smtClean="0">
                <a:latin typeface="Comic Sans MS" pitchFamily="66" charset="0"/>
              </a:rPr>
              <a:t>, желтого цвета,</a:t>
            </a:r>
            <a:endParaRPr lang="en-US" sz="3600" b="1" dirty="0" smtClean="0"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latin typeface="Comic Sans MS" pitchFamily="66" charset="0"/>
              </a:rPr>
              <a:t>   </a:t>
            </a:r>
            <a:r>
              <a:rPr lang="en-US" sz="3600" b="1" dirty="0" smtClean="0">
                <a:latin typeface="Comic Sans MS" pitchFamily="66" charset="0"/>
              </a:rPr>
              <a:t>t°</a:t>
            </a:r>
            <a:r>
              <a:rPr lang="ru-RU" sz="3600" b="1" dirty="0" smtClean="0">
                <a:latin typeface="Comic Sans MS" pitchFamily="66" charset="0"/>
              </a:rPr>
              <a:t>пл.=113</a:t>
            </a:r>
            <a:r>
              <a:rPr lang="en-US" sz="3600" b="1" dirty="0" smtClean="0">
                <a:latin typeface="Comic Sans MS" pitchFamily="66" charset="0"/>
              </a:rPr>
              <a:t>°C</a:t>
            </a:r>
            <a:r>
              <a:rPr lang="ru-RU" sz="3600" b="1" dirty="0" smtClean="0">
                <a:latin typeface="Comic Sans MS" pitchFamily="66" charset="0"/>
              </a:rPr>
              <a:t>; Наиболее устойчивая модификация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6" descr="строение молек серы , строен и физ свойства серы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96952"/>
            <a:ext cx="15843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img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10527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6357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Моноклинная сера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589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>
                <a:latin typeface="Comic Sans MS" pitchFamily="66" charset="0"/>
              </a:rPr>
              <a:t>Моноклинная </a:t>
            </a:r>
            <a:endParaRPr lang="ru-RU" sz="3200" b="1" u="sng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3200" b="1" u="sng" dirty="0" smtClean="0">
                <a:latin typeface="Comic Sans MS" pitchFamily="66" charset="0"/>
              </a:rPr>
              <a:t>(</a:t>
            </a:r>
            <a:r>
              <a:rPr lang="el-GR" sz="3200" b="1" u="sng" dirty="0">
                <a:latin typeface="Comic Sans MS" pitchFamily="66" charset="0"/>
                <a:cs typeface="Arial" charset="0"/>
              </a:rPr>
              <a:t>β</a:t>
            </a:r>
            <a:r>
              <a:rPr lang="ru-RU" sz="3200" b="1" u="sng" dirty="0">
                <a:latin typeface="Comic Sans MS" pitchFamily="66" charset="0"/>
                <a:cs typeface="Arial" charset="0"/>
              </a:rPr>
              <a:t> –сера)</a:t>
            </a:r>
            <a:r>
              <a:rPr lang="ru-RU" sz="3200" b="1" dirty="0">
                <a:latin typeface="Comic Sans MS" pitchFamily="66" charset="0"/>
              </a:rPr>
              <a:t>- </a:t>
            </a:r>
            <a:r>
              <a:rPr lang="en-US" sz="3200" b="1" dirty="0" smtClean="0">
                <a:latin typeface="Comic Sans MS" pitchFamily="66" charset="0"/>
              </a:rPr>
              <a:t>S</a:t>
            </a:r>
            <a:r>
              <a:rPr lang="ru-RU" sz="2000" b="1" dirty="0" smtClean="0">
                <a:latin typeface="Comic Sans MS" pitchFamily="66" charset="0"/>
              </a:rPr>
              <a:t>8</a:t>
            </a:r>
            <a:r>
              <a:rPr lang="ru-RU" sz="3200" b="1" dirty="0" smtClean="0">
                <a:latin typeface="Comic Sans MS" pitchFamily="66" charset="0"/>
              </a:rPr>
              <a:t>, </a:t>
            </a:r>
            <a:r>
              <a:rPr lang="ru-RU" sz="3200" b="1" dirty="0">
                <a:latin typeface="Comic Sans MS" pitchFamily="66" charset="0"/>
              </a:rPr>
              <a:t>темно-желтые иглы</a:t>
            </a:r>
            <a:r>
              <a:rPr lang="ru-RU" sz="3200" b="1" dirty="0" smtClean="0">
                <a:latin typeface="Comic Sans MS" pitchFamily="66" charset="0"/>
              </a:rPr>
              <a:t>,</a:t>
            </a:r>
          </a:p>
          <a:p>
            <a:pPr marL="0" indent="0" algn="ctr">
              <a:buNone/>
            </a:pPr>
            <a:r>
              <a:rPr lang="en-US" sz="3200" b="1" dirty="0" smtClean="0">
                <a:latin typeface="Comic Sans MS" pitchFamily="66" charset="0"/>
              </a:rPr>
              <a:t>t°</a:t>
            </a:r>
            <a:r>
              <a:rPr lang="ru-RU" sz="3200" b="1" dirty="0">
                <a:latin typeface="Comic Sans MS" pitchFamily="66" charset="0"/>
              </a:rPr>
              <a:t>пл. = 119</a:t>
            </a:r>
            <a:r>
              <a:rPr lang="en-US" sz="3200" b="1" dirty="0">
                <a:latin typeface="Comic Sans MS" pitchFamily="66" charset="0"/>
              </a:rPr>
              <a:t>°C</a:t>
            </a:r>
            <a:r>
              <a:rPr lang="ru-RU" sz="3200" b="1" dirty="0">
                <a:latin typeface="Comic Sans MS" pitchFamily="66" charset="0"/>
              </a:rPr>
              <a:t>; устойчивая при температуре более 96</a:t>
            </a:r>
            <a:r>
              <a:rPr lang="en-US" sz="3200" b="1" dirty="0">
                <a:latin typeface="Comic Sans MS" pitchFamily="66" charset="0"/>
              </a:rPr>
              <a:t>°</a:t>
            </a:r>
            <a:r>
              <a:rPr lang="ru-RU" sz="3200" b="1" dirty="0">
                <a:latin typeface="Comic Sans MS" pitchFamily="66" charset="0"/>
              </a:rPr>
              <a:t>С; при обычных условиях превращается в ромбическую </a:t>
            </a:r>
          </a:p>
          <a:p>
            <a:pPr marL="0" indent="0">
              <a:buNone/>
            </a:pPr>
            <a:endParaRPr lang="ru-RU" sz="3200" dirty="0">
              <a:latin typeface="Comic Sans MS" pitchFamily="66" charset="0"/>
            </a:endParaRPr>
          </a:p>
        </p:txBody>
      </p:sp>
      <p:pic>
        <p:nvPicPr>
          <p:cNvPr id="5" name="Picture 8" descr="Безымянны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4452" y="1124744"/>
            <a:ext cx="4764161" cy="175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img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303463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0" descr="122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02543" y="2993278"/>
            <a:ext cx="109373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0" descr="122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13857" y="2949087"/>
            <a:ext cx="1005351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6970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Пластическая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сера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Picture 11" descr="http://school-sector.relarn.ru/nsm/chemistry/Rus/Data/Text/Ch2_5-1/img003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914627" cy="85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32859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>
                <a:latin typeface="Comic Sans MS" pitchFamily="66" charset="0"/>
                <a:hlinkClick r:id="rId3" action="ppaction://hlinkfile"/>
              </a:rPr>
              <a:t>Пластическая сера-</a:t>
            </a:r>
            <a:r>
              <a:rPr lang="ru-RU" b="1" dirty="0">
                <a:latin typeface="Comic Sans MS" pitchFamily="66" charset="0"/>
                <a:hlinkClick r:id="rId3" action="ppaction://hlinkfile"/>
              </a:rPr>
              <a:t> </a:t>
            </a:r>
            <a:r>
              <a:rPr lang="ru-RU" dirty="0">
                <a:latin typeface="Comic Sans MS" pitchFamily="66" charset="0"/>
              </a:rPr>
              <a:t>коричневая </a:t>
            </a:r>
            <a:r>
              <a:rPr lang="ru-RU" dirty="0" err="1">
                <a:latin typeface="Comic Sans MS" pitchFamily="66" charset="0"/>
              </a:rPr>
              <a:t>резиноподобная</a:t>
            </a:r>
            <a:r>
              <a:rPr lang="ru-RU" dirty="0">
                <a:latin typeface="Comic Sans MS" pitchFamily="66" charset="0"/>
              </a:rPr>
              <a:t> (аморфная) масса.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Comic Sans MS" pitchFamily="66" charset="0"/>
              </a:rPr>
              <a:t>Она неустойчива и через некоторое время становится хрупкой, приобретёт желтый цвет, </a:t>
            </a:r>
            <a:r>
              <a:rPr lang="ru-RU" dirty="0" err="1">
                <a:latin typeface="Comic Sans MS" pitchFamily="66" charset="0"/>
              </a:rPr>
              <a:t>т.е</a:t>
            </a:r>
            <a:r>
              <a:rPr lang="ru-RU" dirty="0">
                <a:latin typeface="Comic Sans MS" pitchFamily="66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Comic Sans MS" pitchFamily="66" charset="0"/>
              </a:rPr>
              <a:t>превращается в    ромбическую </a:t>
            </a:r>
            <a:r>
              <a:rPr lang="ru-RU" dirty="0" smtClean="0">
                <a:latin typeface="Comic Sans MS" pitchFamily="66" charset="0"/>
              </a:rPr>
              <a:t>серу</a:t>
            </a:r>
            <a:endParaRPr lang="ru-RU" dirty="0">
              <a:latin typeface="Comic Sans MS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12" descr="получ пластич серы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45581"/>
            <a:ext cx="1800225" cy="1519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plastic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4200" y="4005064"/>
            <a:ext cx="2114550" cy="259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9" descr="109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988981">
            <a:off x="2307046" y="3138839"/>
            <a:ext cx="879133" cy="66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019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Химические свойства серы (восстановительные)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Comic Sans MS" pitchFamily="66" charset="0"/>
              </a:rPr>
              <a:t>Сера </a:t>
            </a:r>
            <a:r>
              <a:rPr lang="ru-RU" sz="2400" b="1" dirty="0">
                <a:latin typeface="Comic Sans MS" pitchFamily="66" charset="0"/>
              </a:rPr>
              <a:t>проявляет в реакциях с сильными окислителями: 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S - 2ē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S</a:t>
            </a:r>
            <a:r>
              <a:rPr lang="ru-RU" baseline="30000" dirty="0">
                <a:solidFill>
                  <a:srgbClr val="FF0000"/>
                </a:solidFill>
                <a:latin typeface="Comic Sans MS" pitchFamily="66" charset="0"/>
              </a:rPr>
              <a:t>+2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; S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- 4ē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S</a:t>
            </a:r>
            <a:r>
              <a:rPr lang="ru-RU" baseline="30000" dirty="0">
                <a:solidFill>
                  <a:srgbClr val="FF0000"/>
                </a:solidFill>
                <a:latin typeface="Comic Sans MS" pitchFamily="66" charset="0"/>
              </a:rPr>
              <a:t>+4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; S - 6ē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ru-RU" baseline="30000" dirty="0" smtClean="0">
                <a:solidFill>
                  <a:srgbClr val="FF0000"/>
                </a:solidFill>
                <a:latin typeface="Comic Sans MS" pitchFamily="66" charset="0"/>
              </a:rPr>
              <a:t>+6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2400" b="1" dirty="0" smtClean="0">
                <a:latin typeface="Comic Sans MS" pitchFamily="66" charset="0"/>
              </a:rPr>
              <a:t>1) </a:t>
            </a:r>
            <a:r>
              <a:rPr lang="en-US" sz="2800" b="1" dirty="0" smtClean="0">
                <a:latin typeface="Comic Sans MS" pitchFamily="66" charset="0"/>
                <a:hlinkClick r:id="rId2" action="ppaction://hlinkfile"/>
              </a:rPr>
              <a:t>C</a:t>
            </a:r>
            <a:r>
              <a:rPr lang="en-US" sz="2400" b="1" dirty="0" smtClean="0">
                <a:latin typeface="Comic Sans MS" pitchFamily="66" charset="0"/>
                <a:hlinkClick r:id="rId2" action="ppaction://hlinkfile"/>
              </a:rPr>
              <a:t> </a:t>
            </a:r>
            <a:r>
              <a:rPr lang="ru-RU" sz="2800" b="1" dirty="0" smtClean="0">
                <a:latin typeface="Comic Sans MS" pitchFamily="66" charset="0"/>
                <a:hlinkClick r:id="rId2" action="ppaction://hlinkfile"/>
              </a:rPr>
              <a:t>кислородом: </a:t>
            </a:r>
            <a:endParaRPr lang="ru-RU" sz="2800" b="1" dirty="0" smtClean="0">
              <a:latin typeface="Comic Sans MS" pitchFamily="66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b="1" dirty="0" smtClean="0"/>
              <a:t>S </a:t>
            </a:r>
            <a:r>
              <a:rPr lang="en-US" b="1" dirty="0"/>
              <a:t>+ O</a:t>
            </a:r>
            <a:r>
              <a:rPr lang="en-US" b="1" baseline="-25000" dirty="0"/>
              <a:t>2</a:t>
            </a:r>
            <a:r>
              <a:rPr lang="en-US" b="1" dirty="0"/>
              <a:t>  </a:t>
            </a:r>
            <a:r>
              <a:rPr lang="en-US" b="1" u="sng" baseline="30000" dirty="0" smtClean="0"/>
              <a:t>t</a:t>
            </a:r>
            <a:r>
              <a:rPr lang="en-US" b="1" u="sng" baseline="30000" dirty="0">
                <a:sym typeface="Symbol" pitchFamily="18" charset="2"/>
              </a:rPr>
              <a:t></a:t>
            </a:r>
            <a:r>
              <a:rPr lang="en-US" b="1" dirty="0">
                <a:sym typeface="Symbol" pitchFamily="18" charset="2"/>
              </a:rPr>
              <a:t></a:t>
            </a:r>
            <a:r>
              <a:rPr lang="en-US" b="1" dirty="0"/>
              <a:t>  S</a:t>
            </a:r>
            <a:r>
              <a:rPr lang="en-US" b="1" baseline="30000" dirty="0">
                <a:solidFill>
                  <a:srgbClr val="FF0000"/>
                </a:solidFill>
              </a:rPr>
              <a:t>+4</a:t>
            </a:r>
            <a:r>
              <a:rPr lang="en-US" b="1" dirty="0"/>
              <a:t>O</a:t>
            </a:r>
            <a:r>
              <a:rPr lang="en-US" b="1" baseline="-25000" dirty="0"/>
              <a:t>2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b="1" dirty="0"/>
              <a:t>2S + 3O</a:t>
            </a:r>
            <a:r>
              <a:rPr lang="en-US" b="1" baseline="-25000" dirty="0"/>
              <a:t>2</a:t>
            </a:r>
            <a:r>
              <a:rPr lang="en-US" b="1" dirty="0"/>
              <a:t>  </a:t>
            </a:r>
            <a:r>
              <a:rPr lang="en-US" b="1" u="sng" baseline="30000" dirty="0" smtClean="0"/>
              <a:t>t</a:t>
            </a:r>
            <a:r>
              <a:rPr lang="en-US" b="1" u="sng" baseline="30000" dirty="0">
                <a:sym typeface="Symbol" pitchFamily="18" charset="2"/>
              </a:rPr>
              <a:t></a:t>
            </a:r>
            <a:r>
              <a:rPr lang="en-US" b="1" u="sng" baseline="30000" dirty="0"/>
              <a:t>;</a:t>
            </a:r>
            <a:r>
              <a:rPr lang="ru-RU" b="1" u="sng" baseline="30000" dirty="0"/>
              <a:t>Р</a:t>
            </a:r>
            <a:r>
              <a:rPr lang="en-US" b="1" u="sng" baseline="30000" dirty="0"/>
              <a:t>t</a:t>
            </a:r>
            <a:r>
              <a:rPr lang="en-US" b="1" dirty="0">
                <a:sym typeface="Symbol" pitchFamily="18" charset="2"/>
              </a:rPr>
              <a:t></a:t>
            </a:r>
            <a:r>
              <a:rPr lang="en-US" b="1" dirty="0"/>
              <a:t>  </a:t>
            </a:r>
            <a:r>
              <a:rPr lang="en-US" b="1" dirty="0" smtClean="0"/>
              <a:t>2S</a:t>
            </a:r>
            <a:r>
              <a:rPr lang="en-US" b="1" baseline="30000" dirty="0" smtClean="0">
                <a:solidFill>
                  <a:srgbClr val="FF0000"/>
                </a:solidFill>
              </a:rPr>
              <a:t>+6</a:t>
            </a:r>
            <a:r>
              <a:rPr lang="en-US" b="1" dirty="0" smtClean="0"/>
              <a:t>O</a:t>
            </a:r>
            <a:r>
              <a:rPr lang="en-US" b="1" baseline="-25000" dirty="0" smtClean="0"/>
              <a:t>3</a:t>
            </a:r>
            <a:endParaRPr lang="ru-RU" b="1" baseline="-25000" dirty="0" smtClean="0"/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 b="1" baseline="-25000" dirty="0" smtClean="0">
                <a:latin typeface="Comic Sans MS" pitchFamily="66" charset="0"/>
              </a:rPr>
              <a:t>2) </a:t>
            </a:r>
            <a:r>
              <a:rPr lang="ru-RU" sz="4000" b="1" baseline="-25000" dirty="0" smtClean="0">
                <a:latin typeface="Comic Sans MS" pitchFamily="66" charset="0"/>
              </a:rPr>
              <a:t>С галогенами (кроме йода)</a:t>
            </a:r>
          </a:p>
          <a:p>
            <a:pPr marL="0" indent="0" algn="ctr">
              <a:buFontTx/>
              <a:buNone/>
            </a:pPr>
            <a:r>
              <a:rPr lang="en-US" b="1" dirty="0" smtClean="0"/>
              <a:t>S </a:t>
            </a:r>
            <a:r>
              <a:rPr lang="en-US" b="1" dirty="0"/>
              <a:t>+ Cl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  <a:r>
              <a:rPr lang="en-US" b="1" dirty="0">
                <a:sym typeface="Symbol" pitchFamily="18" charset="2"/>
              </a:rPr>
              <a:t></a:t>
            </a:r>
            <a:r>
              <a:rPr lang="en-US" b="1" dirty="0"/>
              <a:t> </a:t>
            </a:r>
            <a:r>
              <a:rPr lang="en-US" b="1" dirty="0" smtClean="0"/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+2</a:t>
            </a:r>
            <a:r>
              <a:rPr lang="en-US" b="1" dirty="0" smtClean="0"/>
              <a:t>Cl</a:t>
            </a:r>
            <a:r>
              <a:rPr lang="en-US" b="1" baseline="-25000" dirty="0" smtClean="0"/>
              <a:t>2</a:t>
            </a:r>
            <a:endParaRPr lang="ru-RU" b="1" baseline="-25000" dirty="0" smtClean="0"/>
          </a:p>
          <a:p>
            <a:pPr marL="0" indent="0" algn="just">
              <a:buNone/>
            </a:pPr>
            <a:r>
              <a:rPr lang="ru-RU" sz="2800" b="1" dirty="0" smtClean="0">
                <a:latin typeface="Comic Sans MS" pitchFamily="66" charset="0"/>
              </a:rPr>
              <a:t>3) </a:t>
            </a:r>
            <a:r>
              <a:rPr lang="ru-RU" sz="2800" b="1" dirty="0">
                <a:latin typeface="Comic Sans MS" pitchFamily="66" charset="0"/>
              </a:rPr>
              <a:t>С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800" b="1" dirty="0">
                <a:latin typeface="Comic Sans MS" pitchFamily="66" charset="0"/>
              </a:rPr>
              <a:t>кислотами - окислителями</a:t>
            </a:r>
            <a:r>
              <a:rPr lang="ru-RU" sz="2800" b="1" dirty="0" smtClean="0">
                <a:latin typeface="Comic Sans MS" pitchFamily="66" charset="0"/>
              </a:rPr>
              <a:t>: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sz="2800" b="1" dirty="0"/>
              <a:t>S + 2H</a:t>
            </a:r>
            <a:r>
              <a:rPr lang="en-US" sz="2800" b="1" baseline="-25000" dirty="0"/>
              <a:t>2</a:t>
            </a:r>
            <a:r>
              <a:rPr lang="en-US" sz="2800" b="1" dirty="0"/>
              <a:t>SO</a:t>
            </a:r>
            <a:r>
              <a:rPr lang="en-US" sz="2800" b="1" baseline="-25000" dirty="0"/>
              <a:t>4(</a:t>
            </a:r>
            <a:r>
              <a:rPr lang="en-US" sz="2800" b="1" baseline="-25000" dirty="0" err="1"/>
              <a:t>конц</a:t>
            </a:r>
            <a:r>
              <a:rPr lang="en-US" sz="2800" b="1" baseline="-25000" dirty="0"/>
              <a:t>)</a:t>
            </a:r>
            <a:r>
              <a:rPr lang="en-US" sz="2800" b="1" dirty="0"/>
              <a:t> </a:t>
            </a:r>
            <a:r>
              <a:rPr lang="en-US" sz="2800" b="1" dirty="0">
                <a:sym typeface="Symbol" pitchFamily="18" charset="2"/>
              </a:rPr>
              <a:t></a:t>
            </a:r>
            <a:r>
              <a:rPr lang="en-US" sz="2800" b="1" dirty="0"/>
              <a:t> 3S</a:t>
            </a:r>
            <a:r>
              <a:rPr lang="en-US" sz="2800" b="1" baseline="30000" dirty="0">
                <a:solidFill>
                  <a:srgbClr val="FF0000"/>
                </a:solidFill>
              </a:rPr>
              <a:t>+4</a:t>
            </a:r>
            <a:r>
              <a:rPr lang="en-US" sz="2800" b="1" dirty="0"/>
              <a:t>O</a:t>
            </a:r>
            <a:r>
              <a:rPr lang="en-US" sz="2800" b="1" baseline="-25000" dirty="0"/>
              <a:t>2</a:t>
            </a:r>
            <a:r>
              <a:rPr lang="en-US" sz="2800" b="1" dirty="0"/>
              <a:t> + 2H</a:t>
            </a:r>
            <a:r>
              <a:rPr lang="en-US" sz="2800" b="1" baseline="-25000" dirty="0"/>
              <a:t>2</a:t>
            </a:r>
            <a:r>
              <a:rPr lang="en-US" sz="2800" b="1" dirty="0"/>
              <a:t>O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sz="2800" b="1" dirty="0"/>
              <a:t>S + 6HNO</a:t>
            </a:r>
            <a:r>
              <a:rPr lang="en-US" sz="2800" b="1" baseline="-25000" dirty="0"/>
              <a:t>3(</a:t>
            </a:r>
            <a:r>
              <a:rPr lang="en-US" sz="2800" b="1" baseline="-25000" dirty="0" err="1"/>
              <a:t>конц</a:t>
            </a:r>
            <a:r>
              <a:rPr lang="en-US" sz="2800" b="1" baseline="-25000" dirty="0"/>
              <a:t>)</a:t>
            </a:r>
            <a:r>
              <a:rPr lang="en-US" sz="2800" b="1" dirty="0"/>
              <a:t> </a:t>
            </a:r>
            <a:r>
              <a:rPr lang="en-US" sz="2800" b="1" dirty="0">
                <a:sym typeface="Symbol" pitchFamily="18" charset="2"/>
              </a:rPr>
              <a:t></a:t>
            </a:r>
            <a:r>
              <a:rPr lang="en-US" sz="2800" b="1" dirty="0"/>
              <a:t> H</a:t>
            </a:r>
            <a:r>
              <a:rPr lang="en-US" sz="2800" b="1" baseline="-25000" dirty="0"/>
              <a:t>2</a:t>
            </a:r>
            <a:r>
              <a:rPr lang="en-US" sz="2800" b="1" dirty="0"/>
              <a:t>S</a:t>
            </a:r>
            <a:r>
              <a:rPr lang="en-US" sz="2800" b="1" baseline="30000" dirty="0">
                <a:solidFill>
                  <a:srgbClr val="FF0000"/>
                </a:solidFill>
              </a:rPr>
              <a:t>+6</a:t>
            </a:r>
            <a:r>
              <a:rPr lang="en-US" sz="2800" b="1" dirty="0"/>
              <a:t>O</a:t>
            </a:r>
            <a:r>
              <a:rPr lang="en-US" sz="2800" b="1" baseline="-25000" dirty="0"/>
              <a:t>4</a:t>
            </a:r>
            <a:r>
              <a:rPr lang="en-US" sz="2800" b="1" dirty="0"/>
              <a:t> + 6NO</a:t>
            </a:r>
            <a:r>
              <a:rPr lang="en-US" sz="2800" b="1" baseline="-25000" dirty="0"/>
              <a:t>2</a:t>
            </a:r>
            <a:r>
              <a:rPr lang="en-US" sz="2800" b="1" dirty="0"/>
              <a:t> + 2H</a:t>
            </a:r>
            <a:r>
              <a:rPr lang="en-US" sz="2800" b="1" baseline="-25000" dirty="0"/>
              <a:t>2</a:t>
            </a:r>
            <a:r>
              <a:rPr lang="en-US" sz="2800" b="1" dirty="0"/>
              <a:t>O</a:t>
            </a:r>
            <a:endParaRPr lang="ru-RU" sz="2800" b="1" dirty="0"/>
          </a:p>
          <a:p>
            <a:pPr marL="0" indent="0" algn="just">
              <a:buNone/>
            </a:pPr>
            <a:endParaRPr lang="en-US" sz="2800" b="1" dirty="0">
              <a:latin typeface="Comic Sans MS" pitchFamily="66" charset="0"/>
            </a:endParaRPr>
          </a:p>
          <a:p>
            <a:pPr marL="0" indent="0" algn="just">
              <a:lnSpc>
                <a:spcPct val="150000"/>
              </a:lnSpc>
              <a:buFontTx/>
              <a:buNone/>
            </a:pPr>
            <a:endParaRPr lang="ru-RU" b="1" baseline="-25000" dirty="0" smtClean="0"/>
          </a:p>
          <a:p>
            <a:pPr marL="0" indent="0" algn="just">
              <a:lnSpc>
                <a:spcPct val="150000"/>
              </a:lnSpc>
              <a:buFontTx/>
              <a:buNone/>
            </a:pPr>
            <a:endParaRPr lang="en-US" b="1" baseline="-25000" dirty="0"/>
          </a:p>
          <a:p>
            <a:pPr marL="0" indent="0" algn="ctr">
              <a:lnSpc>
                <a:spcPct val="90000"/>
              </a:lnSpc>
              <a:buFontTx/>
              <a:buNone/>
            </a:pP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5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Химические свойства серы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(окислительные</a:t>
            </a: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6048672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4500" b="1" dirty="0" smtClean="0">
                <a:latin typeface="Comic Sans MS" pitchFamily="66" charset="0"/>
              </a:rPr>
              <a:t>S</a:t>
            </a:r>
            <a:r>
              <a:rPr lang="ru-RU" sz="4500" b="1" baseline="30000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r>
              <a:rPr lang="ru-RU" sz="4500" b="1" dirty="0" smtClean="0">
                <a:latin typeface="Comic Sans MS" pitchFamily="66" charset="0"/>
              </a:rPr>
              <a:t> </a:t>
            </a:r>
            <a:r>
              <a:rPr lang="ru-RU" sz="4500" b="1" dirty="0">
                <a:latin typeface="Comic Sans MS" pitchFamily="66" charset="0"/>
              </a:rPr>
              <a:t>+ 2ē </a:t>
            </a:r>
            <a:r>
              <a:rPr lang="ru-RU" sz="4500" b="1" dirty="0">
                <a:latin typeface="Comic Sans MS" pitchFamily="66" charset="0"/>
                <a:sym typeface="Symbol" pitchFamily="18" charset="2"/>
              </a:rPr>
              <a:t></a:t>
            </a:r>
            <a:r>
              <a:rPr lang="ru-RU" sz="4500" b="1" dirty="0">
                <a:latin typeface="Comic Sans MS" pitchFamily="66" charset="0"/>
              </a:rPr>
              <a:t> </a:t>
            </a:r>
            <a:r>
              <a:rPr lang="ru-RU" sz="4500" b="1" dirty="0" smtClean="0">
                <a:latin typeface="Comic Sans MS" pitchFamily="66" charset="0"/>
              </a:rPr>
              <a:t>S</a:t>
            </a:r>
            <a:r>
              <a:rPr lang="ru-RU" sz="4500" b="1" baseline="30000" dirty="0" smtClean="0">
                <a:solidFill>
                  <a:srgbClr val="FF0000"/>
                </a:solidFill>
                <a:latin typeface="Comic Sans MS" pitchFamily="66" charset="0"/>
              </a:rPr>
              <a:t>-2</a:t>
            </a:r>
            <a:r>
              <a:rPr lang="ru-RU" sz="4500" b="1" dirty="0">
                <a:latin typeface="Comic Sans MS" pitchFamily="66" charset="0"/>
              </a:rPr>
              <a:t/>
            </a:r>
            <a:br>
              <a:rPr lang="ru-RU" sz="4500" b="1" dirty="0">
                <a:latin typeface="Comic Sans MS" pitchFamily="66" charset="0"/>
              </a:rPr>
            </a:br>
            <a:endParaRPr lang="ru-RU" sz="4500" b="1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b="1" dirty="0" smtClean="0">
              <a:latin typeface="Comic Sans MS" pitchFamily="66" charset="0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ru-RU" sz="4800" b="1" dirty="0" smtClean="0">
                <a:latin typeface="Comic Sans MS" pitchFamily="66" charset="0"/>
              </a:rPr>
              <a:t>4) Сера </a:t>
            </a:r>
            <a:r>
              <a:rPr lang="ru-RU" sz="4800" b="1" dirty="0">
                <a:latin typeface="Comic Sans MS" pitchFamily="66" charset="0"/>
              </a:rPr>
              <a:t>реагирует со щелочными металлами без нагревания</a:t>
            </a:r>
            <a:r>
              <a:rPr lang="ru-RU" sz="4800" b="1" dirty="0" smtClean="0">
                <a:latin typeface="Comic Sans MS" pitchFamily="66" charset="0"/>
              </a:rPr>
              <a:t>:</a:t>
            </a:r>
          </a:p>
          <a:p>
            <a:pPr algn="ctr">
              <a:lnSpc>
                <a:spcPct val="120000"/>
              </a:lnSpc>
              <a:buFontTx/>
              <a:buNone/>
            </a:pPr>
            <a:endParaRPr lang="ru-RU" sz="4800" b="1" dirty="0"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4800" b="1" dirty="0">
                <a:latin typeface="Comic Sans MS" pitchFamily="66" charset="0"/>
                <a:hlinkClick r:id="rId2" action="ppaction://hlinkfile"/>
              </a:rPr>
              <a:t>2</a:t>
            </a:r>
            <a:r>
              <a:rPr lang="en-US" sz="4800" b="1" dirty="0">
                <a:latin typeface="Comic Sans MS" pitchFamily="66" charset="0"/>
                <a:hlinkClick r:id="rId2" action="ppaction://hlinkfile"/>
              </a:rPr>
              <a:t>Na</a:t>
            </a:r>
            <a:r>
              <a:rPr lang="ru-RU" sz="4800" b="1" dirty="0">
                <a:latin typeface="Comic Sans MS" pitchFamily="66" charset="0"/>
                <a:hlinkClick r:id="rId2" action="ppaction://hlinkfile"/>
              </a:rPr>
              <a:t> + </a:t>
            </a:r>
            <a:r>
              <a:rPr lang="en-US" sz="4800" b="1" dirty="0">
                <a:latin typeface="Comic Sans MS" pitchFamily="66" charset="0"/>
                <a:hlinkClick r:id="rId2" action="ppaction://hlinkfile"/>
              </a:rPr>
              <a:t>S </a:t>
            </a:r>
            <a:r>
              <a:rPr lang="en-US" sz="4800" b="1" dirty="0">
                <a:latin typeface="Comic Sans MS" pitchFamily="66" charset="0"/>
                <a:sym typeface="Symbol" pitchFamily="18" charset="2"/>
                <a:hlinkClick r:id="rId2" action="ppaction://hlinkfile"/>
              </a:rPr>
              <a:t></a:t>
            </a:r>
            <a:r>
              <a:rPr lang="en-US" sz="4800" b="1" dirty="0">
                <a:latin typeface="Comic Sans MS" pitchFamily="66" charset="0"/>
                <a:hlinkClick r:id="rId2" action="ppaction://hlinkfile"/>
              </a:rPr>
              <a:t> Na</a:t>
            </a:r>
            <a:r>
              <a:rPr lang="ru-RU" sz="4800" b="1" baseline="-25000" dirty="0">
                <a:latin typeface="Comic Sans MS" pitchFamily="66" charset="0"/>
                <a:hlinkClick r:id="rId2" action="ppaction://hlinkfile"/>
              </a:rPr>
              <a:t>2</a:t>
            </a:r>
            <a:r>
              <a:rPr lang="en-US" sz="4800" b="1" dirty="0" smtClean="0">
                <a:latin typeface="Comic Sans MS" pitchFamily="66" charset="0"/>
                <a:hlinkClick r:id="rId2" action="ppaction://hlinkfile"/>
              </a:rPr>
              <a:t>S</a:t>
            </a:r>
            <a:endParaRPr lang="ru-RU" sz="4800" b="1" dirty="0"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5400" b="1" dirty="0">
                <a:latin typeface="Comic Sans MS" pitchFamily="66" charset="0"/>
              </a:rPr>
              <a:t>	</a:t>
            </a:r>
            <a:r>
              <a:rPr lang="en-US" sz="4800" b="1" dirty="0">
                <a:latin typeface="Comic Sans MS" pitchFamily="66" charset="0"/>
              </a:rPr>
              <a:t>c</a:t>
            </a:r>
            <a:r>
              <a:rPr lang="ru-RU" sz="4800" b="1" dirty="0">
                <a:latin typeface="Comic Sans MS" pitchFamily="66" charset="0"/>
              </a:rPr>
              <a:t> остальными металлами (кроме </a:t>
            </a:r>
            <a:r>
              <a:rPr lang="en-US" sz="4800" b="1" dirty="0">
                <a:latin typeface="Comic Sans MS" pitchFamily="66" charset="0"/>
              </a:rPr>
              <a:t>Au</a:t>
            </a:r>
            <a:r>
              <a:rPr lang="ru-RU" sz="4800" b="1" dirty="0">
                <a:latin typeface="Comic Sans MS" pitchFamily="66" charset="0"/>
              </a:rPr>
              <a:t>, </a:t>
            </a:r>
            <a:r>
              <a:rPr lang="en-US" sz="4800" b="1" dirty="0" err="1">
                <a:latin typeface="Comic Sans MS" pitchFamily="66" charset="0"/>
              </a:rPr>
              <a:t>Pt</a:t>
            </a:r>
            <a:r>
              <a:rPr lang="ru-RU" sz="4800" b="1" dirty="0">
                <a:latin typeface="Comic Sans MS" pitchFamily="66" charset="0"/>
              </a:rPr>
              <a:t>) - при повышенной </a:t>
            </a:r>
            <a:r>
              <a:rPr lang="en-US" sz="4800" b="1" dirty="0">
                <a:latin typeface="Comic Sans MS" pitchFamily="66" charset="0"/>
              </a:rPr>
              <a:t>t</a:t>
            </a:r>
            <a:r>
              <a:rPr lang="en-US" sz="4800" b="1" dirty="0">
                <a:latin typeface="Comic Sans MS" pitchFamily="66" charset="0"/>
                <a:sym typeface="Symbol" pitchFamily="18" charset="2"/>
              </a:rPr>
              <a:t></a:t>
            </a:r>
            <a:r>
              <a:rPr lang="ru-RU" sz="4800" b="1" dirty="0" smtClean="0">
                <a:latin typeface="Comic Sans MS" pitchFamily="66" charset="0"/>
              </a:rPr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4800" b="1" dirty="0"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800" b="1" dirty="0">
                <a:latin typeface="Comic Sans MS" pitchFamily="66" charset="0"/>
              </a:rPr>
              <a:t>2Al + 3S  –</a:t>
            </a:r>
            <a:r>
              <a:rPr lang="en-US" sz="4800" b="1" u="sng" baseline="30000" dirty="0">
                <a:latin typeface="Comic Sans MS" pitchFamily="66" charset="0"/>
              </a:rPr>
              <a:t>t</a:t>
            </a:r>
            <a:r>
              <a:rPr lang="en-US" sz="4800" b="1" u="sng" baseline="30000" dirty="0">
                <a:latin typeface="Comic Sans MS" pitchFamily="66" charset="0"/>
                <a:sym typeface="Symbol" pitchFamily="18" charset="2"/>
              </a:rPr>
              <a:t></a:t>
            </a:r>
            <a:r>
              <a:rPr lang="en-US" sz="4800" b="1" dirty="0"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4800" b="1" dirty="0">
                <a:latin typeface="Comic Sans MS" pitchFamily="66" charset="0"/>
              </a:rPr>
              <a:t>  Al</a:t>
            </a:r>
            <a:r>
              <a:rPr lang="en-US" sz="4800" b="1" baseline="-25000" dirty="0">
                <a:latin typeface="Comic Sans MS" pitchFamily="66" charset="0"/>
              </a:rPr>
              <a:t>2</a:t>
            </a:r>
            <a:r>
              <a:rPr lang="en-US" sz="4800" b="1" dirty="0">
                <a:latin typeface="Comic Sans MS" pitchFamily="66" charset="0"/>
              </a:rPr>
              <a:t>S</a:t>
            </a:r>
            <a:r>
              <a:rPr lang="en-US" sz="4800" b="1" baseline="-25000" dirty="0">
                <a:latin typeface="Comic Sans MS" pitchFamily="66" charset="0"/>
              </a:rPr>
              <a:t>3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800" b="1" dirty="0" smtClean="0">
                <a:latin typeface="Comic Sans MS" pitchFamily="66" charset="0"/>
                <a:hlinkClick r:id="rId3" action="ppaction://hlinkfile"/>
              </a:rPr>
              <a:t>Cu </a:t>
            </a:r>
            <a:r>
              <a:rPr lang="en-US" sz="4800" b="1" dirty="0">
                <a:latin typeface="Comic Sans MS" pitchFamily="66" charset="0"/>
                <a:hlinkClick r:id="rId3" action="ppaction://hlinkfile"/>
              </a:rPr>
              <a:t>+ S –</a:t>
            </a:r>
            <a:r>
              <a:rPr lang="en-US" sz="4800" b="1" u="sng" baseline="30000" dirty="0">
                <a:latin typeface="Comic Sans MS" pitchFamily="66" charset="0"/>
                <a:hlinkClick r:id="rId3" action="ppaction://hlinkfile"/>
              </a:rPr>
              <a:t>t</a:t>
            </a:r>
            <a:r>
              <a:rPr lang="en-US" sz="4800" b="1" u="sng" baseline="30000" dirty="0">
                <a:latin typeface="Comic Sans MS" pitchFamily="66" charset="0"/>
                <a:sym typeface="Symbol" pitchFamily="18" charset="2"/>
                <a:hlinkClick r:id="rId3" action="ppaction://hlinkfile"/>
              </a:rPr>
              <a:t></a:t>
            </a:r>
            <a:r>
              <a:rPr lang="en-US" sz="4800" b="1" dirty="0">
                <a:latin typeface="Comic Sans MS" pitchFamily="66" charset="0"/>
                <a:sym typeface="Symbol" pitchFamily="18" charset="2"/>
                <a:hlinkClick r:id="rId3" action="ppaction://hlinkfile"/>
              </a:rPr>
              <a:t></a:t>
            </a:r>
            <a:r>
              <a:rPr lang="en-US" sz="4800" b="1" dirty="0">
                <a:latin typeface="Comic Sans MS" pitchFamily="66" charset="0"/>
                <a:hlinkClick r:id="rId3" action="ppaction://hlinkfile"/>
              </a:rPr>
              <a:t> </a:t>
            </a:r>
            <a:r>
              <a:rPr lang="en-US" sz="4800" b="1" dirty="0" err="1" smtClean="0">
                <a:latin typeface="Comic Sans MS" pitchFamily="66" charset="0"/>
                <a:hlinkClick r:id="rId3" action="ppaction://hlinkfile"/>
              </a:rPr>
              <a:t>CuS</a:t>
            </a:r>
            <a:endParaRPr lang="ru-RU" sz="4800" b="1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4800" b="1" dirty="0" smtClean="0"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4800" b="1" dirty="0" smtClean="0">
                <a:latin typeface="Comic Sans MS" pitchFamily="66" charset="0"/>
              </a:rPr>
              <a:t>5) С </a:t>
            </a:r>
            <a:r>
              <a:rPr lang="ru-RU" sz="4800" b="1" dirty="0">
                <a:latin typeface="Comic Sans MS" pitchFamily="66" charset="0"/>
              </a:rPr>
              <a:t>некоторыми неметаллами сера образует бинарные соединения</a:t>
            </a:r>
            <a:r>
              <a:rPr lang="ru-RU" sz="4800" b="1" dirty="0" smtClean="0">
                <a:latin typeface="Comic Sans MS" pitchFamily="66" charset="0"/>
              </a:rPr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4800" b="1" dirty="0"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800" b="1" dirty="0">
                <a:latin typeface="Comic Sans MS" pitchFamily="66" charset="0"/>
              </a:rPr>
              <a:t>H</a:t>
            </a:r>
            <a:r>
              <a:rPr lang="en-US" sz="4800" b="1" baseline="-25000" dirty="0">
                <a:latin typeface="Comic Sans MS" pitchFamily="66" charset="0"/>
              </a:rPr>
              <a:t>2</a:t>
            </a:r>
            <a:r>
              <a:rPr lang="en-US" sz="4800" b="1" dirty="0">
                <a:latin typeface="Comic Sans MS" pitchFamily="66" charset="0"/>
              </a:rPr>
              <a:t> + S </a:t>
            </a:r>
            <a:r>
              <a:rPr lang="en-US" sz="4800" b="1" dirty="0"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4800" b="1" dirty="0">
                <a:latin typeface="Comic Sans MS" pitchFamily="66" charset="0"/>
              </a:rPr>
              <a:t> H</a:t>
            </a:r>
            <a:r>
              <a:rPr lang="en-US" sz="4800" b="1" baseline="-25000" dirty="0">
                <a:latin typeface="Comic Sans MS" pitchFamily="66" charset="0"/>
              </a:rPr>
              <a:t>2</a:t>
            </a:r>
            <a:r>
              <a:rPr lang="en-US" sz="4800" b="1" dirty="0">
                <a:latin typeface="Comic Sans MS" pitchFamily="66" charset="0"/>
              </a:rPr>
              <a:t>S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800" b="1" dirty="0">
                <a:latin typeface="Comic Sans MS" pitchFamily="66" charset="0"/>
              </a:rPr>
              <a:t>2P + 3S </a:t>
            </a:r>
            <a:r>
              <a:rPr lang="en-US" sz="4800" b="1" dirty="0"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4800" b="1" dirty="0">
                <a:latin typeface="Comic Sans MS" pitchFamily="66" charset="0"/>
              </a:rPr>
              <a:t> P</a:t>
            </a:r>
            <a:r>
              <a:rPr lang="en-US" sz="4800" b="1" baseline="-25000" dirty="0">
                <a:latin typeface="Comic Sans MS" pitchFamily="66" charset="0"/>
              </a:rPr>
              <a:t>2</a:t>
            </a:r>
            <a:r>
              <a:rPr lang="en-US" sz="4800" b="1" dirty="0">
                <a:latin typeface="Comic Sans MS" pitchFamily="66" charset="0"/>
              </a:rPr>
              <a:t>S</a:t>
            </a:r>
            <a:r>
              <a:rPr lang="en-US" sz="4800" b="1" baseline="-25000" dirty="0">
                <a:latin typeface="Comic Sans MS" pitchFamily="66" charset="0"/>
              </a:rPr>
              <a:t>3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800" b="1" dirty="0">
                <a:latin typeface="Comic Sans MS" pitchFamily="66" charset="0"/>
              </a:rPr>
              <a:t>C + 2S </a:t>
            </a:r>
            <a:r>
              <a:rPr lang="en-US" sz="4800" b="1" dirty="0"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4800" b="1" dirty="0">
                <a:latin typeface="Comic Sans MS" pitchFamily="66" charset="0"/>
              </a:rPr>
              <a:t> CS</a:t>
            </a:r>
            <a:r>
              <a:rPr lang="en-US" sz="4800" b="1" baseline="-25000" dirty="0">
                <a:latin typeface="Comic Sans MS" pitchFamily="66" charset="0"/>
              </a:rPr>
              <a:t>2</a:t>
            </a:r>
            <a:endParaRPr lang="ru-RU" sz="4800" b="1" baseline="-25000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800" b="1" dirty="0"/>
              <a:t/>
            </a:r>
            <a:br>
              <a:rPr lang="ru-RU" sz="4800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39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Применение серы </a:t>
            </a:r>
          </a:p>
        </p:txBody>
      </p:sp>
      <p:sp>
        <p:nvSpPr>
          <p:cNvPr id="152579" name="AutoShape 3"/>
          <p:cNvSpPr>
            <a:spLocks noChangeArrowheads="1"/>
          </p:cNvSpPr>
          <p:nvPr/>
        </p:nvSpPr>
        <p:spPr bwMode="auto">
          <a:xfrm>
            <a:off x="250825" y="1700213"/>
            <a:ext cx="3816350" cy="1441450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/>
            <a:r>
              <a:rPr lang="ru-RU" sz="2400" b="1" dirty="0"/>
              <a:t>Медицина</a:t>
            </a:r>
          </a:p>
        </p:txBody>
      </p:sp>
      <p:sp>
        <p:nvSpPr>
          <p:cNvPr id="152580" name="AutoShape 4"/>
          <p:cNvSpPr>
            <a:spLocks noChangeArrowheads="1"/>
          </p:cNvSpPr>
          <p:nvPr/>
        </p:nvSpPr>
        <p:spPr bwMode="auto">
          <a:xfrm>
            <a:off x="250825" y="4581525"/>
            <a:ext cx="3816350" cy="1441450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r>
              <a:rPr lang="ru-RU" sz="2400" b="1" dirty="0"/>
              <a:t>Производство</a:t>
            </a:r>
          </a:p>
          <a:p>
            <a:r>
              <a:rPr lang="ru-RU" sz="2400" b="1" dirty="0"/>
              <a:t>серной</a:t>
            </a:r>
          </a:p>
          <a:p>
            <a:r>
              <a:rPr lang="ru-RU" sz="2400" b="1" dirty="0"/>
              <a:t>кислоты</a:t>
            </a:r>
          </a:p>
        </p:txBody>
      </p:sp>
      <p:sp>
        <p:nvSpPr>
          <p:cNvPr id="152581" name="AutoShape 5"/>
          <p:cNvSpPr>
            <a:spLocks noChangeArrowheads="1"/>
          </p:cNvSpPr>
          <p:nvPr/>
        </p:nvSpPr>
        <p:spPr bwMode="auto">
          <a:xfrm>
            <a:off x="250825" y="3141663"/>
            <a:ext cx="3816350" cy="1441450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/>
            <a:r>
              <a:rPr lang="ru-RU" sz="2400" b="1" dirty="0"/>
              <a:t>Сельское хозяйство </a:t>
            </a:r>
          </a:p>
        </p:txBody>
      </p:sp>
      <p:sp>
        <p:nvSpPr>
          <p:cNvPr id="152585" name="AutoShape 9"/>
          <p:cNvSpPr>
            <a:spLocks noChangeArrowheads="1"/>
          </p:cNvSpPr>
          <p:nvPr/>
        </p:nvSpPr>
        <p:spPr bwMode="auto">
          <a:xfrm>
            <a:off x="4140200" y="1412875"/>
            <a:ext cx="4718050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/>
            <a:r>
              <a:rPr lang="ru-RU" sz="2400" b="1" dirty="0"/>
              <a:t>Производство спичек</a:t>
            </a:r>
          </a:p>
        </p:txBody>
      </p:sp>
      <p:sp>
        <p:nvSpPr>
          <p:cNvPr id="152586" name="AutoShape 10"/>
          <p:cNvSpPr>
            <a:spLocks noChangeArrowheads="1"/>
          </p:cNvSpPr>
          <p:nvPr/>
        </p:nvSpPr>
        <p:spPr bwMode="auto">
          <a:xfrm>
            <a:off x="4140200" y="2565400"/>
            <a:ext cx="4718050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/>
            <a:r>
              <a:rPr lang="ru-RU" sz="2400" b="1" dirty="0"/>
              <a:t>Производство резины</a:t>
            </a:r>
          </a:p>
        </p:txBody>
      </p:sp>
      <p:pic>
        <p:nvPicPr>
          <p:cNvPr id="17416" name="Picture 19" descr="био серы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00213"/>
            <a:ext cx="7143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20" descr="удобрен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213100"/>
            <a:ext cx="8286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21" descr="серн кислот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724400"/>
            <a:ext cx="1344612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22" descr="спичк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980728"/>
            <a:ext cx="1143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23" descr="резина с серой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780928"/>
            <a:ext cx="12382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600" name="AutoShape 24"/>
          <p:cNvSpPr>
            <a:spLocks noChangeArrowheads="1"/>
          </p:cNvSpPr>
          <p:nvPr/>
        </p:nvSpPr>
        <p:spPr bwMode="auto">
          <a:xfrm>
            <a:off x="4140201" y="3643313"/>
            <a:ext cx="4718050" cy="108108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/>
            <a:r>
              <a:rPr lang="ru-RU" sz="2400" b="1" dirty="0"/>
              <a:t>Производство взрывчатых </a:t>
            </a:r>
          </a:p>
          <a:p>
            <a:pPr algn="l"/>
            <a:r>
              <a:rPr lang="ru-RU" sz="2400" b="1" dirty="0"/>
              <a:t>веществ </a:t>
            </a:r>
          </a:p>
        </p:txBody>
      </p:sp>
      <p:sp>
        <p:nvSpPr>
          <p:cNvPr id="152601" name="AutoShape 25"/>
          <p:cNvSpPr>
            <a:spLocks noChangeArrowheads="1"/>
          </p:cNvSpPr>
          <p:nvPr/>
        </p:nvSpPr>
        <p:spPr bwMode="auto">
          <a:xfrm>
            <a:off x="4140200" y="4868863"/>
            <a:ext cx="4849813" cy="108108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l"/>
            <a:r>
              <a:rPr lang="ru-RU" sz="2400" b="1" dirty="0"/>
              <a:t>Красители</a:t>
            </a:r>
            <a:r>
              <a:rPr lang="ru-RU" dirty="0"/>
              <a:t> </a:t>
            </a:r>
          </a:p>
        </p:txBody>
      </p:sp>
      <p:pic>
        <p:nvPicPr>
          <p:cNvPr id="17423" name="Picture 26" descr="горение пороха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65104"/>
            <a:ext cx="124936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27" descr="крситель сер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45224"/>
            <a:ext cx="11906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66710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 animBg="1"/>
      <p:bldP spid="152580" grpId="0" animBg="1"/>
      <p:bldP spid="152581" grpId="0" animBg="1"/>
      <p:bldP spid="152585" grpId="0" animBg="1"/>
      <p:bldP spid="152586" grpId="0" animBg="1"/>
      <p:bldP spid="152600" grpId="0" animBg="1"/>
      <p:bldP spid="15260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06900"/>
            <a:ext cx="8640960" cy="1362075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en-US" dirty="0">
                <a:latin typeface="Comic Sans MS" pitchFamily="66" charset="0"/>
              </a:rPr>
              <a:t>S</a:t>
            </a:r>
            <a:r>
              <a:rPr lang="ru-RU" dirty="0">
                <a:latin typeface="Comic Sans MS" pitchFamily="66" charset="0"/>
              </a:rPr>
              <a:t> → </a:t>
            </a:r>
            <a:r>
              <a:rPr lang="en-US" dirty="0">
                <a:latin typeface="Comic Sans MS" pitchFamily="66" charset="0"/>
              </a:rPr>
              <a:t>SO</a:t>
            </a:r>
            <a:r>
              <a:rPr lang="ru-RU" baseline="-25000" dirty="0">
                <a:latin typeface="Comic Sans MS" pitchFamily="66" charset="0"/>
              </a:rPr>
              <a:t>2</a:t>
            </a:r>
            <a:r>
              <a:rPr lang="ru-RU" dirty="0">
                <a:latin typeface="Comic Sans MS" pitchFamily="66" charset="0"/>
              </a:rPr>
              <a:t> → </a:t>
            </a:r>
            <a:r>
              <a:rPr lang="en-US" dirty="0">
                <a:latin typeface="Comic Sans MS" pitchFamily="66" charset="0"/>
              </a:rPr>
              <a:t>SO</a:t>
            </a:r>
            <a:r>
              <a:rPr lang="ru-RU" baseline="-25000" dirty="0">
                <a:latin typeface="Comic Sans MS" pitchFamily="66" charset="0"/>
              </a:rPr>
              <a:t>3</a:t>
            </a:r>
            <a:r>
              <a:rPr lang="ru-RU" dirty="0">
                <a:latin typeface="Comic Sans MS" pitchFamily="66" charset="0"/>
              </a:rPr>
              <a:t> → </a:t>
            </a:r>
            <a:r>
              <a:rPr lang="en-US" dirty="0">
                <a:latin typeface="Comic Sans MS" pitchFamily="66" charset="0"/>
              </a:rPr>
              <a:t>H</a:t>
            </a:r>
            <a:r>
              <a:rPr lang="ru-RU" baseline="-25000" dirty="0">
                <a:latin typeface="Comic Sans MS" pitchFamily="66" charset="0"/>
              </a:rPr>
              <a:t>2</a:t>
            </a:r>
            <a:r>
              <a:rPr lang="en-US" dirty="0">
                <a:latin typeface="Comic Sans MS" pitchFamily="66" charset="0"/>
              </a:rPr>
              <a:t>SO</a:t>
            </a:r>
            <a:r>
              <a:rPr lang="ru-RU" baseline="-25000" dirty="0">
                <a:latin typeface="Comic Sans MS" pitchFamily="66" charset="0"/>
              </a:rPr>
              <a:t>4</a:t>
            </a:r>
            <a:r>
              <a:rPr lang="ru-RU" dirty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→</a:t>
            </a:r>
            <a:r>
              <a:rPr lang="en-US" dirty="0" err="1" smtClean="0">
                <a:latin typeface="Comic Sans MS" pitchFamily="66" charset="0"/>
              </a:rPr>
              <a:t>caSO</a:t>
            </a:r>
            <a:r>
              <a:rPr lang="ru-RU" baseline="-25000" dirty="0">
                <a:latin typeface="Comic Sans MS" pitchFamily="66" charset="0"/>
              </a:rPr>
              <a:t>4</a:t>
            </a:r>
            <a:r>
              <a:rPr lang="ru-RU" dirty="0">
                <a:latin typeface="Comic Sans MS" pitchFamily="66" charset="0"/>
              </a:rPr>
              <a:t> </a:t>
            </a:r>
            <a:br>
              <a:rPr lang="ru-RU" dirty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Comic Sans MS" pitchFamily="66" charset="0"/>
              </a:rPr>
              <a:t>Напишите уравнения реакций</a:t>
            </a:r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4" name="Picture 12" descr="C:\Documents and Settings\Администратор\Рабочий стол\Электронка картинки\7d35e861f4b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8230" y="620688"/>
            <a:ext cx="234922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850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dirty="0" smtClean="0"/>
              <a:t>Охарактеризовать серу в свете трёх форм существования элемента: в форме атомов, простых веществ (аллотропия), а также некоторых соединений серы.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/>
              <a:t>Химические свойства серы рассмотреть в свете ОВР.</a:t>
            </a:r>
            <a:endParaRPr lang="ru-RU" dirty="0"/>
          </a:p>
        </p:txBody>
      </p:sp>
      <p:pic>
        <p:nvPicPr>
          <p:cNvPr id="4" name="Picture 2" descr="Картинка 10 из 1236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813176"/>
            <a:ext cx="2483768" cy="1588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Картинка 9 из 998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813176"/>
            <a:ext cx="2304256" cy="1620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916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Скачать\химия в стихах\Рисунок (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944" y="1"/>
            <a:ext cx="9144000" cy="681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Домашнее задание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§ 22, упр. 1-3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5" name="Picture 10" descr="книга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0728"/>
            <a:ext cx="3511452" cy="322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70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1967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  <a:ea typeface="Microsoft YaHei" pitchFamily="34" charset="-122"/>
              </a:rPr>
              <a:t>План изучения</a:t>
            </a:r>
            <a:endParaRPr lang="ru-RU" sz="3200" dirty="0">
              <a:solidFill>
                <a:srgbClr val="FF0000"/>
              </a:solidFill>
              <a:latin typeface="Comic Sans MS" pitchFamily="66" charset="0"/>
              <a:ea typeface="Microsoft YaHei" pitchFamily="34" charset="-12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79912" y="273050"/>
            <a:ext cx="5184576" cy="5853113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Положение серы в ПСХЭ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Строение атома, возможные степени окисления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Физические свойства серы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Нахождение в природе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Аллотропия серы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Химические свойства серы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Применение серы</a:t>
            </a:r>
          </a:p>
          <a:p>
            <a:pPr marL="514350" indent="-514350" algn="ctr"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Закрепление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7" descr="m-sera_11-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65104"/>
            <a:ext cx="2209800" cy="1962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11" descr="File3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136" y="2869312"/>
            <a:ext cx="23622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5" descr="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2912"/>
            <a:ext cx="2362200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7196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08881" y="0"/>
            <a:ext cx="7867600" cy="4104455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Comic Sans MS" pitchFamily="66" charset="0"/>
                <a:hlinkClick r:id="rId2" action="ppaction://hlinkfile"/>
              </a:rPr>
              <a:t>Положение серы в периодической системе химических элементов Д.И. Менделеева</a:t>
            </a:r>
            <a:endParaRPr lang="ru-RU" sz="36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699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403350" y="1"/>
            <a:ext cx="7467600" cy="76470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          </a:t>
            </a:r>
            <a:r>
              <a:rPr lang="ru-RU" sz="3100" b="0" dirty="0" smtClean="0">
                <a:solidFill>
                  <a:schemeClr val="tx1"/>
                </a:solidFill>
                <a:latin typeface="Comic Sans MS" pitchFamily="66" charset="0"/>
              </a:rPr>
              <a:t>Валентные состояния атома </a:t>
            </a:r>
            <a:r>
              <a:rPr lang="ru-RU" sz="3100" b="1" dirty="0" smtClean="0">
                <a:solidFill>
                  <a:srgbClr val="FF0000"/>
                </a:solidFill>
                <a:latin typeface="Comic Sans MS" pitchFamily="66" charset="0"/>
              </a:rPr>
              <a:t>серы  </a:t>
            </a:r>
            <a:r>
              <a:rPr lang="en-US" sz="3800" b="1" dirty="0" smtClean="0">
                <a:solidFill>
                  <a:srgbClr val="FF0000"/>
                </a:solidFill>
              </a:rPr>
              <a:t>S</a:t>
            </a:r>
            <a:r>
              <a:rPr lang="ru-RU" sz="3800" b="1" dirty="0" smtClean="0">
                <a:solidFill>
                  <a:srgbClr val="FF0000"/>
                </a:solidFill>
              </a:rPr>
              <a:t>                     </a:t>
            </a:r>
            <a:r>
              <a:rPr lang="ru-RU" sz="3800" b="0" dirty="0" smtClean="0">
                <a:solidFill>
                  <a:schemeClr val="tx1"/>
                </a:solidFill>
              </a:rPr>
              <a:t/>
            </a:r>
            <a:br>
              <a:rPr lang="ru-RU" sz="3800" b="0" dirty="0" smtClean="0">
                <a:solidFill>
                  <a:schemeClr val="tx1"/>
                </a:solidFill>
              </a:rPr>
            </a:br>
            <a:endParaRPr lang="ru-RU" sz="3800" b="0" dirty="0" smtClean="0">
              <a:solidFill>
                <a:schemeClr val="tx1"/>
              </a:solidFill>
            </a:endParaRPr>
          </a:p>
        </p:txBody>
      </p:sp>
      <p:graphicFrame>
        <p:nvGraphicFramePr>
          <p:cNvPr id="131075" name="Group 3"/>
          <p:cNvGraphicFramePr>
            <a:graphicFrameLocks noGrp="1"/>
          </p:cNvGraphicFramePr>
          <p:nvPr>
            <p:ph sz="quarter" idx="1"/>
          </p:nvPr>
        </p:nvGraphicFramePr>
        <p:xfrm>
          <a:off x="2725738" y="2484438"/>
          <a:ext cx="3614737" cy="289360"/>
        </p:xfrm>
        <a:graphic>
          <a:graphicData uri="http://schemas.openxmlformats.org/drawingml/2006/table">
            <a:tbl>
              <a:tblPr/>
              <a:tblGrid>
                <a:gridCol w="463550"/>
                <a:gridCol w="388937"/>
                <a:gridCol w="417513"/>
                <a:gridCol w="387350"/>
                <a:gridCol w="417512"/>
                <a:gridCol w="385763"/>
                <a:gridCol w="382587"/>
                <a:gridCol w="385763"/>
                <a:gridCol w="385762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</a:t>
                      </a:r>
                    </a:p>
                  </a:txBody>
                  <a:tcPr marT="45620" marB="456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↓</a:t>
                      </a: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20" marB="456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097" name="Group 2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24476185"/>
              </p:ext>
            </p:extLst>
          </p:nvPr>
        </p:nvGraphicFramePr>
        <p:xfrm>
          <a:off x="2725738" y="3956050"/>
          <a:ext cx="3632200" cy="433388"/>
        </p:xfrm>
        <a:graphic>
          <a:graphicData uri="http://schemas.openxmlformats.org/drawingml/2006/table">
            <a:tbl>
              <a:tblPr/>
              <a:tblGrid>
                <a:gridCol w="481012"/>
                <a:gridCol w="398463"/>
                <a:gridCol w="401637"/>
                <a:gridCol w="376238"/>
                <a:gridCol w="376237"/>
                <a:gridCol w="452438"/>
                <a:gridCol w="376237"/>
                <a:gridCol w="376238"/>
                <a:gridCol w="393700"/>
              </a:tblGrid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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↑</a:t>
                      </a:r>
                      <a:endParaRPr kumimoji="1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119" name="Group 47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095565650"/>
              </p:ext>
            </p:extLst>
          </p:nvPr>
        </p:nvGraphicFramePr>
        <p:xfrm>
          <a:off x="2651125" y="5276850"/>
          <a:ext cx="3614738" cy="503238"/>
        </p:xfrm>
        <a:graphic>
          <a:graphicData uri="http://schemas.openxmlformats.org/drawingml/2006/table">
            <a:tbl>
              <a:tblPr/>
              <a:tblGrid>
                <a:gridCol w="461963"/>
                <a:gridCol w="382587"/>
                <a:gridCol w="434975"/>
                <a:gridCol w="377825"/>
                <a:gridCol w="374650"/>
                <a:gridCol w="454025"/>
                <a:gridCol w="374650"/>
                <a:gridCol w="377825"/>
                <a:gridCol w="3762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09" name="Text Box 69"/>
          <p:cNvSpPr txBox="1">
            <a:spLocks noChangeArrowheads="1"/>
          </p:cNvSpPr>
          <p:nvPr/>
        </p:nvSpPr>
        <p:spPr bwMode="auto">
          <a:xfrm>
            <a:off x="2268538" y="6442075"/>
            <a:ext cx="287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10310" name="Text Box 70"/>
          <p:cNvSpPr txBox="1">
            <a:spLocks noChangeArrowheads="1"/>
          </p:cNvSpPr>
          <p:nvPr/>
        </p:nvSpPr>
        <p:spPr bwMode="auto">
          <a:xfrm>
            <a:off x="107950" y="1844675"/>
            <a:ext cx="26638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  <a:latin typeface="Arial" charset="0"/>
              </a:rPr>
              <a:t>Валентность </a:t>
            </a:r>
            <a:r>
              <a:rPr lang="en-US" sz="2000" b="1">
                <a:solidFill>
                  <a:schemeClr val="accent2"/>
                </a:solidFill>
                <a:latin typeface="Arial" charset="0"/>
              </a:rPr>
              <a:t>II,</a:t>
            </a:r>
            <a:endParaRPr lang="ru-RU" sz="2000" b="1">
              <a:solidFill>
                <a:schemeClr val="accent2"/>
              </a:solidFill>
              <a:latin typeface="Arial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ru-RU" sz="1900" b="1">
                <a:solidFill>
                  <a:schemeClr val="accent2"/>
                </a:solidFill>
                <a:latin typeface="Arial" charset="0"/>
              </a:rPr>
              <a:t>ст. окисления -</a:t>
            </a:r>
            <a:r>
              <a:rPr lang="en-US" sz="1900" b="1">
                <a:solidFill>
                  <a:schemeClr val="accent2"/>
                </a:solidFill>
                <a:latin typeface="Arial" charset="0"/>
              </a:rPr>
              <a:t>2</a:t>
            </a:r>
            <a:endParaRPr lang="ru-RU" sz="19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0311" name="Text Box 71"/>
          <p:cNvSpPr txBox="1">
            <a:spLocks noChangeArrowheads="1"/>
          </p:cNvSpPr>
          <p:nvPr/>
        </p:nvSpPr>
        <p:spPr bwMode="auto">
          <a:xfrm>
            <a:off x="2843213" y="1546225"/>
            <a:ext cx="3457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>
            <a:off x="2843213" y="1989138"/>
            <a:ext cx="3600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800">
                <a:solidFill>
                  <a:srgbClr val="CC3300"/>
                </a:solidFill>
                <a:latin typeface="Arial" charset="0"/>
              </a:rPr>
              <a:t>3</a:t>
            </a:r>
            <a:r>
              <a:rPr lang="en-US" sz="1800">
                <a:solidFill>
                  <a:srgbClr val="CC3300"/>
                </a:solidFill>
                <a:latin typeface="Arial" charset="0"/>
              </a:rPr>
              <a:t>s        3p                    </a:t>
            </a:r>
            <a:r>
              <a:rPr lang="ru-RU" sz="1800">
                <a:solidFill>
                  <a:srgbClr val="CC3300"/>
                </a:solidFill>
                <a:latin typeface="Arial" charset="0"/>
              </a:rPr>
              <a:t>3</a:t>
            </a:r>
            <a:r>
              <a:rPr lang="en-US" sz="1800">
                <a:solidFill>
                  <a:srgbClr val="CC3300"/>
                </a:solidFill>
                <a:latin typeface="Arial" charset="0"/>
              </a:rPr>
              <a:t>d</a:t>
            </a:r>
            <a:endParaRPr lang="ru-RU" sz="1800">
              <a:solidFill>
                <a:srgbClr val="CC3300"/>
              </a:solidFill>
              <a:latin typeface="Arial" charset="0"/>
            </a:endParaRPr>
          </a:p>
        </p:txBody>
      </p:sp>
      <p:sp>
        <p:nvSpPr>
          <p:cNvPr id="10313" name="Line 73"/>
          <p:cNvSpPr>
            <a:spLocks noChangeShapeType="1"/>
          </p:cNvSpPr>
          <p:nvPr/>
        </p:nvSpPr>
        <p:spPr bwMode="auto">
          <a:xfrm>
            <a:off x="4390392" y="2066291"/>
            <a:ext cx="0" cy="71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14" name="Line 74"/>
          <p:cNvSpPr>
            <a:spLocks noChangeShapeType="1"/>
          </p:cNvSpPr>
          <p:nvPr/>
        </p:nvSpPr>
        <p:spPr bwMode="auto">
          <a:xfrm>
            <a:off x="3203848" y="2060575"/>
            <a:ext cx="0" cy="7203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15" name="Text Box 75"/>
          <p:cNvSpPr txBox="1">
            <a:spLocks noChangeArrowheads="1"/>
          </p:cNvSpPr>
          <p:nvPr/>
        </p:nvSpPr>
        <p:spPr bwMode="auto">
          <a:xfrm rot="10800000" flipV="1">
            <a:off x="323850" y="3573463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  <a:latin typeface="Arial" charset="0"/>
              </a:rPr>
              <a:t>Валентность </a:t>
            </a:r>
            <a:r>
              <a:rPr lang="en-US" sz="2000" b="1">
                <a:solidFill>
                  <a:srgbClr val="0066FF"/>
                </a:solidFill>
                <a:latin typeface="Arial" charset="0"/>
              </a:rPr>
              <a:t>IV,</a:t>
            </a:r>
          </a:p>
          <a:p>
            <a:pPr algn="l" eaLnBrk="1" hangingPunct="1">
              <a:spcBef>
                <a:spcPct val="50000"/>
              </a:spcBef>
            </a:pPr>
            <a:r>
              <a:rPr lang="ru-RU" sz="1900" b="1">
                <a:solidFill>
                  <a:srgbClr val="0066FF"/>
                </a:solidFill>
                <a:latin typeface="Arial" charset="0"/>
              </a:rPr>
              <a:t>Ст. окисления +</a:t>
            </a:r>
            <a:r>
              <a:rPr lang="en-US" sz="1900" b="1">
                <a:solidFill>
                  <a:srgbClr val="0066FF"/>
                </a:solidFill>
                <a:latin typeface="Arial" charset="0"/>
              </a:rPr>
              <a:t>4</a:t>
            </a:r>
            <a:endParaRPr lang="ru-RU" sz="1900" b="1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10316" name="Text Box 76"/>
          <p:cNvSpPr txBox="1">
            <a:spLocks noChangeArrowheads="1"/>
          </p:cNvSpPr>
          <p:nvPr/>
        </p:nvSpPr>
        <p:spPr bwMode="auto">
          <a:xfrm rot="10800000" flipV="1">
            <a:off x="323850" y="4976813"/>
            <a:ext cx="23764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  <a:latin typeface="Arial" charset="0"/>
              </a:rPr>
              <a:t>Валентность </a:t>
            </a:r>
            <a:r>
              <a:rPr lang="en-US" sz="2000" b="1">
                <a:solidFill>
                  <a:schemeClr val="hlink"/>
                </a:solidFill>
                <a:latin typeface="Arial" charset="0"/>
              </a:rPr>
              <a:t>VI</a:t>
            </a:r>
            <a:r>
              <a:rPr lang="ru-RU" sz="2000" b="1">
                <a:solidFill>
                  <a:schemeClr val="hlink"/>
                </a:solidFill>
                <a:latin typeface="Arial" charset="0"/>
              </a:rPr>
              <a:t>,</a:t>
            </a:r>
          </a:p>
          <a:p>
            <a:pPr algn="l" eaLnBrk="1" hangingPunct="1">
              <a:spcBef>
                <a:spcPct val="50000"/>
              </a:spcBef>
            </a:pPr>
            <a:r>
              <a:rPr lang="ru-RU" sz="1900" b="1">
                <a:solidFill>
                  <a:schemeClr val="hlink"/>
                </a:solidFill>
                <a:latin typeface="Arial" charset="0"/>
              </a:rPr>
              <a:t>Ст. окисления +</a:t>
            </a:r>
            <a:r>
              <a:rPr lang="en-US" sz="1900" b="1">
                <a:solidFill>
                  <a:schemeClr val="hlink"/>
                </a:solidFill>
                <a:latin typeface="Arial" charset="0"/>
              </a:rPr>
              <a:t>6</a:t>
            </a:r>
            <a:endParaRPr lang="ru-RU" sz="1900" b="1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0317" name="Text Box 77"/>
          <p:cNvSpPr txBox="1">
            <a:spLocks noChangeArrowheads="1"/>
          </p:cNvSpPr>
          <p:nvPr/>
        </p:nvSpPr>
        <p:spPr bwMode="auto">
          <a:xfrm>
            <a:off x="323850" y="5229225"/>
            <a:ext cx="23034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sz="1900" b="1">
              <a:solidFill>
                <a:srgbClr val="660066"/>
              </a:solidFill>
              <a:latin typeface="Arial" charset="0"/>
            </a:endParaRPr>
          </a:p>
        </p:txBody>
      </p:sp>
      <p:sp>
        <p:nvSpPr>
          <p:cNvPr id="10318" name="Text Box 78"/>
          <p:cNvSpPr txBox="1">
            <a:spLocks noChangeArrowheads="1"/>
          </p:cNvSpPr>
          <p:nvPr/>
        </p:nvSpPr>
        <p:spPr bwMode="auto">
          <a:xfrm>
            <a:off x="2916238" y="4365625"/>
            <a:ext cx="3887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10319" name="Text Box 79"/>
          <p:cNvSpPr txBox="1">
            <a:spLocks noChangeArrowheads="1"/>
          </p:cNvSpPr>
          <p:nvPr/>
        </p:nvSpPr>
        <p:spPr bwMode="auto">
          <a:xfrm>
            <a:off x="2771775" y="4365625"/>
            <a:ext cx="4824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10320" name="Text Box 80"/>
          <p:cNvSpPr txBox="1">
            <a:spLocks noChangeArrowheads="1"/>
          </p:cNvSpPr>
          <p:nvPr/>
        </p:nvSpPr>
        <p:spPr bwMode="auto">
          <a:xfrm>
            <a:off x="6659564" y="1989138"/>
            <a:ext cx="20891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5400" dirty="0">
                <a:solidFill>
                  <a:schemeClr val="tx2"/>
                </a:solidFill>
                <a:latin typeface="Arial" charset="0"/>
              </a:rPr>
              <a:t>Н</a:t>
            </a:r>
            <a:r>
              <a:rPr lang="ru-RU" sz="3600" dirty="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US" sz="5400" dirty="0">
                <a:solidFill>
                  <a:schemeClr val="tx2"/>
                </a:solidFill>
                <a:latin typeface="Arial" charset="0"/>
              </a:rPr>
              <a:t>S</a:t>
            </a:r>
            <a:endParaRPr lang="ru-RU" sz="5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0321" name="Text Box 81"/>
          <p:cNvSpPr txBox="1">
            <a:spLocks noChangeArrowheads="1"/>
          </p:cNvSpPr>
          <p:nvPr/>
        </p:nvSpPr>
        <p:spPr bwMode="auto">
          <a:xfrm rot="-5400000">
            <a:off x="7910513" y="3979862"/>
            <a:ext cx="488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sz="2000" b="1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10322" name="Picture 85" descr="img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3824" y="764704"/>
            <a:ext cx="2617452" cy="122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3" name="Text Box 86"/>
          <p:cNvSpPr txBox="1">
            <a:spLocks noChangeArrowheads="1"/>
          </p:cNvSpPr>
          <p:nvPr/>
        </p:nvSpPr>
        <p:spPr bwMode="auto">
          <a:xfrm>
            <a:off x="6659565" y="3573463"/>
            <a:ext cx="216058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5400" dirty="0">
                <a:solidFill>
                  <a:schemeClr val="tx2"/>
                </a:solidFill>
                <a:latin typeface="Arial" charset="0"/>
              </a:rPr>
              <a:t>S</a:t>
            </a:r>
            <a:r>
              <a:rPr lang="ru-RU" sz="5400" dirty="0">
                <a:solidFill>
                  <a:schemeClr val="tx2"/>
                </a:solidFill>
                <a:latin typeface="Arial" charset="0"/>
              </a:rPr>
              <a:t>О</a:t>
            </a:r>
            <a:r>
              <a:rPr lang="ru-RU" sz="3600" dirty="0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10324" name="Text Box 87"/>
          <p:cNvSpPr txBox="1">
            <a:spLocks noChangeArrowheads="1"/>
          </p:cNvSpPr>
          <p:nvPr/>
        </p:nvSpPr>
        <p:spPr bwMode="auto">
          <a:xfrm>
            <a:off x="6659563" y="4941888"/>
            <a:ext cx="24844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5400">
                <a:solidFill>
                  <a:schemeClr val="tx2"/>
                </a:solidFill>
                <a:latin typeface="Arial" charset="0"/>
              </a:rPr>
              <a:t>Н</a:t>
            </a:r>
            <a:r>
              <a:rPr lang="ru-RU" sz="360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US" sz="5400">
                <a:solidFill>
                  <a:schemeClr val="tx2"/>
                </a:solidFill>
                <a:latin typeface="Arial" charset="0"/>
              </a:rPr>
              <a:t>S</a:t>
            </a:r>
            <a:r>
              <a:rPr lang="ru-RU" sz="5400">
                <a:solidFill>
                  <a:schemeClr val="tx2"/>
                </a:solidFill>
                <a:latin typeface="Arial" charset="0"/>
              </a:rPr>
              <a:t>О</a:t>
            </a:r>
            <a:r>
              <a:rPr lang="ru-RU" sz="3600">
                <a:solidFill>
                  <a:schemeClr val="tx2"/>
                </a:solidFill>
                <a:latin typeface="Arial" charset="0"/>
              </a:rPr>
              <a:t>4</a:t>
            </a:r>
          </a:p>
        </p:txBody>
      </p:sp>
      <p:sp>
        <p:nvSpPr>
          <p:cNvPr id="22" name="Line 74"/>
          <p:cNvSpPr>
            <a:spLocks noChangeShapeType="1"/>
          </p:cNvSpPr>
          <p:nvPr/>
        </p:nvSpPr>
        <p:spPr bwMode="auto">
          <a:xfrm flipH="1">
            <a:off x="3203848" y="35734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73"/>
          <p:cNvSpPr>
            <a:spLocks noChangeShapeType="1"/>
          </p:cNvSpPr>
          <p:nvPr/>
        </p:nvSpPr>
        <p:spPr bwMode="auto">
          <a:xfrm flipH="1">
            <a:off x="4390392" y="35734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Line 73"/>
          <p:cNvSpPr>
            <a:spLocks noChangeShapeType="1"/>
          </p:cNvSpPr>
          <p:nvPr/>
        </p:nvSpPr>
        <p:spPr bwMode="auto">
          <a:xfrm flipH="1">
            <a:off x="4283968" y="4941887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Line 74"/>
          <p:cNvSpPr>
            <a:spLocks noChangeShapeType="1"/>
          </p:cNvSpPr>
          <p:nvPr/>
        </p:nvSpPr>
        <p:spPr bwMode="auto">
          <a:xfrm flipH="1">
            <a:off x="3131840" y="4976813"/>
            <a:ext cx="0" cy="7572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8811513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Физические свойства серы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980728"/>
            <a:ext cx="4495800" cy="5544616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latin typeface="Comic Sans MS" pitchFamily="66" charset="0"/>
                <a:cs typeface="Arial" pitchFamily="34" charset="0"/>
              </a:rPr>
              <a:t>Твёрдое кристаллическое вещество желтого цвета, без </a:t>
            </a:r>
            <a:r>
              <a:rPr lang="ru-RU" i="1" dirty="0" smtClean="0">
                <a:latin typeface="Comic Sans MS" pitchFamily="66" charset="0"/>
                <a:cs typeface="Arial" pitchFamily="34" charset="0"/>
              </a:rPr>
              <a:t>запаха</a:t>
            </a:r>
          </a:p>
          <a:p>
            <a:pPr algn="ctr"/>
            <a:r>
              <a:rPr lang="ru-RU" dirty="0">
                <a:latin typeface="Comic Sans MS" pitchFamily="66" charset="0"/>
                <a:cs typeface="Arial" pitchFamily="34" charset="0"/>
              </a:rPr>
              <a:t>П</a:t>
            </a:r>
            <a:r>
              <a:rPr lang="ru-RU" dirty="0" smtClean="0">
                <a:latin typeface="Comic Sans MS" pitchFamily="66" charset="0"/>
                <a:cs typeface="Arial" pitchFamily="34" charset="0"/>
              </a:rPr>
              <a:t>лохо </a:t>
            </a:r>
            <a:r>
              <a:rPr lang="ru-RU" dirty="0">
                <a:latin typeface="Comic Sans MS" pitchFamily="66" charset="0"/>
                <a:cs typeface="Arial" pitchFamily="34" charset="0"/>
              </a:rPr>
              <a:t>проводит теплоту и не проводит электрический </a:t>
            </a:r>
            <a:r>
              <a:rPr lang="ru-RU" dirty="0" smtClean="0">
                <a:latin typeface="Comic Sans MS" pitchFamily="66" charset="0"/>
                <a:cs typeface="Arial" pitchFamily="34" charset="0"/>
              </a:rPr>
              <a:t>ток</a:t>
            </a:r>
          </a:p>
          <a:p>
            <a:pPr algn="ctr"/>
            <a:r>
              <a:rPr lang="ru-RU" i="1" dirty="0">
                <a:latin typeface="Comic Sans MS" pitchFamily="66" charset="0"/>
                <a:cs typeface="Arial" pitchFamily="34" charset="0"/>
              </a:rPr>
              <a:t>Сера в </a:t>
            </a:r>
            <a:r>
              <a:rPr lang="ru-RU" i="1" dirty="0" smtClean="0">
                <a:latin typeface="Comic Sans MS" pitchFamily="66" charset="0"/>
                <a:cs typeface="Arial" pitchFamily="34" charset="0"/>
              </a:rPr>
              <a:t>воде </a:t>
            </a:r>
            <a:r>
              <a:rPr lang="ru-RU" i="1" dirty="0">
                <a:latin typeface="Comic Sans MS" pitchFamily="66" charset="0"/>
                <a:cs typeface="Arial" pitchFamily="34" charset="0"/>
              </a:rPr>
              <a:t>практически не </a:t>
            </a:r>
            <a:r>
              <a:rPr lang="ru-RU" i="1" dirty="0" smtClean="0">
                <a:latin typeface="Comic Sans MS" pitchFamily="66" charset="0"/>
                <a:cs typeface="Arial" pitchFamily="34" charset="0"/>
              </a:rPr>
              <a:t>растворяется</a:t>
            </a:r>
          </a:p>
          <a:p>
            <a:pPr algn="ctr"/>
            <a:r>
              <a:rPr lang="ru-RU" dirty="0">
                <a:latin typeface="Comic Sans MS" pitchFamily="66" charset="0"/>
                <a:cs typeface="Arial" pitchFamily="34" charset="0"/>
              </a:rPr>
              <a:t>Температура плавления 120</a:t>
            </a:r>
            <a:r>
              <a:rPr lang="ru-RU" baseline="30000" dirty="0">
                <a:latin typeface="Comic Sans MS" pitchFamily="66" charset="0"/>
                <a:cs typeface="Arial" pitchFamily="34" charset="0"/>
              </a:rPr>
              <a:t>0</a:t>
            </a:r>
            <a:r>
              <a:rPr lang="ru-RU" dirty="0">
                <a:latin typeface="Comic Sans MS" pitchFamily="66" charset="0"/>
                <a:cs typeface="Arial" pitchFamily="34" charset="0"/>
              </a:rPr>
              <a:t>С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Picture 2" descr="D:\Скачать\9 класс\разное 9кл\Сера,её соединения\самородная се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800"/>
            <a:ext cx="4038600" cy="42536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8034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371600" y="152400"/>
            <a:ext cx="7467600" cy="90033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>Нахождение серы в природе</a:t>
            </a:r>
            <a:endParaRPr lang="ru-RU" sz="3600" dirty="0"/>
          </a:p>
        </p:txBody>
      </p:sp>
      <p:pic>
        <p:nvPicPr>
          <p:cNvPr id="8" name="Picture 8" descr="Картинка 90 из 4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3424333" cy="3034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28600" y="4191000"/>
            <a:ext cx="4559424" cy="26670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dirty="0">
                <a:latin typeface="Comic Sans MS" pitchFamily="66" charset="0"/>
                <a:cs typeface="Arial" pitchFamily="34" charset="0"/>
              </a:rPr>
              <a:t>Сера является на 16-м месте по распространённости в земной коре. Встречается в свободном (самородном) состоянии и связанном виде</a:t>
            </a:r>
            <a:r>
              <a:rPr lang="ru-RU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2" descr="Картинка 17 из 40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899940"/>
            <a:ext cx="2664296" cy="2667000"/>
          </a:xfrm>
          <a:prstGeom prst="rect">
            <a:avLst/>
          </a:prstGeom>
          <a:noFill/>
        </p:spPr>
      </p:pic>
      <p:pic>
        <p:nvPicPr>
          <p:cNvPr id="9" name="Picture 6" descr="Картинка 70 из 4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0310" y="3717032"/>
            <a:ext cx="328611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24436753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115699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Сера также встречается в виде сульфатов - солей серной кислоты - мирабилит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7410" name="Picture 2" descr="Картинка 4 из 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761684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7291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Пирит – «огненный камень» (соединение серы в природе)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4" name="Picture 2" descr="Картинка 10 из 37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595202" cy="4337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6" name="Picture 4" descr="Картинка 64 из 37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48680"/>
            <a:ext cx="3709336" cy="4337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9919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202</TotalTime>
  <Words>483</Words>
  <Application>Microsoft Office PowerPoint</Application>
  <PresentationFormat>Экран (4:3)</PresentationFormat>
  <Paragraphs>114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Сера, ее физические и химические свойства</vt:lpstr>
      <vt:lpstr>Цели урока</vt:lpstr>
      <vt:lpstr>План изучения</vt:lpstr>
      <vt:lpstr>Положение серы в периодической системе химических элементов Д.И. Менделеева</vt:lpstr>
      <vt:lpstr>            Валентные состояния атома серы  S                      </vt:lpstr>
      <vt:lpstr>Физические свойства серы</vt:lpstr>
      <vt:lpstr>Нахождение серы в природе</vt:lpstr>
      <vt:lpstr>Сера также встречается в виде сульфатов - солей серной кислоты - мирабилит</vt:lpstr>
      <vt:lpstr>Пирит – «огненный камень» (соединение серы в природе)</vt:lpstr>
      <vt:lpstr>Слайд 10</vt:lpstr>
      <vt:lpstr>Серой богаты бобовые растения  (горох, чечевица), овсяные хлопья, яйца</vt:lpstr>
      <vt:lpstr>Слайд 12</vt:lpstr>
      <vt:lpstr>Ромбическая сера</vt:lpstr>
      <vt:lpstr>Моноклинная сера</vt:lpstr>
      <vt:lpstr>Пластическая сера</vt:lpstr>
      <vt:lpstr>Химические свойства серы (восстановительные)</vt:lpstr>
      <vt:lpstr>Химические свойства серы (окислительные)</vt:lpstr>
      <vt:lpstr>Применение серы </vt:lpstr>
      <vt:lpstr> S → SO2 → SO3 → H2SO4 →caSO4  </vt:lpstr>
      <vt:lpstr>Слайд 20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Сергей</cp:lastModifiedBy>
  <cp:revision>22</cp:revision>
  <dcterms:modified xsi:type="dcterms:W3CDTF">2018-12-12T18:16:28Z</dcterms:modified>
</cp:coreProperties>
</file>