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75" r:id="rId2"/>
    <p:sldId id="277" r:id="rId3"/>
    <p:sldId id="276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007A"/>
    <a:srgbClr val="C75F09"/>
    <a:srgbClr val="CC0000"/>
    <a:srgbClr val="00823B"/>
    <a:srgbClr val="8970A8"/>
    <a:srgbClr val="C85F08"/>
    <a:srgbClr val="8368A4"/>
    <a:srgbClr val="00A200"/>
    <a:srgbClr val="006600"/>
    <a:srgbClr val="002B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29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10CB9B-285B-44DA-B666-5772EA95A9DA}" type="doc">
      <dgm:prSet loTypeId="urn:microsoft.com/office/officeart/2005/8/layout/radial4" loCatId="relationship" qsTypeId="urn:microsoft.com/office/officeart/2005/8/quickstyle/3d3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1BD3EB1-D983-4B7A-81FF-791A004DCC8C}">
      <dgm:prSet phldrT="[Текст]" custT="1"/>
      <dgm:spPr/>
      <dgm:t>
        <a:bodyPr/>
        <a:lstStyle/>
        <a:p>
          <a:r>
            <a:rPr lang="ru-RU" sz="4000" b="0" dirty="0" smtClean="0">
              <a:latin typeface="Times New Roman" pitchFamily="18" charset="0"/>
              <a:cs typeface="Times New Roman" pitchFamily="18" charset="0"/>
            </a:rPr>
            <a:t>Принципы взаимодействия педагогов и родителей</a:t>
          </a:r>
          <a:endParaRPr lang="ru-RU" sz="4000" b="0" dirty="0">
            <a:latin typeface="Times New Roman" pitchFamily="18" charset="0"/>
            <a:cs typeface="Times New Roman" pitchFamily="18" charset="0"/>
          </a:endParaRPr>
        </a:p>
      </dgm:t>
    </dgm:pt>
    <dgm:pt modelId="{F7346CA1-8343-4366-BA6E-53DE241077DB}" type="parTrans" cxnId="{C8D2817A-F112-4DC2-89D9-0660AD2FBE28}">
      <dgm:prSet/>
      <dgm:spPr/>
      <dgm:t>
        <a:bodyPr/>
        <a:lstStyle/>
        <a:p>
          <a:endParaRPr lang="ru-RU"/>
        </a:p>
      </dgm:t>
    </dgm:pt>
    <dgm:pt modelId="{3F1AF4E5-F8A3-4395-ACB9-1D49A390608D}" type="sibTrans" cxnId="{C8D2817A-F112-4DC2-89D9-0660AD2FBE28}">
      <dgm:prSet/>
      <dgm:spPr/>
      <dgm:t>
        <a:bodyPr/>
        <a:lstStyle/>
        <a:p>
          <a:endParaRPr lang="ru-RU"/>
        </a:p>
      </dgm:t>
    </dgm:pt>
    <dgm:pt modelId="{25AB358A-7D44-4766-9586-D34A81C91BB8}">
      <dgm:prSet phldrT="[Текст]"/>
      <dgm:spPr/>
      <dgm:t>
        <a:bodyPr/>
        <a:lstStyle/>
        <a:p>
          <a:r>
            <a:rPr lang="ru-RU" dirty="0" smtClean="0"/>
            <a:t>доверие     и  уважение</a:t>
          </a:r>
          <a:endParaRPr lang="ru-RU" dirty="0"/>
        </a:p>
      </dgm:t>
    </dgm:pt>
    <dgm:pt modelId="{ABF6936E-E978-48B1-8D37-674430EC913C}" type="parTrans" cxnId="{96FC25A2-FC3C-4DF9-8F31-F7E1C225D453}">
      <dgm:prSet/>
      <dgm:spPr/>
      <dgm:t>
        <a:bodyPr/>
        <a:lstStyle/>
        <a:p>
          <a:endParaRPr lang="ru-RU"/>
        </a:p>
      </dgm:t>
    </dgm:pt>
    <dgm:pt modelId="{E524CC1C-1E9B-4C0C-ABAA-DDC19E2AFBD3}" type="sibTrans" cxnId="{96FC25A2-FC3C-4DF9-8F31-F7E1C225D453}">
      <dgm:prSet/>
      <dgm:spPr/>
      <dgm:t>
        <a:bodyPr/>
        <a:lstStyle/>
        <a:p>
          <a:endParaRPr lang="ru-RU"/>
        </a:p>
      </dgm:t>
    </dgm:pt>
    <dgm:pt modelId="{0C03CB18-B7F1-4619-9843-4C66346CC217}">
      <dgm:prSet phldrT="[Текст]"/>
      <dgm:spPr/>
      <dgm:t>
        <a:bodyPr/>
        <a:lstStyle/>
        <a:p>
          <a:r>
            <a:rPr lang="ru-RU" dirty="0" smtClean="0"/>
            <a:t>поддержка и     помощь</a:t>
          </a:r>
          <a:endParaRPr lang="ru-RU" dirty="0"/>
        </a:p>
      </dgm:t>
    </dgm:pt>
    <dgm:pt modelId="{240FCA65-91BF-404B-A923-71E100B1564C}" type="parTrans" cxnId="{8A517EF4-1085-4808-ADB8-ADF69D15C4F5}">
      <dgm:prSet/>
      <dgm:spPr/>
      <dgm:t>
        <a:bodyPr/>
        <a:lstStyle/>
        <a:p>
          <a:endParaRPr lang="ru-RU"/>
        </a:p>
      </dgm:t>
    </dgm:pt>
    <dgm:pt modelId="{AD7D8874-932F-4244-90E5-FA8A1C31FC9C}" type="sibTrans" cxnId="{8A517EF4-1085-4808-ADB8-ADF69D15C4F5}">
      <dgm:prSet/>
      <dgm:spPr/>
      <dgm:t>
        <a:bodyPr/>
        <a:lstStyle/>
        <a:p>
          <a:endParaRPr lang="ru-RU"/>
        </a:p>
      </dgm:t>
    </dgm:pt>
    <dgm:pt modelId="{A51CE0C9-E91B-4BC9-A7B9-E9A1F5058D7E}">
      <dgm:prSet phldrT="[Текст]"/>
      <dgm:spPr/>
      <dgm:t>
        <a:bodyPr/>
        <a:lstStyle/>
        <a:p>
          <a:r>
            <a:rPr lang="ru-RU" smtClean="0"/>
            <a:t>терпение   и терпимость</a:t>
          </a:r>
          <a:endParaRPr lang="ru-RU" dirty="0"/>
        </a:p>
      </dgm:t>
    </dgm:pt>
    <dgm:pt modelId="{A6CCF46F-D89F-409A-B313-7996B00F53A2}" type="parTrans" cxnId="{C52FBDC1-09AB-4926-8903-B6B0CDFE0C29}">
      <dgm:prSet/>
      <dgm:spPr/>
      <dgm:t>
        <a:bodyPr/>
        <a:lstStyle/>
        <a:p>
          <a:endParaRPr lang="ru-RU"/>
        </a:p>
      </dgm:t>
    </dgm:pt>
    <dgm:pt modelId="{37882B89-E7CB-4EC5-BEF6-23C0F9DBF0BE}" type="sibTrans" cxnId="{C52FBDC1-09AB-4926-8903-B6B0CDFE0C29}">
      <dgm:prSet/>
      <dgm:spPr/>
      <dgm:t>
        <a:bodyPr/>
        <a:lstStyle/>
        <a:p>
          <a:endParaRPr lang="ru-RU"/>
        </a:p>
      </dgm:t>
    </dgm:pt>
    <dgm:pt modelId="{F959BB26-13B5-4F3B-93F5-8CEC1179A92E}" type="pres">
      <dgm:prSet presAssocID="{9210CB9B-285B-44DA-B666-5772EA95A9D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6A98D1-1279-47D7-AE25-B53549ACB4FC}" type="pres">
      <dgm:prSet presAssocID="{C1BD3EB1-D983-4B7A-81FF-791A004DCC8C}" presName="centerShape" presStyleLbl="node0" presStyleIdx="0" presStyleCnt="1" custScaleX="301337" custScaleY="52007" custLinFactNeighborX="0" custLinFactNeighborY="-57487"/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ACCED9D1-8598-4719-AF17-A52B2FFFD695}" type="pres">
      <dgm:prSet presAssocID="{ABF6936E-E978-48B1-8D37-674430EC913C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43F0CBC3-B8AB-4677-BAC6-31BD25260C08}" type="pres">
      <dgm:prSet presAssocID="{25AB358A-7D44-4766-9586-D34A81C91BB8}" presName="node" presStyleLbl="node1" presStyleIdx="0" presStyleCnt="3" custRadScaleRad="83779" custRadScaleInc="-395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3DE718-E105-46D3-A23D-3CBB1209C7D7}" type="pres">
      <dgm:prSet presAssocID="{240FCA65-91BF-404B-A923-71E100B1564C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51F433BC-A816-4087-AD9A-527178BAAF39}" type="pres">
      <dgm:prSet presAssocID="{0C03CB18-B7F1-4619-9843-4C66346CC217}" presName="node" presStyleLbl="node1" presStyleIdx="1" presStyleCnt="3" custRadScaleRad="4006" custRadScaleInc="280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86CD9F-286D-4C10-9FAF-77D17DB9C930}" type="pres">
      <dgm:prSet presAssocID="{A6CCF46F-D89F-409A-B313-7996B00F53A2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0C047DEB-E744-43F4-AF71-63164314D772}" type="pres">
      <dgm:prSet presAssocID="{A51CE0C9-E91B-4BC9-A7B9-E9A1F5058D7E}" presName="node" presStyleLbl="node1" presStyleIdx="2" presStyleCnt="3" custRadScaleRad="82743" custRadScaleInc="39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4F9BB5-FB78-4305-9151-A2EF11743FC6}" type="presOf" srcId="{0C03CB18-B7F1-4619-9843-4C66346CC217}" destId="{51F433BC-A816-4087-AD9A-527178BAAF39}" srcOrd="0" destOrd="0" presId="urn:microsoft.com/office/officeart/2005/8/layout/radial4"/>
    <dgm:cxn modelId="{C8D2817A-F112-4DC2-89D9-0660AD2FBE28}" srcId="{9210CB9B-285B-44DA-B666-5772EA95A9DA}" destId="{C1BD3EB1-D983-4B7A-81FF-791A004DCC8C}" srcOrd="0" destOrd="0" parTransId="{F7346CA1-8343-4366-BA6E-53DE241077DB}" sibTransId="{3F1AF4E5-F8A3-4395-ACB9-1D49A390608D}"/>
    <dgm:cxn modelId="{1BA52A23-5C3D-4F60-9CD6-A785975231E8}" type="presOf" srcId="{240FCA65-91BF-404B-A923-71E100B1564C}" destId="{953DE718-E105-46D3-A23D-3CBB1209C7D7}" srcOrd="0" destOrd="0" presId="urn:microsoft.com/office/officeart/2005/8/layout/radial4"/>
    <dgm:cxn modelId="{3557B134-AC47-4A9A-AE39-63F5BE77407C}" type="presOf" srcId="{9210CB9B-285B-44DA-B666-5772EA95A9DA}" destId="{F959BB26-13B5-4F3B-93F5-8CEC1179A92E}" srcOrd="0" destOrd="0" presId="urn:microsoft.com/office/officeart/2005/8/layout/radial4"/>
    <dgm:cxn modelId="{651EAF42-8776-4C3A-BEA5-06703999AABF}" type="presOf" srcId="{A6CCF46F-D89F-409A-B313-7996B00F53A2}" destId="{3686CD9F-286D-4C10-9FAF-77D17DB9C930}" srcOrd="0" destOrd="0" presId="urn:microsoft.com/office/officeart/2005/8/layout/radial4"/>
    <dgm:cxn modelId="{C52FBDC1-09AB-4926-8903-B6B0CDFE0C29}" srcId="{C1BD3EB1-D983-4B7A-81FF-791A004DCC8C}" destId="{A51CE0C9-E91B-4BC9-A7B9-E9A1F5058D7E}" srcOrd="2" destOrd="0" parTransId="{A6CCF46F-D89F-409A-B313-7996B00F53A2}" sibTransId="{37882B89-E7CB-4EC5-BEF6-23C0F9DBF0BE}"/>
    <dgm:cxn modelId="{67FBBC04-C766-41EF-9331-4CFF258D77A3}" type="presOf" srcId="{ABF6936E-E978-48B1-8D37-674430EC913C}" destId="{ACCED9D1-8598-4719-AF17-A52B2FFFD695}" srcOrd="0" destOrd="0" presId="urn:microsoft.com/office/officeart/2005/8/layout/radial4"/>
    <dgm:cxn modelId="{96FC25A2-FC3C-4DF9-8F31-F7E1C225D453}" srcId="{C1BD3EB1-D983-4B7A-81FF-791A004DCC8C}" destId="{25AB358A-7D44-4766-9586-D34A81C91BB8}" srcOrd="0" destOrd="0" parTransId="{ABF6936E-E978-48B1-8D37-674430EC913C}" sibTransId="{E524CC1C-1E9B-4C0C-ABAA-DDC19E2AFBD3}"/>
    <dgm:cxn modelId="{3A8D74F5-9243-432E-9176-7DB6C5E139A8}" type="presOf" srcId="{25AB358A-7D44-4766-9586-D34A81C91BB8}" destId="{43F0CBC3-B8AB-4677-BAC6-31BD25260C08}" srcOrd="0" destOrd="0" presId="urn:microsoft.com/office/officeart/2005/8/layout/radial4"/>
    <dgm:cxn modelId="{8A517EF4-1085-4808-ADB8-ADF69D15C4F5}" srcId="{C1BD3EB1-D983-4B7A-81FF-791A004DCC8C}" destId="{0C03CB18-B7F1-4619-9843-4C66346CC217}" srcOrd="1" destOrd="0" parTransId="{240FCA65-91BF-404B-A923-71E100B1564C}" sibTransId="{AD7D8874-932F-4244-90E5-FA8A1C31FC9C}"/>
    <dgm:cxn modelId="{2BB6E00D-CFBD-439B-ADA1-57ED4728A03E}" type="presOf" srcId="{A51CE0C9-E91B-4BC9-A7B9-E9A1F5058D7E}" destId="{0C047DEB-E744-43F4-AF71-63164314D772}" srcOrd="0" destOrd="0" presId="urn:microsoft.com/office/officeart/2005/8/layout/radial4"/>
    <dgm:cxn modelId="{082F1784-2C77-42DA-9437-059FD5EB2D8B}" type="presOf" srcId="{C1BD3EB1-D983-4B7A-81FF-791A004DCC8C}" destId="{3E6A98D1-1279-47D7-AE25-B53549ACB4FC}" srcOrd="0" destOrd="0" presId="urn:microsoft.com/office/officeart/2005/8/layout/radial4"/>
    <dgm:cxn modelId="{EE64B3EF-8C4A-4C31-999F-09EEF4822EA9}" type="presParOf" srcId="{F959BB26-13B5-4F3B-93F5-8CEC1179A92E}" destId="{3E6A98D1-1279-47D7-AE25-B53549ACB4FC}" srcOrd="0" destOrd="0" presId="urn:microsoft.com/office/officeart/2005/8/layout/radial4"/>
    <dgm:cxn modelId="{39B336EF-B2B2-4E41-AA28-DC00BE44408C}" type="presParOf" srcId="{F959BB26-13B5-4F3B-93F5-8CEC1179A92E}" destId="{ACCED9D1-8598-4719-AF17-A52B2FFFD695}" srcOrd="1" destOrd="0" presId="urn:microsoft.com/office/officeart/2005/8/layout/radial4"/>
    <dgm:cxn modelId="{82BB92C5-15C7-4AA9-9C31-D0D93107C0C7}" type="presParOf" srcId="{F959BB26-13B5-4F3B-93F5-8CEC1179A92E}" destId="{43F0CBC3-B8AB-4677-BAC6-31BD25260C08}" srcOrd="2" destOrd="0" presId="urn:microsoft.com/office/officeart/2005/8/layout/radial4"/>
    <dgm:cxn modelId="{E4E63A46-D301-4587-B958-8756664A34BE}" type="presParOf" srcId="{F959BB26-13B5-4F3B-93F5-8CEC1179A92E}" destId="{953DE718-E105-46D3-A23D-3CBB1209C7D7}" srcOrd="3" destOrd="0" presId="urn:microsoft.com/office/officeart/2005/8/layout/radial4"/>
    <dgm:cxn modelId="{3C927D3F-2F85-4CEF-B7CE-5599F9EC8F85}" type="presParOf" srcId="{F959BB26-13B5-4F3B-93F5-8CEC1179A92E}" destId="{51F433BC-A816-4087-AD9A-527178BAAF39}" srcOrd="4" destOrd="0" presId="urn:microsoft.com/office/officeart/2005/8/layout/radial4"/>
    <dgm:cxn modelId="{A3C66513-CCBF-4512-BA3D-DDB312003A27}" type="presParOf" srcId="{F959BB26-13B5-4F3B-93F5-8CEC1179A92E}" destId="{3686CD9F-286D-4C10-9FAF-77D17DB9C930}" srcOrd="5" destOrd="0" presId="urn:microsoft.com/office/officeart/2005/8/layout/radial4"/>
    <dgm:cxn modelId="{6DD40442-3399-48EE-A274-EEE98E9A4DDE}" type="presParOf" srcId="{F959BB26-13B5-4F3B-93F5-8CEC1179A92E}" destId="{0C047DEB-E744-43F4-AF71-63164314D772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 педагога по формированию толерантности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39" t="8192" r="12819" b="14148"/>
          <a:stretch/>
        </p:blipFill>
        <p:spPr>
          <a:xfrm>
            <a:off x="2315182" y="2060848"/>
            <a:ext cx="4513635" cy="3550596"/>
          </a:xfrm>
          <a:prstGeom prst="rect">
            <a:avLst/>
          </a:prstGeom>
          <a:ln w="762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655923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" t="32002" r="4388" b="10428"/>
          <a:stretch/>
        </p:blipFill>
        <p:spPr>
          <a:xfrm>
            <a:off x="1597719" y="1744339"/>
            <a:ext cx="6092577" cy="1857154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260648"/>
            <a:ext cx="8496944" cy="1152128"/>
          </a:xfrm>
          <a:solidFill>
            <a:schemeClr val="accent1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Организация     совместной     деятельности</a:t>
            </a:r>
            <a:br>
              <a:rPr lang="ru-RU" sz="3100" dirty="0" smtClean="0"/>
            </a:br>
            <a:r>
              <a:rPr lang="ru-RU" sz="3100" dirty="0" smtClean="0"/>
              <a:t> родителей     и      детей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539552" y="3933056"/>
            <a:ext cx="8208912" cy="352839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0070C0"/>
              </a:solidFill>
            </a:endParaRPr>
          </a:p>
          <a:p>
            <a:pPr lvl="0">
              <a:lnSpc>
                <a:spcPct val="120000"/>
              </a:lnSpc>
              <a:buBlip>
                <a:blip r:embed="rId3"/>
              </a:buBlip>
            </a:pPr>
            <a:r>
              <a:rPr lang="ru-RU" sz="8000" b="1" dirty="0">
                <a:solidFill>
                  <a:srgbClr val="0070C0"/>
                </a:solidFill>
                <a:cs typeface="Times New Roman" pitchFamily="18" charset="0"/>
              </a:rPr>
              <a:t>О</a:t>
            </a:r>
            <a:r>
              <a:rPr lang="ru-RU" sz="8000" b="1" dirty="0" smtClean="0">
                <a:solidFill>
                  <a:srgbClr val="0070C0"/>
                </a:solidFill>
                <a:cs typeface="Times New Roman" pitchFamily="18" charset="0"/>
              </a:rPr>
              <a:t>рганизация семейных конкурсов и досугов - "Спортивная семья", "Дружная семья", "Читающая семья", конкурс семейных газет и т.д. и т.п.;</a:t>
            </a:r>
          </a:p>
          <a:p>
            <a:pPr lvl="0">
              <a:lnSpc>
                <a:spcPct val="120000"/>
              </a:lnSpc>
              <a:buBlip>
                <a:blip r:embed="rId3"/>
              </a:buBlip>
            </a:pPr>
            <a:r>
              <a:rPr lang="ru-RU" sz="8000" b="1" dirty="0" smtClean="0">
                <a:solidFill>
                  <a:srgbClr val="0070C0"/>
                </a:solidFill>
                <a:cs typeface="Times New Roman" pitchFamily="18" charset="0"/>
              </a:rPr>
              <a:t> Представление результатов совместного творчества родителей и детей, рассказ об увлечениях в семье;</a:t>
            </a:r>
          </a:p>
          <a:p>
            <a:pPr lvl="0">
              <a:lnSpc>
                <a:spcPct val="120000"/>
              </a:lnSpc>
              <a:buBlip>
                <a:blip r:embed="rId3"/>
              </a:buBlip>
            </a:pPr>
            <a:r>
              <a:rPr lang="ru-RU" sz="8000" b="1" dirty="0" smtClean="0">
                <a:solidFill>
                  <a:srgbClr val="0070C0"/>
                </a:solidFill>
                <a:cs typeface="Times New Roman" pitchFamily="18" charset="0"/>
              </a:rPr>
              <a:t> Проведение совместных дел (трудовые дела, оформление группы, генеральные уборки, экскурсии)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      </a:t>
            </a:r>
          </a:p>
          <a:p>
            <a:pPr marL="0" indent="0" algn="r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</a:t>
            </a:r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50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Ð°ÑÑÐ¸Ð½ÐºÐ¸ Ð¿Ð¾ Ð·Ð°Ð¿ÑÐ¾ÑÑ ÑÐ¾Ð»ÐµÑÐ°Ð½ÑÐ½Ð¾ÑÑÑ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5867635" y="2024844"/>
            <a:ext cx="3744417" cy="2808313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260648"/>
            <a:ext cx="8496944" cy="1152128"/>
          </a:xfrm>
          <a:solidFill>
            <a:schemeClr val="accent1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Характеристика различных форм деятельности по воспитанию толерантности у дошкольников</a:t>
            </a:r>
            <a:br>
              <a:rPr lang="ru-RU" sz="31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79512" y="1196752"/>
            <a:ext cx="6408712" cy="511256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sz="71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7200" b="1" dirty="0" smtClean="0">
                <a:solidFill>
                  <a:srgbClr val="0070C0"/>
                </a:solidFill>
                <a:cs typeface="Times New Roman" pitchFamily="18" charset="0"/>
              </a:rPr>
              <a:t>Беседы;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7200" b="1" dirty="0" smtClean="0">
                <a:solidFill>
                  <a:srgbClr val="0070C0"/>
                </a:solidFill>
                <a:cs typeface="Times New Roman" pitchFamily="18" charset="0"/>
              </a:rPr>
              <a:t>Игровые ситуации;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7200" b="1" dirty="0" smtClean="0">
                <a:solidFill>
                  <a:srgbClr val="0070C0"/>
                </a:solidFill>
                <a:cs typeface="Times New Roman" pitchFamily="18" charset="0"/>
              </a:rPr>
              <a:t>Праздники, досуги;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7200" b="1" dirty="0" smtClean="0">
                <a:solidFill>
                  <a:srgbClr val="0070C0"/>
                </a:solidFill>
                <a:cs typeface="Times New Roman" pitchFamily="18" charset="0"/>
              </a:rPr>
              <a:t>Викторины;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7200" b="1" dirty="0" smtClean="0">
                <a:solidFill>
                  <a:srgbClr val="0070C0"/>
                </a:solidFill>
                <a:cs typeface="Times New Roman" pitchFamily="18" charset="0"/>
              </a:rPr>
              <a:t>Выставки;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7200" b="1" dirty="0" smtClean="0">
                <a:solidFill>
                  <a:srgbClr val="0070C0"/>
                </a:solidFill>
                <a:cs typeface="Times New Roman" pitchFamily="18" charset="0"/>
              </a:rPr>
              <a:t>Познавательные игры;</a:t>
            </a:r>
          </a:p>
          <a:p>
            <a:pPr>
              <a:lnSpc>
                <a:spcPct val="120000"/>
              </a:lnSpc>
              <a:buBlip>
                <a:blip r:embed="rId3"/>
              </a:buBlip>
            </a:pPr>
            <a:r>
              <a:rPr lang="ru-RU" sz="7200" b="1" dirty="0" smtClean="0">
                <a:solidFill>
                  <a:srgbClr val="0070C0"/>
                </a:solidFill>
                <a:cs typeface="Times New Roman" pitchFamily="18" charset="0"/>
              </a:rPr>
              <a:t>Совместная деятельность с детьми ОВЗ (инклюзия)</a:t>
            </a:r>
            <a:endParaRPr lang="ru-RU" sz="7200" b="1" dirty="0" smtClean="0">
              <a:solidFill>
                <a:srgbClr val="0070C0"/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574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260648"/>
            <a:ext cx="8496944" cy="1152128"/>
          </a:xfrm>
          <a:solidFill>
            <a:schemeClr val="accent1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Видеотека по проблеме толерантности</a:t>
            </a:r>
            <a:br>
              <a:rPr lang="ru-RU" sz="3100" dirty="0" smtClean="0"/>
            </a:br>
            <a:r>
              <a:rPr lang="ru-RU" sz="3100" dirty="0" smtClean="0"/>
              <a:t>МУЛЬТФИЛЬМЫ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611560" y="1484784"/>
            <a:ext cx="5976664" cy="5112568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0070C0"/>
              </a:solidFill>
            </a:endParaRPr>
          </a:p>
          <a:p>
            <a:pPr lvl="0">
              <a:lnSpc>
                <a:spcPct val="120000"/>
              </a:lnSpc>
              <a:buBlip>
                <a:blip r:embed="rId2"/>
              </a:buBlip>
            </a:pPr>
            <a:r>
              <a:rPr lang="ru-RU" sz="8000" b="1" dirty="0" smtClean="0">
                <a:solidFill>
                  <a:srgbClr val="0070C0"/>
                </a:solidFill>
                <a:cs typeface="Times New Roman" pitchFamily="18" charset="0"/>
              </a:rPr>
              <a:t>«</a:t>
            </a:r>
            <a:r>
              <a:rPr lang="ru-RU" sz="8000" b="1" dirty="0">
                <a:solidFill>
                  <a:srgbClr val="0070C0"/>
                </a:solidFill>
                <a:cs typeface="Times New Roman" pitchFamily="18" charset="0"/>
              </a:rPr>
              <a:t>АККУРАТНАЯ ИСТОРИЯ» </a:t>
            </a:r>
            <a:r>
              <a:rPr lang="ru-RU" sz="8000" b="1" dirty="0" smtClean="0">
                <a:solidFill>
                  <a:srgbClr val="0070C0"/>
                </a:solidFill>
                <a:cs typeface="Times New Roman" pitchFamily="18" charset="0"/>
              </a:rPr>
              <a:t>2014, Россия</a:t>
            </a:r>
            <a:endParaRPr lang="ru-RU" sz="8000" b="1" dirty="0">
              <a:solidFill>
                <a:srgbClr val="0070C0"/>
              </a:solidFill>
              <a:cs typeface="Times New Roman" pitchFamily="18" charset="0"/>
            </a:endParaRPr>
          </a:p>
          <a:p>
            <a:pPr lvl="0">
              <a:lnSpc>
                <a:spcPct val="120000"/>
              </a:lnSpc>
              <a:buBlip>
                <a:blip r:embed="rId2"/>
              </a:buBlip>
            </a:pPr>
            <a:r>
              <a:rPr lang="ru-RU" sz="7200" b="1" dirty="0">
                <a:solidFill>
                  <a:srgbClr val="0070C0"/>
                </a:solidFill>
              </a:rPr>
              <a:t> «ПОДАРОК» 2015, Германия </a:t>
            </a:r>
            <a:endParaRPr lang="ru-RU" sz="7200" b="1" dirty="0" smtClean="0">
              <a:solidFill>
                <a:srgbClr val="0070C0"/>
              </a:solidFill>
            </a:endParaRPr>
          </a:p>
          <a:p>
            <a:pPr lvl="0">
              <a:lnSpc>
                <a:spcPct val="120000"/>
              </a:lnSpc>
              <a:buBlip>
                <a:blip r:embed="rId2"/>
              </a:buBlip>
            </a:pPr>
            <a:r>
              <a:rPr lang="ru-RU" sz="62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7300" b="1" dirty="0">
                <a:solidFill>
                  <a:srgbClr val="0070C0"/>
                </a:solidFill>
              </a:rPr>
              <a:t>«ПРО ДИМУ» 2016, Россия </a:t>
            </a:r>
          </a:p>
          <a:p>
            <a:pPr lvl="0">
              <a:lnSpc>
                <a:spcPct val="120000"/>
              </a:lnSpc>
              <a:buBlip>
                <a:blip r:embed="rId2"/>
              </a:buBlip>
            </a:pPr>
            <a:r>
              <a:rPr lang="ru-RU" sz="7300" b="1" dirty="0">
                <a:solidFill>
                  <a:srgbClr val="0070C0"/>
                </a:solidFill>
              </a:rPr>
              <a:t>«МАЛЕНЬКАЯ КАСТРЮЛЬКА АНАТОЛЯ» 2014, Франция </a:t>
            </a:r>
          </a:p>
          <a:p>
            <a:pPr lvl="0">
              <a:lnSpc>
                <a:spcPct val="120000"/>
              </a:lnSpc>
              <a:buBlip>
                <a:blip r:embed="rId2"/>
              </a:buBlip>
            </a:pPr>
            <a:r>
              <a:rPr lang="ru-RU" sz="7300" b="1" dirty="0">
                <a:solidFill>
                  <a:srgbClr val="0070C0"/>
                </a:solidFill>
              </a:rPr>
              <a:t>«СТРУНЫ» 2014, Испания </a:t>
            </a:r>
          </a:p>
          <a:p>
            <a:pPr lvl="0">
              <a:lnSpc>
                <a:spcPct val="120000"/>
              </a:lnSpc>
              <a:buBlip>
                <a:blip r:embed="rId2"/>
              </a:buBlip>
            </a:pPr>
            <a:r>
              <a:rPr lang="ru-RU" sz="7300" b="1" dirty="0">
                <a:solidFill>
                  <a:srgbClr val="0070C0"/>
                </a:solidFill>
              </a:rPr>
              <a:t>«ТАМАРА» 2013, США </a:t>
            </a:r>
          </a:p>
          <a:p>
            <a:pPr lvl="0">
              <a:lnSpc>
                <a:spcPct val="120000"/>
              </a:lnSpc>
              <a:buBlip>
                <a:blip r:embed="rId2"/>
              </a:buBlip>
            </a:pPr>
            <a:r>
              <a:rPr lang="ru-RU" sz="7300" b="1" dirty="0">
                <a:solidFill>
                  <a:srgbClr val="0070C0"/>
                </a:solidFill>
              </a:rPr>
              <a:t>«СЕКРЕТ МАЭЛА» 2014, Франция </a:t>
            </a:r>
          </a:p>
          <a:p>
            <a:pPr lvl="0">
              <a:lnSpc>
                <a:spcPct val="120000"/>
              </a:lnSpc>
              <a:buBlip>
                <a:blip r:embed="rId2"/>
              </a:buBlip>
            </a:pPr>
            <a:r>
              <a:rPr lang="ru-RU" sz="7300" b="1" dirty="0">
                <a:solidFill>
                  <a:srgbClr val="0070C0"/>
                </a:solidFill>
              </a:rPr>
              <a:t>«МОЙ БРАТИК С ЛУНЫ» 2007, Франция </a:t>
            </a: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635347"/>
            <a:ext cx="2651787" cy="14916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867" y="3198985"/>
            <a:ext cx="2769133" cy="15595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450" y="5066062"/>
            <a:ext cx="2850308" cy="160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5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54479"/>
            <a:ext cx="5036386" cy="503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04500" y="273422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42717" y="5229200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БУДЬТЕ ТОЛЕРАНТНЫ!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4515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5"/>
          <p:cNvSpPr txBox="1">
            <a:spLocks/>
          </p:cNvSpPr>
          <p:nvPr/>
        </p:nvSpPr>
        <p:spPr>
          <a:xfrm>
            <a:off x="169477" y="260648"/>
            <a:ext cx="8712968" cy="1656184"/>
          </a:xfrm>
          <a:prstGeom prst="rect">
            <a:avLst/>
          </a:prstGeom>
          <a:solidFill>
            <a:schemeClr val="accent1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/>
              <a:t>Основные направления воспитания </a:t>
            </a:r>
            <a:r>
              <a:rPr lang="ru-RU" sz="3600" dirty="0" smtClean="0"/>
              <a:t> толерантности у дошкольников:</a:t>
            </a:r>
            <a:endParaRPr lang="ru-RU" sz="1400" dirty="0"/>
          </a:p>
        </p:txBody>
      </p:sp>
      <p:sp>
        <p:nvSpPr>
          <p:cNvPr id="9" name="Овал 8"/>
          <p:cNvSpPr/>
          <p:nvPr/>
        </p:nvSpPr>
        <p:spPr>
          <a:xfrm>
            <a:off x="971600" y="2276872"/>
            <a:ext cx="2016224" cy="144016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К своей личности</a:t>
            </a:r>
            <a:endParaRPr lang="ru-RU" b="1" dirty="0"/>
          </a:p>
        </p:txBody>
      </p:sp>
      <p:sp>
        <p:nvSpPr>
          <p:cNvPr id="10" name="Овал 9"/>
          <p:cNvSpPr/>
          <p:nvPr/>
        </p:nvSpPr>
        <p:spPr>
          <a:xfrm>
            <a:off x="971600" y="4293096"/>
            <a:ext cx="2016224" cy="144016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К </a:t>
            </a:r>
            <a:r>
              <a:rPr lang="ru-RU" b="1" dirty="0" smtClean="0">
                <a:solidFill>
                  <a:srgbClr val="0070C0"/>
                </a:solidFill>
              </a:rPr>
              <a:t>семье</a:t>
            </a:r>
            <a:endParaRPr lang="ru-RU" b="1" dirty="0"/>
          </a:p>
        </p:txBody>
      </p:sp>
      <p:sp>
        <p:nvSpPr>
          <p:cNvPr id="11" name="Овал 10"/>
          <p:cNvSpPr/>
          <p:nvPr/>
        </p:nvSpPr>
        <p:spPr>
          <a:xfrm>
            <a:off x="3217530" y="5043732"/>
            <a:ext cx="2389185" cy="131226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К окружающим</a:t>
            </a:r>
            <a:endParaRPr lang="ru-RU" b="1" dirty="0"/>
          </a:p>
        </p:txBody>
      </p:sp>
      <p:sp>
        <p:nvSpPr>
          <p:cNvPr id="12" name="Овал 11"/>
          <p:cNvSpPr/>
          <p:nvPr/>
        </p:nvSpPr>
        <p:spPr>
          <a:xfrm>
            <a:off x="6076696" y="4251944"/>
            <a:ext cx="2475239" cy="149605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К </a:t>
            </a:r>
            <a:r>
              <a:rPr lang="ru-RU" b="1" dirty="0" smtClean="0">
                <a:solidFill>
                  <a:srgbClr val="0070C0"/>
                </a:solidFill>
              </a:rPr>
              <a:t>окружающему миру</a:t>
            </a:r>
            <a:endParaRPr lang="ru-RU" b="1" dirty="0"/>
          </a:p>
        </p:txBody>
      </p:sp>
      <p:sp>
        <p:nvSpPr>
          <p:cNvPr id="13" name="Овал 12"/>
          <p:cNvSpPr/>
          <p:nvPr/>
        </p:nvSpPr>
        <p:spPr>
          <a:xfrm>
            <a:off x="5912655" y="2096852"/>
            <a:ext cx="2403761" cy="16201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К окружающим</a:t>
            </a:r>
            <a:endParaRPr lang="ru-RU" b="1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805" y="2201531"/>
            <a:ext cx="2136311" cy="213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15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5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200" dirty="0"/>
              <a:t>Особенности работы с родителями обучающихся по воспитанию толерантности обучающихся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457200" y="1916832"/>
            <a:ext cx="8216818" cy="4248472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endParaRPr lang="ru-RU" sz="11200" b="1" dirty="0" smtClean="0">
              <a:solidFill>
                <a:srgbClr val="0070C0"/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ru-RU" sz="11200" b="1" dirty="0" smtClean="0">
                <a:solidFill>
                  <a:srgbClr val="0070C0"/>
                </a:solidFill>
              </a:rPr>
              <a:t>Родители – первые воспитатели </a:t>
            </a:r>
            <a:r>
              <a:rPr lang="ru-RU" sz="11200" dirty="0" smtClean="0">
                <a:solidFill>
                  <a:srgbClr val="0070C0"/>
                </a:solidFill>
              </a:rPr>
              <a:t>– имеют </a:t>
            </a:r>
            <a:r>
              <a:rPr lang="ru-RU" sz="11200" b="1" dirty="0" smtClean="0">
                <a:solidFill>
                  <a:srgbClr val="0070C0"/>
                </a:solidFill>
              </a:rPr>
              <a:t>самое сильное влияние </a:t>
            </a:r>
            <a:r>
              <a:rPr lang="ru-RU" sz="11200" dirty="0" smtClean="0">
                <a:solidFill>
                  <a:srgbClr val="0070C0"/>
                </a:solidFill>
              </a:rPr>
              <a:t>на детей. Каждый последующий воспитатель оказывает на ребенка меньшее влияние, чем последующий.</a:t>
            </a:r>
          </a:p>
          <a:p>
            <a:pPr marL="0" indent="0" algn="r">
              <a:buFont typeface="Arial" pitchFamily="34" charset="0"/>
              <a:buNone/>
            </a:pPr>
            <a:r>
              <a:rPr lang="ru-RU" sz="9600" b="1" dirty="0" smtClean="0">
                <a:solidFill>
                  <a:srgbClr val="0070C0"/>
                </a:solidFill>
              </a:rPr>
              <a:t> </a:t>
            </a:r>
          </a:p>
          <a:p>
            <a:pPr marL="0" indent="0" algn="r">
              <a:buFont typeface="Arial" pitchFamily="34" charset="0"/>
              <a:buNone/>
            </a:pPr>
            <a:r>
              <a:rPr lang="ru-RU" sz="9600" b="1" i="1" dirty="0" smtClean="0">
                <a:solidFill>
                  <a:srgbClr val="0070C0"/>
                </a:solidFill>
              </a:rPr>
              <a:t>Жан Жак Руссо</a:t>
            </a:r>
          </a:p>
          <a:p>
            <a:pPr marL="0" indent="0" algn="r">
              <a:buFont typeface="Arial" pitchFamily="34" charset="0"/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            </a:t>
            </a:r>
          </a:p>
          <a:p>
            <a:pPr marL="0" indent="0" algn="r">
              <a:buFont typeface="Arial" pitchFamily="34" charset="0"/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</a:t>
            </a:r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539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140968"/>
            <a:ext cx="3384376" cy="3384376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  <a:solidFill>
            <a:schemeClr val="accent1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>Роль родителей  в формировании </a:t>
            </a:r>
            <a:br>
              <a:rPr lang="ru-RU" sz="3600" dirty="0" smtClean="0"/>
            </a:br>
            <a:r>
              <a:rPr lang="ru-RU" sz="3600" dirty="0" smtClean="0"/>
              <a:t>толерантности  у  детей</a:t>
            </a:r>
            <a:br>
              <a:rPr lang="ru-RU" sz="3600" dirty="0" smtClean="0"/>
            </a:b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4637112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</a:rPr>
              <a:t>Родители </a:t>
            </a:r>
            <a:r>
              <a:rPr lang="ru-RU" b="1" dirty="0">
                <a:solidFill>
                  <a:srgbClr val="0070C0"/>
                </a:solidFill>
              </a:rPr>
              <a:t>– первые </a:t>
            </a:r>
            <a:r>
              <a:rPr lang="ru-RU" b="1" dirty="0" smtClean="0">
                <a:solidFill>
                  <a:srgbClr val="0070C0"/>
                </a:solidFill>
              </a:rPr>
              <a:t>и основные воспитатели</a:t>
            </a:r>
            <a:endParaRPr lang="ru-RU" sz="2400" b="1" dirty="0">
              <a:solidFill>
                <a:srgbClr val="0070C0"/>
              </a:solidFill>
            </a:endParaRPr>
          </a:p>
          <a:p>
            <a:pPr marL="0" indent="0" algn="r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            </a:t>
            </a:r>
          </a:p>
          <a:p>
            <a:pPr marL="0" indent="0" algn="r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</a:t>
            </a:r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Родители союзники педагогов при формировании толерантности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92" y="3284984"/>
            <a:ext cx="2773612" cy="282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40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068960"/>
            <a:ext cx="5537532" cy="3180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95536" y="1526058"/>
            <a:ext cx="8561868" cy="485527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осваивает приёмы коммуникации;</a:t>
            </a:r>
          </a:p>
          <a:p>
            <a:pPr marL="0" indent="0">
              <a:buNone/>
            </a:pPr>
            <a:endParaRPr lang="ru-RU" sz="1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ru-RU" sz="1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ru-RU" sz="1800" b="1" dirty="0">
              <a:solidFill>
                <a:srgbClr val="0070C0"/>
              </a:solidFill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ru-RU" sz="1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 учится слушать и уважать  мнение других;</a:t>
            </a:r>
          </a:p>
          <a:p>
            <a:pPr>
              <a:buBlip>
                <a:blip r:embed="rId3"/>
              </a:buBlip>
            </a:pPr>
            <a:endParaRPr lang="ru-RU" sz="1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ru-RU" sz="1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ru-RU" sz="1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70C0"/>
              </a:solidFill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ru-RU" sz="1800" b="1" dirty="0">
              <a:solidFill>
                <a:srgbClr val="0070C0"/>
              </a:solidFill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ru-RU" sz="1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 учится терпеливо</a:t>
            </a:r>
          </a:p>
          <a:p>
            <a:pPr marL="0" indent="0">
              <a:buNone/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и бережно   относиться </a:t>
            </a:r>
          </a:p>
          <a:p>
            <a:pPr marL="0" indent="0">
              <a:buNone/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к своим близким</a:t>
            </a:r>
          </a:p>
          <a:p>
            <a:pPr marL="0" indent="0" algn="r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            </a:t>
            </a:r>
          </a:p>
          <a:p>
            <a:pPr marL="0" indent="0" algn="r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</a:t>
            </a:r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080120"/>
          </a:xfrm>
          <a:solidFill>
            <a:schemeClr val="accent1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В семье ребёнок приобретает важный опыт</a:t>
            </a:r>
            <a:br>
              <a:rPr lang="ru-RU" sz="3600" dirty="0" smtClean="0"/>
            </a:br>
            <a:r>
              <a:rPr lang="ru-RU" sz="3600" dirty="0" smtClean="0"/>
              <a:t> взаимодействия с людьми: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400" dirty="0" smtClean="0"/>
              <a:t>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633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/>
          </p:nvPr>
        </p:nvGraphicFramePr>
        <p:xfrm>
          <a:off x="251520" y="404664"/>
          <a:ext cx="8568952" cy="5822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043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1656184"/>
          </a:xfrm>
          <a:solidFill>
            <a:schemeClr val="accent1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dirty="0" smtClean="0"/>
              <a:t>Направления   работы   педагогов   </a:t>
            </a:r>
            <a:br>
              <a:rPr lang="ru-RU" sz="3600" dirty="0" smtClean="0"/>
            </a:br>
            <a:r>
              <a:rPr lang="ru-RU" sz="3600" dirty="0" smtClean="0"/>
              <a:t>с  родителями  по  формированию </a:t>
            </a:r>
            <a:br>
              <a:rPr lang="ru-RU" sz="3600" dirty="0" smtClean="0"/>
            </a:br>
            <a:r>
              <a:rPr lang="ru-RU" sz="3600" dirty="0" smtClean="0"/>
              <a:t>толерантности  у  детей</a:t>
            </a:r>
            <a:br>
              <a:rPr lang="ru-RU" sz="3600" dirty="0" smtClean="0"/>
            </a:b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95536" y="2060848"/>
            <a:ext cx="8568952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0070C0"/>
              </a:solidFill>
            </a:endParaRPr>
          </a:p>
          <a:p>
            <a:pPr>
              <a:buBlip>
                <a:blip r:embed="rId2"/>
              </a:buBlip>
            </a:pPr>
            <a:r>
              <a:rPr lang="ru-RU" sz="9600" b="1" dirty="0" smtClean="0">
                <a:solidFill>
                  <a:srgbClr val="0070C0"/>
                </a:solidFill>
              </a:rPr>
              <a:t>Психолого-педагогическое просвещение родителей   по проблемам воспитания толерантности у детей</a:t>
            </a:r>
          </a:p>
          <a:p>
            <a:pPr>
              <a:buBlip>
                <a:blip r:embed="rId2"/>
              </a:buBlip>
            </a:pPr>
            <a:endParaRPr lang="ru-RU" sz="9600" b="1" dirty="0" smtClean="0">
              <a:solidFill>
                <a:srgbClr val="0070C0"/>
              </a:solidFill>
            </a:endParaRPr>
          </a:p>
          <a:p>
            <a:pPr>
              <a:buBlip>
                <a:blip r:embed="rId2"/>
              </a:buBlip>
            </a:pPr>
            <a:r>
              <a:rPr lang="ru-RU" sz="9600" b="1" dirty="0" smtClean="0">
                <a:solidFill>
                  <a:srgbClr val="0070C0"/>
                </a:solidFill>
                <a:sym typeface="Wingdings"/>
              </a:rPr>
              <a:t>С</a:t>
            </a:r>
            <a:r>
              <a:rPr lang="ru-RU" sz="9600" b="1" dirty="0" smtClean="0">
                <a:solidFill>
                  <a:srgbClr val="0070C0"/>
                </a:solidFill>
              </a:rPr>
              <a:t>оздание ситуаций для воспитания уважительного  отношения детей к своим родителям; </a:t>
            </a:r>
          </a:p>
          <a:p>
            <a:pPr>
              <a:buBlip>
                <a:blip r:embed="rId2"/>
              </a:buBlip>
            </a:pPr>
            <a:endParaRPr lang="ru-RU" sz="9600" b="1" dirty="0" smtClean="0">
              <a:solidFill>
                <a:srgbClr val="0070C0"/>
              </a:solidFill>
            </a:endParaRPr>
          </a:p>
          <a:p>
            <a:pPr>
              <a:buBlip>
                <a:blip r:embed="rId2"/>
              </a:buBlip>
            </a:pPr>
            <a:r>
              <a:rPr lang="ru-RU" sz="9600" b="1" dirty="0" smtClean="0">
                <a:solidFill>
                  <a:srgbClr val="0070C0"/>
                </a:solidFill>
                <a:sym typeface="Wingdings"/>
              </a:rPr>
              <a:t>Р</a:t>
            </a:r>
            <a:r>
              <a:rPr lang="ru-RU" sz="9600" b="1" dirty="0" smtClean="0">
                <a:solidFill>
                  <a:srgbClr val="0070C0"/>
                </a:solidFill>
              </a:rPr>
              <a:t>абота с родителями по созданию благоприятной атмосферы в семье;</a:t>
            </a:r>
          </a:p>
          <a:p>
            <a:pPr>
              <a:buBlip>
                <a:blip r:embed="rId2"/>
              </a:buBlip>
            </a:pPr>
            <a:endParaRPr lang="ru-RU" sz="9600" b="1" dirty="0" smtClean="0">
              <a:solidFill>
                <a:srgbClr val="0070C0"/>
              </a:solidFill>
            </a:endParaRPr>
          </a:p>
          <a:p>
            <a:pPr>
              <a:buBlip>
                <a:blip r:embed="rId2"/>
              </a:buBlip>
            </a:pPr>
            <a:r>
              <a:rPr lang="ru-RU" sz="9600" b="1" dirty="0" smtClean="0">
                <a:solidFill>
                  <a:srgbClr val="0070C0"/>
                </a:solidFill>
                <a:sym typeface="Wingdings"/>
              </a:rPr>
              <a:t>О</a:t>
            </a:r>
            <a:r>
              <a:rPr lang="ru-RU" sz="9600" b="1" dirty="0" smtClean="0">
                <a:solidFill>
                  <a:srgbClr val="0070C0"/>
                </a:solidFill>
              </a:rPr>
              <a:t>рганизация совместной деятельности родителей и детей.</a:t>
            </a:r>
          </a:p>
          <a:p>
            <a:pPr marL="0" indent="0" algn="r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            </a:t>
            </a:r>
          </a:p>
          <a:p>
            <a:pPr marL="0" indent="0" algn="r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</a:t>
            </a:r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717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368152"/>
          </a:xfrm>
          <a:solidFill>
            <a:schemeClr val="accent1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Создание ситуаций для воспитания уважительного  </a:t>
            </a:r>
            <a:br>
              <a:rPr lang="ru-RU" sz="3100" dirty="0" smtClean="0"/>
            </a:br>
            <a:r>
              <a:rPr lang="ru-RU" sz="3100" dirty="0" smtClean="0"/>
              <a:t>    отношения детей к родителям</a:t>
            </a:r>
            <a:br>
              <a:rPr lang="ru-RU" sz="31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400" dirty="0" smtClean="0"/>
              <a:t> 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251520" y="1700808"/>
            <a:ext cx="8748780" cy="460851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0070C0"/>
              </a:solidFill>
            </a:endParaRPr>
          </a:p>
          <a:p>
            <a:pPr algn="just">
              <a:buBlip>
                <a:blip r:embed="rId2"/>
              </a:buBlip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Организация поздравлений с праздниками; </a:t>
            </a:r>
          </a:p>
          <a:p>
            <a:pPr marL="0" indent="0" algn="just">
              <a:buNone/>
            </a:pPr>
            <a:endParaRPr lang="ru-RU" sz="2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algn="just">
              <a:buBlip>
                <a:blip r:embed="rId2"/>
              </a:buBlip>
            </a:pPr>
            <a:endParaRPr lang="ru-RU" sz="2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  <a:sym typeface="Wingdings"/>
              </a:rPr>
              <a:t>П</a:t>
            </a: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роведение занятий, тематика которых   связана  с рассказом о своих близких, семье, семейных традициях;</a:t>
            </a:r>
          </a:p>
          <a:p>
            <a:pPr marL="0" indent="0" algn="just">
              <a:buNone/>
            </a:pPr>
            <a:endParaRPr lang="ru-RU" sz="42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algn="just">
              <a:buBlip>
                <a:blip r:embed="rId2"/>
              </a:buBlip>
            </a:pPr>
            <a:endParaRPr lang="ru-RU" sz="2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Творческие встречи с родителями,    рассказывающими о своей профессии, увлечениях, взглядах на актуальную проблему;</a:t>
            </a:r>
          </a:p>
          <a:p>
            <a:pPr marL="0" indent="0" algn="just">
              <a:buNone/>
            </a:pPr>
            <a:endParaRPr lang="ru-RU" sz="2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algn="just">
              <a:buBlip>
                <a:blip r:embed="rId2"/>
              </a:buBlip>
            </a:pPr>
            <a:endParaRPr lang="ru-RU" sz="28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О</a:t>
            </a: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рганизация выставок результатов</a:t>
            </a:r>
          </a:p>
          <a:p>
            <a:pPr marL="0" indent="0" algn="just">
              <a:buNone/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     совместного труда  родителей </a:t>
            </a:r>
          </a:p>
          <a:p>
            <a:pPr marL="0" indent="0" algn="just">
              <a:buNone/>
            </a:pPr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    и детей.</a:t>
            </a:r>
            <a:r>
              <a:rPr lang="ru-RU" sz="7200" b="1" dirty="0" smtClean="0">
                <a:solidFill>
                  <a:srgbClr val="0070C0"/>
                </a:solidFill>
              </a:rPr>
              <a:t>             </a:t>
            </a:r>
          </a:p>
          <a:p>
            <a:pPr marL="0" indent="0" algn="r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</a:t>
            </a:r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149076"/>
            <a:ext cx="3168352" cy="259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07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3" y="2214686"/>
            <a:ext cx="4462848" cy="4310658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2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7200" b="1" dirty="0" smtClean="0">
              <a:solidFill>
                <a:srgbClr val="0070C0"/>
              </a:solidFill>
            </a:endParaRPr>
          </a:p>
          <a:p>
            <a:pPr algn="just">
              <a:buBlip>
                <a:blip r:embed="rId3"/>
              </a:buBlip>
            </a:pPr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З</a:t>
            </a: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накомство родителей с традициями, которые развивают отношения в семье;</a:t>
            </a:r>
          </a:p>
          <a:p>
            <a:pPr algn="just">
              <a:buBlip>
                <a:blip r:embed="rId3"/>
              </a:buBlip>
            </a:pPr>
            <a:endParaRPr lang="ru-RU" sz="9600" b="1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algn="just">
              <a:buBlip>
                <a:blip r:embed="rId3"/>
              </a:buBlip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 Пропаганда опыта </a:t>
            </a:r>
          </a:p>
          <a:p>
            <a:pPr marL="0" indent="360363" algn="just">
              <a:buNone/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 формирования </a:t>
            </a:r>
          </a:p>
          <a:p>
            <a:pPr marL="0" indent="360363" algn="just">
              <a:buNone/>
            </a:pPr>
            <a:r>
              <a:rPr lang="ru-RU" sz="9600" b="1" dirty="0">
                <a:solidFill>
                  <a:srgbClr val="0070C0"/>
                </a:solidFill>
                <a:cs typeface="Times New Roman" pitchFamily="18" charset="0"/>
              </a:rPr>
              <a:t> </a:t>
            </a: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положительных</a:t>
            </a:r>
          </a:p>
          <a:p>
            <a:pPr marL="0" indent="360363" algn="just">
              <a:buNone/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 отношений в семье, </a:t>
            </a:r>
          </a:p>
          <a:p>
            <a:pPr marL="0" indent="360363" algn="just">
              <a:buNone/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 одобрение родителей, </a:t>
            </a:r>
          </a:p>
          <a:p>
            <a:pPr marL="0" indent="360363" algn="just">
              <a:buNone/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 которые обеспечивают </a:t>
            </a:r>
          </a:p>
          <a:p>
            <a:pPr marL="0" indent="360363" algn="just">
              <a:buNone/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 благоприятную атмосферу </a:t>
            </a:r>
          </a:p>
          <a:p>
            <a:pPr marL="0" indent="360363" algn="just">
              <a:buNone/>
            </a:pPr>
            <a:r>
              <a:rPr lang="ru-RU" sz="9600" b="1" dirty="0" smtClean="0">
                <a:solidFill>
                  <a:srgbClr val="0070C0"/>
                </a:solidFill>
                <a:cs typeface="Times New Roman" pitchFamily="18" charset="0"/>
              </a:rPr>
              <a:t> для ребенка в семье.</a:t>
            </a:r>
          </a:p>
          <a:p>
            <a:pPr marL="0" indent="0" algn="just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      </a:t>
            </a:r>
          </a:p>
          <a:p>
            <a:pPr marL="0" indent="0" algn="r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 </a:t>
            </a:r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6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lvl="8" algn="ctr"/>
            <a:endParaRPr lang="ru-RU" sz="50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1368152"/>
          </a:xfrm>
          <a:solidFill>
            <a:schemeClr val="accent1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Работа с родителями</a:t>
            </a:r>
            <a:br>
              <a:rPr lang="ru-RU" sz="3100" dirty="0" smtClean="0"/>
            </a:br>
            <a:r>
              <a:rPr lang="ru-RU" sz="3100" dirty="0" smtClean="0"/>
              <a:t> по  созданию   благоприятной    атмосферы в семье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400" dirty="0" smtClean="0"/>
              <a:t>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0155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1193</TotalTime>
  <Words>402</Words>
  <Application>Microsoft Office PowerPoint</Application>
  <PresentationFormat>Экран (4:3)</PresentationFormat>
  <Paragraphs>128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Times New Roman</vt:lpstr>
      <vt:lpstr>Arial</vt:lpstr>
      <vt:lpstr>Wingdings</vt:lpstr>
      <vt:lpstr>Тема Office</vt:lpstr>
      <vt:lpstr>Деятельность педагога по формированию толерантности</vt:lpstr>
      <vt:lpstr>Презентация PowerPoint</vt:lpstr>
      <vt:lpstr>Особенности работы с родителями обучающихся по воспитанию толерантности обучающихся  </vt:lpstr>
      <vt:lpstr>Роль родителей  в формировании  толерантности  у  детей  </vt:lpstr>
      <vt:lpstr> В семье ребёнок приобретает важный опыт  взаимодействия с людьми:   </vt:lpstr>
      <vt:lpstr>Презентация PowerPoint</vt:lpstr>
      <vt:lpstr>Направления   работы   педагогов    с  родителями  по  формированию  толерантности  у  детей  </vt:lpstr>
      <vt:lpstr>  Создание ситуаций для воспитания уважительного       отношения детей к родителям    </vt:lpstr>
      <vt:lpstr>   Работа с родителями  по  созданию   благоприятной    атмосферы в семье     </vt:lpstr>
      <vt:lpstr>    Организация     совместной     деятельности  родителей     и      детей      </vt:lpstr>
      <vt:lpstr>   Характеристика различных форм деятельности по воспитанию толерантности у дошкольников    </vt:lpstr>
      <vt:lpstr>   Видеотека по проблеме толерантности МУЛЬТФИЛЬМЫ     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118</cp:revision>
  <dcterms:created xsi:type="dcterms:W3CDTF">2013-08-23T08:38:35Z</dcterms:created>
  <dcterms:modified xsi:type="dcterms:W3CDTF">2019-06-02T10:31:13Z</dcterms:modified>
</cp:coreProperties>
</file>