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58" r:id="rId8"/>
    <p:sldId id="263" r:id="rId9"/>
    <p:sldId id="266" r:id="rId10"/>
    <p:sldId id="264" r:id="rId11"/>
    <p:sldId id="265" r:id="rId12"/>
    <p:sldId id="267" r:id="rId13"/>
    <p:sldId id="277" r:id="rId14"/>
    <p:sldId id="268" r:id="rId15"/>
    <p:sldId id="269" r:id="rId16"/>
    <p:sldId id="273" r:id="rId17"/>
    <p:sldId id="274" r:id="rId18"/>
    <p:sldId id="270" r:id="rId19"/>
    <p:sldId id="271" r:id="rId20"/>
    <p:sldId id="275" r:id="rId21"/>
    <p:sldId id="276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425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9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215845-99C8-40DE-9FFA-BDF296198CD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E3B741-77EB-442A-A8DD-FF382A51E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История одной художницы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Monotype Corsiva" pitchFamily="66" charset="0"/>
              </a:rPr>
              <a:t>« Есть дух, душа, духовность, два крыла…»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1026" name="Picture 2" descr="C:\Users\Олег\Desktop\педчтения\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38533"/>
            <a:ext cx="2205757" cy="2449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53652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Конт</a:t>
            </a:r>
            <a:r>
              <a:rPr lang="ru-RU" sz="4800" dirty="0" smtClean="0">
                <a:solidFill>
                  <a:schemeClr val="tx1"/>
                </a:solidFill>
              </a:rPr>
              <a:t>раст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914400" y="1196752"/>
            <a:ext cx="7772400" cy="54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В основе – учение </a:t>
            </a:r>
            <a:r>
              <a:rPr lang="ru-RU" dirty="0"/>
              <a:t>о </a:t>
            </a:r>
            <a:r>
              <a:rPr lang="ru-RU" dirty="0" smtClean="0"/>
              <a:t>контрасте. Поиск </a:t>
            </a:r>
            <a:r>
              <a:rPr lang="ru-RU" dirty="0"/>
              <a:t>и анализ "контрастных пар" - постоянный "</a:t>
            </a:r>
            <a:r>
              <a:rPr lang="ru-RU" dirty="0" smtClean="0"/>
              <a:t>тренинг»  </a:t>
            </a:r>
            <a:r>
              <a:rPr lang="ru-RU" dirty="0"/>
              <a:t>на уроках </a:t>
            </a:r>
            <a:r>
              <a:rPr lang="ru-RU" dirty="0" err="1"/>
              <a:t>Иттена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 smtClean="0"/>
              <a:t>широкое-узкое</a:t>
            </a:r>
          </a:p>
          <a:p>
            <a:r>
              <a:rPr lang="ru-RU" b="1" dirty="0" smtClean="0"/>
              <a:t>толстое-тонкое</a:t>
            </a:r>
          </a:p>
          <a:p>
            <a:r>
              <a:rPr lang="ru-RU" b="1" dirty="0" smtClean="0"/>
              <a:t> черное-белое</a:t>
            </a:r>
          </a:p>
          <a:p>
            <a:r>
              <a:rPr lang="ru-RU" b="1" dirty="0" smtClean="0"/>
              <a:t> многое-малое</a:t>
            </a:r>
          </a:p>
          <a:p>
            <a:r>
              <a:rPr lang="ru-RU" b="1" dirty="0" smtClean="0"/>
              <a:t>прямое-согнутое</a:t>
            </a:r>
          </a:p>
          <a:p>
            <a:r>
              <a:rPr lang="ru-RU" b="1" dirty="0" smtClean="0"/>
              <a:t> острое-тупое</a:t>
            </a:r>
          </a:p>
          <a:p>
            <a:r>
              <a:rPr lang="ru-RU" b="1" dirty="0" smtClean="0"/>
              <a:t>гладкое-шероховатое</a:t>
            </a:r>
          </a:p>
          <a:p>
            <a:r>
              <a:rPr lang="ru-RU" b="1" dirty="0" smtClean="0"/>
              <a:t> твердое-мягкое</a:t>
            </a:r>
          </a:p>
          <a:p>
            <a:r>
              <a:rPr lang="ru-RU" b="1" dirty="0" smtClean="0"/>
              <a:t>покоящееся-подвижное</a:t>
            </a:r>
          </a:p>
          <a:p>
            <a:r>
              <a:rPr lang="ru-RU" b="1" dirty="0" smtClean="0"/>
              <a:t> нежное-грубое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 книге </a:t>
            </a:r>
            <a:r>
              <a:rPr lang="ru-RU" dirty="0" err="1"/>
              <a:t>Иттена</a:t>
            </a:r>
            <a:r>
              <a:rPr lang="ru-RU" dirty="0"/>
              <a:t> "Дизайн и форма" приводятся примеры на каждую из приведенных пар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467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r>
              <a:rPr lang="ru-RU" sz="4400" dirty="0" smtClean="0">
                <a:solidFill>
                  <a:srgbClr val="C00000"/>
                </a:solidFill>
              </a:rPr>
              <a:t>орма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Изучения формы базировалось </a:t>
            </a:r>
            <a:r>
              <a:rPr lang="ru-RU" dirty="0"/>
              <a:t>на практической работе с тремя главными элементами - </a:t>
            </a:r>
            <a:r>
              <a:rPr lang="ru-RU" b="1" dirty="0"/>
              <a:t>круг</a:t>
            </a:r>
            <a:r>
              <a:rPr lang="ru-RU" dirty="0"/>
              <a:t>, </a:t>
            </a:r>
            <a:r>
              <a:rPr lang="ru-RU" b="1" dirty="0" smtClean="0"/>
              <a:t>квадрат</a:t>
            </a:r>
            <a:r>
              <a:rPr lang="ru-RU" dirty="0" smtClean="0"/>
              <a:t>, </a:t>
            </a:r>
            <a:r>
              <a:rPr lang="ru-RU" b="1" dirty="0"/>
              <a:t>треугольник.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Квадрат </a:t>
            </a:r>
            <a:r>
              <a:rPr lang="ru-RU" sz="2400" dirty="0"/>
              <a:t>- это </a:t>
            </a:r>
            <a:r>
              <a:rPr lang="ru-RU" sz="2400" dirty="0" smtClean="0"/>
              <a:t>Покой. </a:t>
            </a:r>
          </a:p>
          <a:p>
            <a:pPr marL="0" indent="0" algn="ctr">
              <a:buNone/>
            </a:pPr>
            <a:r>
              <a:rPr lang="ru-RU" sz="2400" dirty="0" smtClean="0"/>
              <a:t>                                   Треугольник </a:t>
            </a:r>
            <a:r>
              <a:rPr lang="ru-RU" sz="2400" dirty="0"/>
              <a:t>- это Сила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                                                            Круг </a:t>
            </a:r>
            <a:r>
              <a:rPr lang="ru-RU" sz="2400" dirty="0"/>
              <a:t>это Бесконечное</a:t>
            </a:r>
            <a:endParaRPr lang="ru-RU" sz="2400" dirty="0" smtClean="0"/>
          </a:p>
          <a:p>
            <a:r>
              <a:rPr lang="ru-RU" dirty="0" smtClean="0"/>
              <a:t>Постижение  формы через упражнения -  вращательные </a:t>
            </a:r>
            <a:r>
              <a:rPr lang="ru-RU" dirty="0"/>
              <a:t>движения обеими руками, </a:t>
            </a:r>
            <a:r>
              <a:rPr lang="ru-RU" dirty="0" smtClean="0"/>
              <a:t>физическое "</a:t>
            </a:r>
            <a:r>
              <a:rPr lang="ru-RU" dirty="0" err="1" smtClean="0"/>
              <a:t>прочувствование</a:t>
            </a:r>
            <a:r>
              <a:rPr lang="ru-RU" dirty="0" smtClean="0"/>
              <a:t>" формы.</a:t>
            </a:r>
          </a:p>
          <a:p>
            <a:endParaRPr lang="ru-RU" dirty="0" smtClean="0"/>
          </a:p>
          <a:p>
            <a:r>
              <a:rPr lang="ru-RU" sz="2400" dirty="0"/>
              <a:t>Исходя из этого Оскар </a:t>
            </a:r>
            <a:r>
              <a:rPr lang="ru-RU" sz="2400" dirty="0" err="1"/>
              <a:t>Шлеммер</a:t>
            </a:r>
            <a:r>
              <a:rPr lang="ru-RU" sz="2400" dirty="0"/>
              <a:t> создал театр и уникальный балет. В основе его театрального дизайна - простейшие пластические формы и их движение в пространстве.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12143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b="1" dirty="0" smtClean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>
            <a:normAutofit/>
          </a:bodyPr>
          <a:lstStyle/>
          <a:p>
            <a:r>
              <a:rPr lang="ru-RU" dirty="0"/>
              <a:t>. Для развития природного чувства ритма и поддержания уровня ритмической напряженности, </a:t>
            </a:r>
            <a:r>
              <a:rPr lang="ru-RU" dirty="0" err="1"/>
              <a:t>Иттен</a:t>
            </a:r>
            <a:r>
              <a:rPr lang="ru-RU" dirty="0"/>
              <a:t> практиковал рисование контуров различных предметов не отрывая </a:t>
            </a:r>
            <a:r>
              <a:rPr lang="ru-RU" dirty="0" smtClean="0"/>
              <a:t>руки от бумаги.</a:t>
            </a:r>
            <a:endParaRPr lang="ru-RU" dirty="0"/>
          </a:p>
          <a:p>
            <a:pPr algn="ctr"/>
            <a:r>
              <a:rPr lang="ru-RU" dirty="0" smtClean="0">
                <a:solidFill>
                  <a:schemeClr val="accent1"/>
                </a:solidFill>
              </a:rPr>
              <a:t>"</a:t>
            </a:r>
            <a:r>
              <a:rPr lang="ru-RU" dirty="0">
                <a:solidFill>
                  <a:schemeClr val="accent1"/>
                </a:solidFill>
              </a:rPr>
              <a:t>Движение руки совершается заодно с движением </a:t>
            </a:r>
            <a:r>
              <a:rPr lang="ru-RU" dirty="0" smtClean="0">
                <a:solidFill>
                  <a:schemeClr val="accent1"/>
                </a:solidFill>
              </a:rPr>
              <a:t>сердца«.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59671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Упражнения для практики.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Заметки на полях от художницы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Фридл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Диккер-Брандейсовой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772400" cy="4861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Мы сидим на полу, закрыв глаза, и рисуем бабочку обеими руками. Не отрывая руки от листа. Левая рука не слышит правую, а надо, чтобы слышала. Наши глаза, если, они в порядке, видят одинаково, а руки работают вразнобой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Час художественной зарядки - после чего - натюрморт с лимоном. Написать лимон, съесть лимон, и снова написать, но так, чтобы глядя на холст, во рту стало кисло.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904258"/>
                </a:solidFill>
              </a:rPr>
              <a:t>У </a:t>
            </a:r>
            <a:r>
              <a:rPr lang="ru-RU" dirty="0">
                <a:solidFill>
                  <a:srgbClr val="904258"/>
                </a:solidFill>
              </a:rPr>
              <a:t>меня целый оркестр из инструментов - перо - скрипка, карандаш - альт, уголь - виолончель. Углем передается густота звука, мелодия линии, им, как смычком, можно водить или ударять по струнам, чуть повернешь его в пальцах - штрих превращается в волосяную линию, чуть нажмешь, басовое пятно</a:t>
            </a:r>
            <a:r>
              <a:rPr lang="ru-RU" dirty="0" smtClean="0">
                <a:solidFill>
                  <a:srgbClr val="904258"/>
                </a:solidFill>
              </a:rPr>
              <a:t>.</a:t>
            </a:r>
          </a:p>
          <a:p>
            <a:r>
              <a:rPr lang="ru-RU" dirty="0"/>
              <a:t>Переживание - Восприятие </a:t>
            </a:r>
            <a:r>
              <a:rPr lang="ru-RU" dirty="0" smtClean="0"/>
              <a:t>– Воплощение. </a:t>
            </a:r>
            <a:r>
              <a:rPr lang="ru-RU" dirty="0"/>
              <a:t>- вот три ступени творческого </a:t>
            </a:r>
            <a:r>
              <a:rPr lang="ru-RU" dirty="0" smtClean="0"/>
              <a:t>процесса. Передо </a:t>
            </a:r>
            <a:r>
              <a:rPr lang="ru-RU" dirty="0"/>
              <a:t>мной стоит чертополох. Мои </a:t>
            </a:r>
            <a:r>
              <a:rPr lang="ru-RU" dirty="0" smtClean="0"/>
              <a:t>нервы </a:t>
            </a:r>
            <a:r>
              <a:rPr lang="ru-RU" dirty="0"/>
              <a:t>принимают рваное, скачкообразное движение. Мое чувство, вкус и зрение схватывают остроту и колючесть его </a:t>
            </a:r>
            <a:r>
              <a:rPr lang="ru-RU" dirty="0" err="1"/>
              <a:t>формо</a:t>
            </a:r>
            <a:r>
              <a:rPr lang="ru-RU" dirty="0"/>
              <a:t>-движения, а мой дух видит его природу.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Я </a:t>
            </a:r>
            <a:r>
              <a:rPr lang="ru-RU" dirty="0">
                <a:solidFill>
                  <a:srgbClr val="002060"/>
                </a:solidFill>
              </a:rPr>
              <a:t>рисую - упаковываю аморфное тело свободы в лепестки белой лилии. Лепестки отбрасывают черные тени, в них вспыхивает свет, выбрасывает из черной лавы прозрачные осколки разбитого сосуда... </a:t>
            </a:r>
          </a:p>
        </p:txBody>
      </p:sp>
    </p:spTree>
    <p:extLst>
      <p:ext uri="{BB962C8B-B14F-4D97-AF65-F5344CB8AC3E}">
        <p14:creationId xmlns:p14="http://schemas.microsoft.com/office/powerpoint/2010/main" xmlns="" val="91899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Фридл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dirty="0" err="1" smtClean="0">
                <a:solidFill>
                  <a:srgbClr val="C00000"/>
                </a:solidFill>
              </a:rPr>
              <a:t>иккер</a:t>
            </a:r>
            <a:r>
              <a:rPr lang="ru-RU" dirty="0" smtClean="0">
                <a:solidFill>
                  <a:srgbClr val="C00000"/>
                </a:solidFill>
              </a:rPr>
              <a:t> –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Б</a:t>
            </a:r>
            <a:r>
              <a:rPr lang="ru-RU" dirty="0" err="1" smtClean="0">
                <a:solidFill>
                  <a:srgbClr val="C00000"/>
                </a:solidFill>
              </a:rPr>
              <a:t>рандейсова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smtClean="0"/>
              <a:t>дизайнер и  художник</a:t>
            </a:r>
            <a:endParaRPr lang="ru-RU" dirty="0"/>
          </a:p>
        </p:txBody>
      </p:sp>
      <p:pic>
        <p:nvPicPr>
          <p:cNvPr id="3077" name="Picture 5" descr="C:\Users\Олег\Desktop\педчтения\1.jpgё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72816"/>
            <a:ext cx="4752528" cy="4032448"/>
          </a:xfrm>
          <a:prstGeom prst="rect">
            <a:avLst/>
          </a:prstGeom>
          <a:ln w="190500" cap="sq">
            <a:solidFill>
              <a:schemeClr val="accent6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88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Краткая творческая </a:t>
            </a:r>
            <a:r>
              <a:rPr lang="ru-RU" sz="2800" dirty="0" err="1" smtClean="0">
                <a:solidFill>
                  <a:srgbClr val="C00000"/>
                </a:solidFill>
              </a:rPr>
              <a:t>биграфия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7772400" cy="4967064"/>
          </a:xfrm>
        </p:spPr>
        <p:txBody>
          <a:bodyPr/>
          <a:lstStyle/>
          <a:p>
            <a:r>
              <a:rPr lang="ru-RU" dirty="0"/>
              <a:t>Ученица </a:t>
            </a:r>
            <a:r>
              <a:rPr lang="ru-RU" dirty="0" err="1"/>
              <a:t>Йоханнеса</a:t>
            </a:r>
            <a:r>
              <a:rPr lang="ru-RU" dirty="0"/>
              <a:t> </a:t>
            </a:r>
            <a:r>
              <a:rPr lang="ru-RU" dirty="0" err="1" smtClean="0"/>
              <a:t>Иттена</a:t>
            </a:r>
            <a:r>
              <a:rPr lang="ru-RU" dirty="0" smtClean="0"/>
              <a:t>, выпускница </a:t>
            </a:r>
            <a:r>
              <a:rPr lang="ru-RU" dirty="0" err="1" smtClean="0"/>
              <a:t>Баухауза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Занималась </a:t>
            </a:r>
            <a:r>
              <a:rPr lang="ru-RU" dirty="0"/>
              <a:t>в 1919—1923 дизайном тканей, иллюстраторской и оформительской работой. </a:t>
            </a:r>
            <a:endParaRPr lang="ru-RU" dirty="0" smtClean="0"/>
          </a:p>
          <a:p>
            <a:r>
              <a:rPr lang="ru-RU" dirty="0" smtClean="0"/>
              <a:t>Работала </a:t>
            </a:r>
            <a:r>
              <a:rPr lang="ru-RU" dirty="0"/>
              <a:t>театральным художником и дизайнером в Берлине, Праге </a:t>
            </a:r>
            <a:r>
              <a:rPr lang="ru-RU" dirty="0" smtClean="0"/>
              <a:t>и </a:t>
            </a:r>
            <a:r>
              <a:rPr lang="ru-RU" dirty="0" err="1" smtClean="0"/>
              <a:t>Гронове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C:\Users\Олег\Desktop\педчтения\56bb027f486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933056"/>
            <a:ext cx="5184576" cy="2536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553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208" y="620687"/>
            <a:ext cx="6136407" cy="5297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157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ег\Desktop\педчтения\4f8d19c19af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32249"/>
            <a:ext cx="3352800" cy="4762500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Олег\Desktop\педчтения\0783b7896da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32249"/>
            <a:ext cx="3362325" cy="4762500"/>
          </a:xfrm>
          <a:prstGeom prst="rect">
            <a:avLst/>
          </a:prstGeom>
          <a:ln w="190500" cap="sq">
            <a:solidFill>
              <a:schemeClr val="accent6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44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Фридл</a:t>
            </a:r>
            <a:r>
              <a:rPr lang="ru-RU" dirty="0" smtClean="0"/>
              <a:t> -  </a:t>
            </a:r>
            <a:r>
              <a:rPr lang="ru-RU" dirty="0" smtClean="0">
                <a:solidFill>
                  <a:srgbClr val="C00000"/>
                </a:solidFill>
              </a:rPr>
              <a:t>Учитель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Вместе с мужем депортирована в </a:t>
            </a:r>
            <a:r>
              <a:rPr lang="ru-RU" dirty="0" err="1"/>
              <a:t>Терезинское</a:t>
            </a:r>
            <a:r>
              <a:rPr lang="ru-RU" dirty="0"/>
              <a:t> гетто в декабре 1942. В гетто давала уроки рисования. Накануне последней депортации из </a:t>
            </a:r>
            <a:r>
              <a:rPr lang="ru-RU" dirty="0" err="1"/>
              <a:t>Терезинского</a:t>
            </a:r>
            <a:r>
              <a:rPr lang="ru-RU" dirty="0"/>
              <a:t> гетто в Освенцим, 6 октября 1944, она собрала все рисунки, сделанные детьми на её уроках (около 5000), в чемодан. Рисунки сохранились. После войны они стали ярким свидетельством повседневной жизни </a:t>
            </a:r>
            <a:r>
              <a:rPr lang="ru-RU" dirty="0" smtClean="0"/>
              <a:t>в </a:t>
            </a:r>
            <a:r>
              <a:rPr lang="ru-RU" dirty="0"/>
              <a:t>гетто. В настоящее время они хранятся в Праге в Еврейском музее. Выставка произведений </a:t>
            </a:r>
            <a:r>
              <a:rPr lang="ru-RU" dirty="0" err="1"/>
              <a:t>Фридл</a:t>
            </a:r>
            <a:r>
              <a:rPr lang="ru-RU" dirty="0"/>
              <a:t> </a:t>
            </a:r>
            <a:r>
              <a:rPr lang="ru-RU" dirty="0" err="1"/>
              <a:t>Дикер-Брандейс</a:t>
            </a:r>
            <a:r>
              <a:rPr lang="ru-RU" dirty="0"/>
              <a:t> и её </a:t>
            </a:r>
            <a:r>
              <a:rPr lang="ru-RU" dirty="0" err="1"/>
              <a:t>терезинских</a:t>
            </a:r>
            <a:r>
              <a:rPr lang="ru-RU" dirty="0"/>
              <a:t> учеников </a:t>
            </a:r>
            <a:r>
              <a:rPr lang="ru-RU" dirty="0" smtClean="0"/>
              <a:t>впервые была </a:t>
            </a:r>
            <a:r>
              <a:rPr lang="ru-RU" dirty="0"/>
              <a:t>открыта в Вене в 1999 году. Она объехала много стран, её посетило более миллиона человек.</a:t>
            </a:r>
          </a:p>
        </p:txBody>
      </p:sp>
    </p:spTree>
    <p:extLst>
      <p:ext uri="{BB962C8B-B14F-4D97-AF65-F5344CB8AC3E}">
        <p14:creationId xmlns:p14="http://schemas.microsoft.com/office/powerpoint/2010/main" xmlns="" val="1296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3729608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Записки  </a:t>
            </a:r>
            <a:r>
              <a:rPr lang="ru-RU" sz="3200" dirty="0" err="1" smtClean="0">
                <a:solidFill>
                  <a:schemeClr val="accent3">
                    <a:lumMod val="75000"/>
                  </a:schemeClr>
                </a:solidFill>
              </a:rPr>
              <a:t>Фридл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084560"/>
            <a:ext cx="3672408" cy="5440784"/>
          </a:xfr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«Я </a:t>
            </a:r>
            <a:r>
              <a:rPr lang="ru-RU" dirty="0"/>
              <a:t>— Жизнь. Я — мельчайшая частица Всецелого в круговом колесе жизни. Пока жизнь меня крутит — я живу.</a:t>
            </a:r>
          </a:p>
          <a:p>
            <a:r>
              <a:rPr lang="ru-RU" dirty="0" smtClean="0"/>
              <a:t>Я </a:t>
            </a:r>
            <a:r>
              <a:rPr lang="ru-RU" dirty="0"/>
              <a:t>жажду Жизни. По пути к цели, которая недостижима, я собираю богатый урожай.</a:t>
            </a:r>
          </a:p>
          <a:p>
            <a:r>
              <a:rPr lang="ru-RU" dirty="0" smtClean="0"/>
              <a:t>Я </a:t>
            </a:r>
            <a:r>
              <a:rPr lang="ru-RU" dirty="0"/>
              <a:t>мечтаю о Жизни. Я — эфемерен, я самый великий в природе, я — несостоявшийся».</a:t>
            </a:r>
          </a:p>
          <a:p>
            <a:endParaRPr lang="ru-RU" dirty="0"/>
          </a:p>
        </p:txBody>
      </p:sp>
      <p:pic>
        <p:nvPicPr>
          <p:cNvPr id="4099" name="Picture 3" descr="C:\Users\Олег\Desktop\педчтения\5169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3375"/>
            <a:ext cx="4371975" cy="619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942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Цель занятия: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2564904"/>
            <a:ext cx="7772400" cy="345489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Сохранение исторической памяти о событиях Второй мировой войны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916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Работы детей из гетто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Олег\Desktop\педчтения\4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3529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181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21014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Из воспоминаний   бывшей узницы  гетто  </a:t>
            </a:r>
            <a:r>
              <a:rPr lang="ru-RU" sz="2800" dirty="0" err="1" smtClean="0">
                <a:solidFill>
                  <a:srgbClr val="C00000"/>
                </a:solidFill>
              </a:rPr>
              <a:t>Терезин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Эдит </a:t>
            </a:r>
            <a:r>
              <a:rPr lang="ru-RU" sz="2800" dirty="0" err="1" smtClean="0">
                <a:solidFill>
                  <a:srgbClr val="002060"/>
                </a:solidFill>
              </a:rPr>
              <a:t>Крамер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3744416"/>
          </a:xfrm>
        </p:spPr>
        <p:txBody>
          <a:bodyPr>
            <a:normAutofit/>
          </a:bodyPr>
          <a:lstStyle/>
          <a:p>
            <a:r>
              <a:rPr lang="ru-RU" sz="2200" dirty="0"/>
              <a:t>Она давала диктанты, в которых нужно было </a:t>
            </a:r>
            <a:r>
              <a:rPr lang="ru-RU" sz="2200" dirty="0" smtClean="0"/>
              <a:t>перевести звук в графическое воплощение. Диктанты </a:t>
            </a:r>
            <a:r>
              <a:rPr lang="ru-RU" sz="2200" dirty="0"/>
              <a:t>нам очень нравились, потому что никогда нельзя было угадать, что будет дальше – у нее была невероятная фантазия: лестница вверх, лестница вниз, кто-то поднимается по лестнице, кто-то спускается. Вот скалка, а вот грубые кирпичи – тяжелые такие, из-под них растет трава. Авоська, поленья. Лиса вертит хвостом, или что-то совсем другое, например, вязанье. Иногда мы рисовали двумя руками, выводя, например, форму кувшина. </a:t>
            </a:r>
            <a:endParaRPr lang="ru-RU" sz="2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99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4339912" cy="51830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/>
              <a:t>Обучение детей в концлагере строго воспрещалось. Не было запрета только на рисование. Почти все маленькие арестанты рисовали, погружаясь в другое пространство.</a:t>
            </a:r>
          </a:p>
          <a:p>
            <a:pPr marL="0" indent="0" algn="just">
              <a:buNone/>
            </a:pPr>
            <a:r>
              <a:rPr lang="ru-RU" sz="2000" dirty="0" smtClean="0"/>
              <a:t>Творчество исцеляло детей духовно, избавляло от страха, давало силы оставаться детьми. Те, кто выжил, смогли потом адаптироваться в жизни и связали свою жизнь с исцелением: стали врачами, художниками, педагогами. Уроки рисования стали для них уроками жизни.</a:t>
            </a:r>
            <a:endParaRPr lang="ru-RU" sz="2000" dirty="0"/>
          </a:p>
        </p:txBody>
      </p:sp>
      <p:pic>
        <p:nvPicPr>
          <p:cNvPr id="10242" name="Picture 2" descr="C:\Users\Олег\Desktop\педчтения\i9831614_9cca9b9744edefe727ff066bfa75e46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749675" cy="4721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64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15436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i="1" dirty="0" smtClean="0"/>
          </a:p>
          <a:p>
            <a:pPr marL="0" indent="0" algn="r">
              <a:buNone/>
            </a:pPr>
            <a:r>
              <a:rPr lang="ru-RU" sz="1800" i="1" dirty="0" err="1" smtClean="0">
                <a:solidFill>
                  <a:schemeClr val="accent1"/>
                </a:solidFill>
              </a:rPr>
              <a:t>Фридл</a:t>
            </a:r>
            <a:r>
              <a:rPr lang="ru-RU" sz="1800" i="1" dirty="0" smtClean="0">
                <a:solidFill>
                  <a:schemeClr val="accent1"/>
                </a:solidFill>
              </a:rPr>
              <a:t> </a:t>
            </a:r>
            <a:r>
              <a:rPr lang="ru-RU" sz="1800" i="1" dirty="0" err="1" smtClean="0">
                <a:solidFill>
                  <a:schemeClr val="accent1"/>
                </a:solidFill>
              </a:rPr>
              <a:t>Диккер-Брандейсовой</a:t>
            </a:r>
            <a:r>
              <a:rPr lang="ru-RU" sz="1800" i="1" dirty="0" smtClean="0">
                <a:solidFill>
                  <a:schemeClr val="accent1"/>
                </a:solidFill>
              </a:rPr>
              <a:t> посвящается</a:t>
            </a:r>
            <a:r>
              <a:rPr lang="ru-RU" sz="3200" i="1" dirty="0" smtClean="0">
                <a:solidFill>
                  <a:schemeClr val="accent1"/>
                </a:solidFill>
              </a:rPr>
              <a:t>…</a:t>
            </a:r>
            <a:endParaRPr lang="en-US" sz="3200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3200" i="1" dirty="0" smtClean="0"/>
              <a:t>Есть дух, душа, духовность, два крыла…</a:t>
            </a:r>
          </a:p>
          <a:p>
            <a:pPr marL="0" indent="0">
              <a:buNone/>
            </a:pPr>
            <a:r>
              <a:rPr lang="ru-RU" sz="3200" i="1" dirty="0" smtClean="0"/>
              <a:t>Вы вспомните: летела, а не шла…</a:t>
            </a:r>
          </a:p>
          <a:p>
            <a:pPr marL="0" indent="0">
              <a:buNone/>
            </a:pPr>
            <a:r>
              <a:rPr lang="ru-RU" sz="3200" i="1" dirty="0"/>
              <a:t> </a:t>
            </a:r>
            <a:r>
              <a:rPr lang="ru-RU" sz="3200" i="1" dirty="0" smtClean="0"/>
              <a:t>                                                            </a:t>
            </a:r>
            <a:r>
              <a:rPr lang="en-US" sz="3200" i="1" dirty="0" err="1" smtClean="0"/>
              <a:t>Adeli</a:t>
            </a:r>
            <a:endParaRPr lang="ru-RU" sz="32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212976"/>
            <a:ext cx="434196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939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Память.</a:t>
            </a:r>
            <a:r>
              <a:rPr lang="ru-RU" dirty="0" smtClean="0"/>
              <a:t>   </a:t>
            </a: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Рисуем сердцем…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accent1"/>
                </a:solidFill>
              </a:rPr>
              <a:t>Рефлексия на тему «Память сердца».</a:t>
            </a:r>
          </a:p>
          <a:p>
            <a:r>
              <a:rPr lang="ru-RU" dirty="0" smtClean="0"/>
              <a:t>Создание </a:t>
            </a:r>
            <a:r>
              <a:rPr lang="ru-RU" dirty="0" err="1" smtClean="0"/>
              <a:t>монокомпозиций</a:t>
            </a:r>
            <a:r>
              <a:rPr lang="ru-RU" dirty="0" smtClean="0"/>
              <a:t>  с использованием контрастных цветов (белый, чёрный и спектральный цвет на выбор). </a:t>
            </a:r>
            <a:r>
              <a:rPr lang="ru-RU" i="1" dirty="0" smtClean="0">
                <a:solidFill>
                  <a:schemeClr val="accent1"/>
                </a:solidFill>
              </a:rPr>
              <a:t>Послание в прошлое, благодарность за настоящее, мечта о будущем. </a:t>
            </a:r>
          </a:p>
          <a:p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1266" name="Picture 2" descr="C:\Users\Олег\Desktop\педчтения\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16835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ег\Desktop\педчтения\2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31676"/>
            <a:ext cx="374967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Олег\Desktop\педчтения\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4325" y="2997200"/>
            <a:ext cx="3749675" cy="354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Олег\Desktop\педчтения\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5593" y="3228798"/>
            <a:ext cx="4118495" cy="323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Олег\Desktop\педчтения\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730100"/>
            <a:ext cx="616779" cy="40318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Г</a:t>
            </a:r>
          </a:p>
          <a:p>
            <a:r>
              <a:rPr lang="ru-RU" sz="3200" b="1" dirty="0" smtClean="0"/>
              <a:t>А</a:t>
            </a:r>
          </a:p>
          <a:p>
            <a:r>
              <a:rPr lang="ru-RU" sz="3200" b="1" dirty="0" smtClean="0"/>
              <a:t>Л</a:t>
            </a:r>
          </a:p>
          <a:p>
            <a:r>
              <a:rPr lang="ru-RU" sz="3200" b="1" dirty="0" smtClean="0"/>
              <a:t>Е</a:t>
            </a:r>
          </a:p>
          <a:p>
            <a:r>
              <a:rPr lang="ru-RU" sz="3200" b="1" dirty="0" smtClean="0"/>
              <a:t>Р</a:t>
            </a:r>
          </a:p>
          <a:p>
            <a:r>
              <a:rPr lang="ru-RU" sz="3200" b="1" dirty="0" smtClean="0"/>
              <a:t>Е</a:t>
            </a:r>
          </a:p>
          <a:p>
            <a:r>
              <a:rPr lang="ru-RU" sz="3200" b="1" dirty="0"/>
              <a:t>Я</a:t>
            </a:r>
            <a:endParaRPr lang="ru-RU" sz="3200" b="1" dirty="0" smtClean="0"/>
          </a:p>
          <a:p>
            <a:r>
              <a:rPr lang="ru-RU" sz="3200" b="1" dirty="0" smtClean="0"/>
              <a:t> 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5865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занятия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/>
          <a:lstStyle/>
          <a:p>
            <a:r>
              <a:rPr lang="ru-RU" dirty="0" smtClean="0"/>
              <a:t>Учить  понимать как  общественно – историческую, так и личностную значимость искусства в контексте  мировой культуры;</a:t>
            </a:r>
          </a:p>
          <a:p>
            <a:r>
              <a:rPr lang="ru-RU" dirty="0" smtClean="0"/>
              <a:t>Развивать ассоциативное и образное мышление</a:t>
            </a:r>
          </a:p>
          <a:p>
            <a:r>
              <a:rPr lang="ru-RU" dirty="0" smtClean="0"/>
              <a:t>Воспитывать отзывчивость и уважение к ближнему;</a:t>
            </a:r>
          </a:p>
          <a:p>
            <a:r>
              <a:rPr lang="ru-RU" dirty="0" smtClean="0"/>
              <a:t>Расширять кругозор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xmlns="" val="25486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План занятия: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2132856"/>
            <a:ext cx="7772400" cy="3886944"/>
          </a:xfrm>
        </p:spPr>
        <p:txBody>
          <a:bodyPr/>
          <a:lstStyle/>
          <a:p>
            <a:r>
              <a:rPr lang="ru-RU" dirty="0" smtClean="0"/>
              <a:t>Введение в тему. Об искусстве и его роли в жизни общества и отдельно взятого человека.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Фридл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Диккер</a:t>
            </a:r>
            <a:r>
              <a:rPr lang="ru-RU" dirty="0" smtClean="0">
                <a:solidFill>
                  <a:srgbClr val="0070C0"/>
                </a:solidFill>
              </a:rPr>
              <a:t>- </a:t>
            </a:r>
            <a:r>
              <a:rPr lang="ru-RU" dirty="0" err="1" smtClean="0">
                <a:solidFill>
                  <a:srgbClr val="0070C0"/>
                </a:solidFill>
              </a:rPr>
              <a:t>Брандейсова</a:t>
            </a:r>
            <a:r>
              <a:rPr lang="ru-RU" dirty="0" smtClean="0">
                <a:solidFill>
                  <a:srgbClr val="0070C0"/>
                </a:solidFill>
              </a:rPr>
              <a:t> как представитель дизайнерской школы «</a:t>
            </a:r>
            <a:r>
              <a:rPr lang="ru-RU" dirty="0" err="1" smtClean="0">
                <a:solidFill>
                  <a:srgbClr val="0070C0"/>
                </a:solidFill>
              </a:rPr>
              <a:t>Баухауз</a:t>
            </a:r>
            <a:r>
              <a:rPr lang="ru-RU" dirty="0" smtClean="0">
                <a:solidFill>
                  <a:srgbClr val="0070C0"/>
                </a:solidFill>
              </a:rPr>
              <a:t>».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От дизайнера к педагогу. Рисовать, чтобы жить.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Память. Рисуем сердцем.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Ничто не забыто. Письмо в прошлое.</a:t>
            </a:r>
          </a:p>
        </p:txBody>
      </p:sp>
    </p:spTree>
    <p:extLst>
      <p:ext uri="{BB962C8B-B14F-4D97-AF65-F5344CB8AC3E}">
        <p14:creationId xmlns:p14="http://schemas.microsoft.com/office/powerpoint/2010/main" xmlns="" val="30815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Введение в тему. </a:t>
            </a:r>
            <a:r>
              <a:rPr lang="ru-RU" sz="2800" dirty="0" smtClean="0">
                <a:solidFill>
                  <a:srgbClr val="C00000"/>
                </a:solidFill>
              </a:rPr>
              <a:t>Об искусстве и его роли в обществе и жизни отдельно взятого человека.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</a:t>
            </a:r>
            <a:r>
              <a:rPr lang="ru-RU" sz="3600" dirty="0" smtClean="0">
                <a:solidFill>
                  <a:srgbClr val="0070C0"/>
                </a:solidFill>
              </a:rPr>
              <a:t>Личность </a:t>
            </a:r>
            <a:r>
              <a:rPr lang="ru-RU" sz="3600" dirty="0"/>
              <a:t>– </a:t>
            </a:r>
            <a:r>
              <a:rPr lang="ru-RU" sz="3600" dirty="0">
                <a:solidFill>
                  <a:srgbClr val="7030A0"/>
                </a:solidFill>
              </a:rPr>
              <a:t>нация </a:t>
            </a:r>
            <a:r>
              <a:rPr lang="ru-RU" sz="3600" dirty="0"/>
              <a:t>– </a:t>
            </a:r>
            <a:r>
              <a:rPr lang="ru-RU" sz="3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человечество </a:t>
            </a:r>
            <a:endParaRPr lang="ru-RU" sz="3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ru-RU" sz="3200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Любая </a:t>
            </a:r>
            <a:r>
              <a:rPr lang="ru-RU" dirty="0"/>
              <a:t>яр­кая творческая личность, всем сердцем преданная своему народу, как правило, не замыкается в себе, в национальных рамках, а ищет и прокладывает пути к человечеству.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41" r="23494" b="27069"/>
          <a:stretch/>
        </p:blipFill>
        <p:spPr bwMode="auto">
          <a:xfrm>
            <a:off x="3676260" y="2636912"/>
            <a:ext cx="1754155" cy="150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248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Что нам даёт искусство?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Искусство формирует </a:t>
            </a:r>
            <a:r>
              <a:rPr lang="ru-RU" dirty="0" smtClean="0">
                <a:solidFill>
                  <a:srgbClr val="0070C0"/>
                </a:solidFill>
              </a:rPr>
              <a:t>чувства </a:t>
            </a:r>
            <a:r>
              <a:rPr lang="ru-RU" dirty="0">
                <a:solidFill>
                  <a:srgbClr val="0070C0"/>
                </a:solidFill>
              </a:rPr>
              <a:t>и </a:t>
            </a:r>
            <a:r>
              <a:rPr lang="ru-RU" dirty="0" smtClean="0">
                <a:solidFill>
                  <a:srgbClr val="0070C0"/>
                </a:solidFill>
              </a:rPr>
              <a:t>мысли. 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Искусство </a:t>
            </a:r>
            <a:r>
              <a:rPr lang="ru-RU" dirty="0">
                <a:solidFill>
                  <a:schemeClr val="accent6"/>
                </a:solidFill>
              </a:rPr>
              <a:t>позволяет </a:t>
            </a:r>
            <a:r>
              <a:rPr lang="ru-RU" dirty="0" smtClean="0">
                <a:solidFill>
                  <a:schemeClr val="accent6"/>
                </a:solidFill>
              </a:rPr>
              <a:t> пережить </a:t>
            </a:r>
            <a:r>
              <a:rPr lang="ru-RU" dirty="0">
                <a:solidFill>
                  <a:schemeClr val="accent6"/>
                </a:solidFill>
              </a:rPr>
              <a:t>многие чужие жизни как свою и обогатиться опытом других </a:t>
            </a:r>
            <a:r>
              <a:rPr lang="ru-RU" dirty="0" smtClean="0">
                <a:solidFill>
                  <a:schemeClr val="accent6"/>
                </a:solidFill>
              </a:rPr>
              <a:t>людей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Искусство  тяготеет </a:t>
            </a:r>
            <a:r>
              <a:rPr lang="ru-RU" dirty="0">
                <a:solidFill>
                  <a:srgbClr val="7030A0"/>
                </a:solidFill>
              </a:rPr>
              <a:t>к философскому осмыслению действительности, к поис­кам смысла человеческой </a:t>
            </a:r>
            <a:r>
              <a:rPr lang="ru-RU" dirty="0" smtClean="0">
                <a:solidFill>
                  <a:srgbClr val="7030A0"/>
                </a:solidFill>
              </a:rPr>
              <a:t>жизни.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Искусство -   источник идей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869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Введение в курс авангардного искусства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sz="quarter" idx="1"/>
          </p:nvPr>
        </p:nvSpPr>
        <p:spPr>
          <a:xfrm>
            <a:off x="755576" y="908720"/>
            <a:ext cx="3749040" cy="4572000"/>
          </a:xfrm>
        </p:spPr>
        <p:txBody>
          <a:bodyPr>
            <a:normAutofit/>
          </a:bodyPr>
          <a:lstStyle/>
          <a:p>
            <a:r>
              <a:rPr lang="ru-RU" b="1" dirty="0" smtClean="0"/>
              <a:t>БАУХАУЗ</a:t>
            </a:r>
            <a:r>
              <a:rPr lang="ru-RU" dirty="0" smtClean="0"/>
              <a:t> – первая школа дизайна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33950" y="980728"/>
            <a:ext cx="3749040" cy="55406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Школа </a:t>
            </a:r>
            <a:r>
              <a:rPr lang="ru-RU" sz="1800" dirty="0" err="1" smtClean="0"/>
              <a:t>Баухауз</a:t>
            </a:r>
            <a:r>
              <a:rPr lang="ru-RU" sz="1800" dirty="0" smtClean="0"/>
              <a:t> была основана 1 апреля 1919 года.</a:t>
            </a:r>
          </a:p>
          <a:p>
            <a:endParaRPr lang="ru-RU" sz="1800" dirty="0" smtClean="0"/>
          </a:p>
          <a:p>
            <a:r>
              <a:rPr lang="ru-RU" sz="1800" dirty="0" smtClean="0"/>
              <a:t>Архитектор Вальтер </a:t>
            </a:r>
            <a:r>
              <a:rPr lang="ru-RU" sz="1800" dirty="0" err="1" smtClean="0"/>
              <a:t>Гроппиус</a:t>
            </a:r>
            <a:r>
              <a:rPr lang="ru-RU" sz="1800" dirty="0" smtClean="0"/>
              <a:t>- основатель школы.</a:t>
            </a:r>
          </a:p>
          <a:p>
            <a:endParaRPr lang="ru-RU" sz="1800" dirty="0" smtClean="0"/>
          </a:p>
          <a:p>
            <a:r>
              <a:rPr lang="ru-RU" sz="1800" dirty="0"/>
              <a:t>архитектура, промышленный дизайн, текстиль, фотография, </a:t>
            </a:r>
            <a:r>
              <a:rPr lang="ru-RU" sz="1800" dirty="0" smtClean="0"/>
              <a:t>живопись -  основные направления  Школы.</a:t>
            </a:r>
          </a:p>
          <a:p>
            <a:endParaRPr lang="ru-RU" sz="1800" dirty="0" smtClean="0"/>
          </a:p>
          <a:p>
            <a:r>
              <a:rPr lang="ru-RU" sz="1800" dirty="0"/>
              <a:t>Здесь работали </a:t>
            </a:r>
            <a:r>
              <a:rPr lang="ru-RU" sz="1800" dirty="0" err="1"/>
              <a:t>Йоханнес</a:t>
            </a:r>
            <a:r>
              <a:rPr lang="ru-RU" sz="1800" dirty="0"/>
              <a:t> </a:t>
            </a:r>
            <a:r>
              <a:rPr lang="ru-RU" sz="1800" dirty="0" err="1"/>
              <a:t>Иттен</a:t>
            </a:r>
            <a:r>
              <a:rPr lang="ru-RU" sz="1800" dirty="0"/>
              <a:t>, Пауль Клее, </a:t>
            </a:r>
            <a:r>
              <a:rPr lang="ru-RU" sz="1800" dirty="0" smtClean="0"/>
              <a:t>Оскар </a:t>
            </a:r>
            <a:r>
              <a:rPr lang="ru-RU" sz="1800" dirty="0" err="1" smtClean="0"/>
              <a:t>Шлеммер</a:t>
            </a:r>
            <a:r>
              <a:rPr lang="ru-RU" sz="1800" dirty="0" smtClean="0"/>
              <a:t> и др. .Наш </a:t>
            </a:r>
            <a:r>
              <a:rPr lang="ru-RU" sz="1800" dirty="0"/>
              <a:t>соотечественник Василий Кандинский преподавал теорию цвета и открыл при </a:t>
            </a:r>
            <a:r>
              <a:rPr lang="ru-RU" sz="1800" dirty="0" err="1"/>
              <a:t>Баухаузе</a:t>
            </a:r>
            <a:r>
              <a:rPr lang="ru-RU" sz="1800" dirty="0"/>
              <a:t> свой класс живописи.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960440" cy="453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3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«</a:t>
            </a:r>
            <a:r>
              <a:rPr lang="ru-RU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Баухауз</a:t>
            </a:r>
            <a:r>
              <a:rPr lang="ru-RU" sz="3200" dirty="0" smtClean="0">
                <a:solidFill>
                  <a:srgbClr val="C00000"/>
                </a:solidFill>
              </a:rPr>
              <a:t>»  создал </a:t>
            </a:r>
            <a:r>
              <a:rPr lang="ru-RU" sz="3200" dirty="0">
                <a:solidFill>
                  <a:srgbClr val="C00000"/>
                </a:solidFill>
              </a:rPr>
              <a:t>свой стиль, превратив фабрику идей в объект вдохновения.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/>
              <a:t>Стиль Школы ассоциируется с простотой, лаконичностью и функциональностью. Стеклянные столы, повторяющие форму тела кресла, стулья </a:t>
            </a:r>
            <a:r>
              <a:rPr lang="ru-RU" sz="2000" dirty="0" err="1"/>
              <a:t>cо</a:t>
            </a:r>
            <a:r>
              <a:rPr lang="ru-RU" sz="2000" dirty="0"/>
              <a:t> стальными перекладинами, встроенная кухня, </a:t>
            </a:r>
            <a:r>
              <a:rPr lang="ru-RU" sz="2000" dirty="0" err="1" smtClean="0"/>
              <a:t>геометричные</a:t>
            </a:r>
            <a:r>
              <a:rPr lang="ru-RU" sz="2000" dirty="0" smtClean="0"/>
              <a:t> формы посуды- </a:t>
            </a:r>
            <a:r>
              <a:rPr lang="ru-RU" sz="2000" dirty="0"/>
              <a:t>стиль Веймарской школы занял прочное место в жилом доме 20 </a:t>
            </a:r>
            <a:r>
              <a:rPr lang="ru-RU" sz="2000" dirty="0" smtClean="0"/>
              <a:t>века</a:t>
            </a:r>
          </a:p>
          <a:p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" y="3140968"/>
            <a:ext cx="3024336" cy="352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6567" y="3509606"/>
            <a:ext cx="3312368" cy="27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84984"/>
            <a:ext cx="2791197" cy="3243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85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11560" y="1447800"/>
            <a:ext cx="8532440" cy="4572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Цель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err="1">
                <a:solidFill>
                  <a:srgbClr val="C00000"/>
                </a:solidFill>
              </a:rPr>
              <a:t>Баухауза</a:t>
            </a:r>
            <a:r>
              <a:rPr lang="ru-RU" sz="2800" dirty="0">
                <a:solidFill>
                  <a:srgbClr val="C00000"/>
                </a:solidFill>
              </a:rPr>
              <a:t> –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освобождение духа через постоянно меняющуюся форму, ответ на стресс, вызванный хаосом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войны.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520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1111</TotalTime>
  <Words>1165</Words>
  <Application>Microsoft Office PowerPoint</Application>
  <PresentationFormat>Экран (4:3)</PresentationFormat>
  <Paragraphs>105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Справедливость</vt:lpstr>
      <vt:lpstr>« Есть дух, душа, духовность, два крыла…»</vt:lpstr>
      <vt:lpstr>Цель занятия:</vt:lpstr>
      <vt:lpstr>Задачи занятия:</vt:lpstr>
      <vt:lpstr>План занятия:</vt:lpstr>
      <vt:lpstr>Введение в тему. Об искусстве и его роли в обществе и жизни отдельно взятого человека. </vt:lpstr>
      <vt:lpstr>     Что нам даёт искусство?</vt:lpstr>
      <vt:lpstr>Введение в курс авангардного искусства</vt:lpstr>
      <vt:lpstr>«Баухауз»  создал свой стиль, превратив фабрику идей в объект вдохновения.</vt:lpstr>
      <vt:lpstr>Слайд 9</vt:lpstr>
      <vt:lpstr>Контраст</vt:lpstr>
      <vt:lpstr>Форма </vt:lpstr>
      <vt:lpstr>РИТМ</vt:lpstr>
      <vt:lpstr>Упражнения для практики. Заметки на полях от художницы Фридл  Диккер-Брандейсовой</vt:lpstr>
      <vt:lpstr>Фридл Диккер –Брандейсова- дизайнер и  художник</vt:lpstr>
      <vt:lpstr>Краткая творческая биграфия</vt:lpstr>
      <vt:lpstr>Слайд 16</vt:lpstr>
      <vt:lpstr>Слайд 17</vt:lpstr>
      <vt:lpstr>Фридл -  Учитель</vt:lpstr>
      <vt:lpstr>Записки  Фридл</vt:lpstr>
      <vt:lpstr>Работы детей из гетто</vt:lpstr>
      <vt:lpstr>Из воспоминаний   бывшей узницы  гетто  Терезин   Эдит Крамер</vt:lpstr>
      <vt:lpstr>Слайд 22</vt:lpstr>
      <vt:lpstr>  </vt:lpstr>
      <vt:lpstr>Память.   Рисуем сердцем…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Есть дух, душа, духовность, два крыла…»</dc:title>
  <dc:creator>Олег</dc:creator>
  <cp:lastModifiedBy>Ксения</cp:lastModifiedBy>
  <cp:revision>34</cp:revision>
  <dcterms:created xsi:type="dcterms:W3CDTF">2014-04-28T12:18:49Z</dcterms:created>
  <dcterms:modified xsi:type="dcterms:W3CDTF">2019-06-02T11:34:30Z</dcterms:modified>
</cp:coreProperties>
</file>