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59" r:id="rId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34A3"/>
    <a:srgbClr val="FEF6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60"/>
  </p:normalViewPr>
  <p:slideViewPr>
    <p:cSldViewPr snapToGrid="0">
      <p:cViewPr varScale="1">
        <p:scale>
          <a:sx n="69" d="100"/>
          <a:sy n="69" d="100"/>
        </p:scale>
        <p:origin x="37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61BAE48-4E40-46EC-BF86-48835B7C203D}" type="datetimeFigureOut">
              <a:rPr lang="ru-RU" smtClean="0"/>
              <a:t>03.06.2019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40BC36-ECE4-4EEA-BBF5-CFEEE7048097}" type="slidenum">
              <a:rPr lang="ru-RU" smtClean="0"/>
              <a:t>‹#›</a:t>
            </a:fld>
            <a:endParaRPr lang="ru-RU"/>
          </a:p>
        </p:txBody>
      </p:sp>
    </p:spTree>
    <p:extLst>
      <p:ext uri="{BB962C8B-B14F-4D97-AF65-F5344CB8AC3E}">
        <p14:creationId xmlns:p14="http://schemas.microsoft.com/office/powerpoint/2010/main" val="35003005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61BAE48-4E40-46EC-BF86-48835B7C203D}" type="datetimeFigureOut">
              <a:rPr lang="ru-RU" smtClean="0"/>
              <a:t>03.06.2019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40BC36-ECE4-4EEA-BBF5-CFEEE7048097}" type="slidenum">
              <a:rPr lang="ru-RU" smtClean="0"/>
              <a:t>‹#›</a:t>
            </a:fld>
            <a:endParaRPr lang="ru-RU"/>
          </a:p>
        </p:txBody>
      </p:sp>
    </p:spTree>
    <p:extLst>
      <p:ext uri="{BB962C8B-B14F-4D97-AF65-F5344CB8AC3E}">
        <p14:creationId xmlns:p14="http://schemas.microsoft.com/office/powerpoint/2010/main" val="40968954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61BAE48-4E40-46EC-BF86-48835B7C203D}" type="datetimeFigureOut">
              <a:rPr lang="ru-RU" smtClean="0"/>
              <a:t>03.06.2019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40BC36-ECE4-4EEA-BBF5-CFEEE7048097}" type="slidenum">
              <a:rPr lang="ru-RU" smtClean="0"/>
              <a:t>‹#›</a:t>
            </a:fld>
            <a:endParaRPr lang="ru-RU"/>
          </a:p>
        </p:txBody>
      </p:sp>
    </p:spTree>
    <p:extLst>
      <p:ext uri="{BB962C8B-B14F-4D97-AF65-F5344CB8AC3E}">
        <p14:creationId xmlns:p14="http://schemas.microsoft.com/office/powerpoint/2010/main" val="35097783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61BAE48-4E40-46EC-BF86-48835B7C203D}" type="datetimeFigureOut">
              <a:rPr lang="ru-RU" smtClean="0"/>
              <a:t>03.06.2019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40BC36-ECE4-4EEA-BBF5-CFEEE7048097}" type="slidenum">
              <a:rPr lang="ru-RU" smtClean="0"/>
              <a:t>‹#›</a:t>
            </a:fld>
            <a:endParaRPr lang="ru-RU"/>
          </a:p>
        </p:txBody>
      </p:sp>
    </p:spTree>
    <p:extLst>
      <p:ext uri="{BB962C8B-B14F-4D97-AF65-F5344CB8AC3E}">
        <p14:creationId xmlns:p14="http://schemas.microsoft.com/office/powerpoint/2010/main" val="31034654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61BAE48-4E40-46EC-BF86-48835B7C203D}" type="datetimeFigureOut">
              <a:rPr lang="ru-RU" smtClean="0"/>
              <a:t>03.06.2019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40BC36-ECE4-4EEA-BBF5-CFEEE7048097}" type="slidenum">
              <a:rPr lang="ru-RU" smtClean="0"/>
              <a:t>‹#›</a:t>
            </a:fld>
            <a:endParaRPr lang="ru-RU"/>
          </a:p>
        </p:txBody>
      </p:sp>
    </p:spTree>
    <p:extLst>
      <p:ext uri="{BB962C8B-B14F-4D97-AF65-F5344CB8AC3E}">
        <p14:creationId xmlns:p14="http://schemas.microsoft.com/office/powerpoint/2010/main" val="4922961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61BAE48-4E40-46EC-BF86-48835B7C203D}" type="datetimeFigureOut">
              <a:rPr lang="ru-RU" smtClean="0"/>
              <a:t>03.06.2019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40BC36-ECE4-4EEA-BBF5-CFEEE7048097}" type="slidenum">
              <a:rPr lang="ru-RU" smtClean="0"/>
              <a:t>‹#›</a:t>
            </a:fld>
            <a:endParaRPr lang="ru-RU"/>
          </a:p>
        </p:txBody>
      </p:sp>
    </p:spTree>
    <p:extLst>
      <p:ext uri="{BB962C8B-B14F-4D97-AF65-F5344CB8AC3E}">
        <p14:creationId xmlns:p14="http://schemas.microsoft.com/office/powerpoint/2010/main" val="21733842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61BAE48-4E40-46EC-BF86-48835B7C203D}" type="datetimeFigureOut">
              <a:rPr lang="ru-RU" smtClean="0"/>
              <a:t>03.06.2019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B40BC36-ECE4-4EEA-BBF5-CFEEE7048097}" type="slidenum">
              <a:rPr lang="ru-RU" smtClean="0"/>
              <a:t>‹#›</a:t>
            </a:fld>
            <a:endParaRPr lang="ru-RU"/>
          </a:p>
        </p:txBody>
      </p:sp>
    </p:spTree>
    <p:extLst>
      <p:ext uri="{BB962C8B-B14F-4D97-AF65-F5344CB8AC3E}">
        <p14:creationId xmlns:p14="http://schemas.microsoft.com/office/powerpoint/2010/main" val="8008854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61BAE48-4E40-46EC-BF86-48835B7C203D}" type="datetimeFigureOut">
              <a:rPr lang="ru-RU" smtClean="0"/>
              <a:t>03.06.2019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B40BC36-ECE4-4EEA-BBF5-CFEEE7048097}" type="slidenum">
              <a:rPr lang="ru-RU" smtClean="0"/>
              <a:t>‹#›</a:t>
            </a:fld>
            <a:endParaRPr lang="ru-RU"/>
          </a:p>
        </p:txBody>
      </p:sp>
    </p:spTree>
    <p:extLst>
      <p:ext uri="{BB962C8B-B14F-4D97-AF65-F5344CB8AC3E}">
        <p14:creationId xmlns:p14="http://schemas.microsoft.com/office/powerpoint/2010/main" val="36626396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61BAE48-4E40-46EC-BF86-48835B7C203D}" type="datetimeFigureOut">
              <a:rPr lang="ru-RU" smtClean="0"/>
              <a:t>03.06.2019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B40BC36-ECE4-4EEA-BBF5-CFEEE7048097}" type="slidenum">
              <a:rPr lang="ru-RU" smtClean="0"/>
              <a:t>‹#›</a:t>
            </a:fld>
            <a:endParaRPr lang="ru-RU"/>
          </a:p>
        </p:txBody>
      </p:sp>
    </p:spTree>
    <p:extLst>
      <p:ext uri="{BB962C8B-B14F-4D97-AF65-F5344CB8AC3E}">
        <p14:creationId xmlns:p14="http://schemas.microsoft.com/office/powerpoint/2010/main" val="193561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61BAE48-4E40-46EC-BF86-48835B7C203D}" type="datetimeFigureOut">
              <a:rPr lang="ru-RU" smtClean="0"/>
              <a:t>03.06.2019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40BC36-ECE4-4EEA-BBF5-CFEEE7048097}" type="slidenum">
              <a:rPr lang="ru-RU" smtClean="0"/>
              <a:t>‹#›</a:t>
            </a:fld>
            <a:endParaRPr lang="ru-RU"/>
          </a:p>
        </p:txBody>
      </p:sp>
    </p:spTree>
    <p:extLst>
      <p:ext uri="{BB962C8B-B14F-4D97-AF65-F5344CB8AC3E}">
        <p14:creationId xmlns:p14="http://schemas.microsoft.com/office/powerpoint/2010/main" val="36260113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61BAE48-4E40-46EC-BF86-48835B7C203D}" type="datetimeFigureOut">
              <a:rPr lang="ru-RU" smtClean="0"/>
              <a:t>03.06.2019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40BC36-ECE4-4EEA-BBF5-CFEEE7048097}" type="slidenum">
              <a:rPr lang="ru-RU" smtClean="0"/>
              <a:t>‹#›</a:t>
            </a:fld>
            <a:endParaRPr lang="ru-RU"/>
          </a:p>
        </p:txBody>
      </p:sp>
    </p:spTree>
    <p:extLst>
      <p:ext uri="{BB962C8B-B14F-4D97-AF65-F5344CB8AC3E}">
        <p14:creationId xmlns:p14="http://schemas.microsoft.com/office/powerpoint/2010/main" val="7777163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000">
              <a:srgbClr val="E834A3"/>
            </a:gs>
            <a:gs pos="58000">
              <a:schemeClr val="accent1">
                <a:lumMod val="45000"/>
                <a:lumOff val="55000"/>
              </a:schemeClr>
            </a:gs>
            <a:gs pos="72000">
              <a:schemeClr val="accent1">
                <a:lumMod val="45000"/>
                <a:lumOff val="55000"/>
              </a:schemeClr>
            </a:gs>
            <a:gs pos="96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1BAE48-4E40-46EC-BF86-48835B7C203D}" type="datetimeFigureOut">
              <a:rPr lang="ru-RU" smtClean="0"/>
              <a:t>03.06.2019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40BC36-ECE4-4EEA-BBF5-CFEEE7048097}" type="slidenum">
              <a:rPr lang="ru-RU" smtClean="0"/>
              <a:t>‹#›</a:t>
            </a:fld>
            <a:endParaRPr lang="ru-RU"/>
          </a:p>
        </p:txBody>
      </p:sp>
    </p:spTree>
    <p:extLst>
      <p:ext uri="{BB962C8B-B14F-4D97-AF65-F5344CB8AC3E}">
        <p14:creationId xmlns:p14="http://schemas.microsoft.com/office/powerpoint/2010/main" val="3433367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38300" y="187326"/>
            <a:ext cx="9144000" cy="2387600"/>
          </a:xfrm>
        </p:spPr>
        <p:txBody>
          <a:bodyPr/>
          <a:lstStyle/>
          <a:p>
            <a:r>
              <a:rPr lang="ru-RU" dirty="0" smtClean="0">
                <a:solidFill>
                  <a:srgbClr val="00B050"/>
                </a:solidFill>
                <a:latin typeface="Bahnschrift SemiBold SemiConden" panose="020B0502040204020203" pitchFamily="34" charset="0"/>
              </a:rPr>
              <a:t>На сольфеджио</a:t>
            </a:r>
            <a:br>
              <a:rPr lang="ru-RU" dirty="0" smtClean="0">
                <a:solidFill>
                  <a:srgbClr val="00B050"/>
                </a:solidFill>
                <a:latin typeface="Bahnschrift SemiBold SemiConden" panose="020B0502040204020203" pitchFamily="34" charset="0"/>
              </a:rPr>
            </a:br>
            <a:r>
              <a:rPr lang="ru-RU" dirty="0" smtClean="0">
                <a:solidFill>
                  <a:srgbClr val="00B050"/>
                </a:solidFill>
                <a:latin typeface="Bahnschrift SemiBold SemiConden" panose="020B0502040204020203" pitchFamily="34" charset="0"/>
              </a:rPr>
              <a:t> с улыбкой</a:t>
            </a:r>
            <a:endParaRPr lang="ru-RU" dirty="0">
              <a:solidFill>
                <a:srgbClr val="00B050"/>
              </a:solidFill>
              <a:latin typeface="Bahnschrift SemiBold SemiConden" panose="020B0502040204020203" pitchFamily="34" charset="0"/>
            </a:endParaRPr>
          </a:p>
        </p:txBody>
      </p:sp>
      <p:sp>
        <p:nvSpPr>
          <p:cNvPr id="3" name="Подзаголовок 2"/>
          <p:cNvSpPr>
            <a:spLocks noGrp="1"/>
          </p:cNvSpPr>
          <p:nvPr>
            <p:ph type="subTitle" idx="1"/>
          </p:nvPr>
        </p:nvSpPr>
        <p:spPr/>
        <p:txBody>
          <a:bodyPr/>
          <a:lstStyle/>
          <a:p>
            <a:pPr algn="l"/>
            <a:r>
              <a:rPr lang="ru-RU" dirty="0" smtClean="0">
                <a:solidFill>
                  <a:schemeClr val="accent2">
                    <a:lumMod val="75000"/>
                  </a:schemeClr>
                </a:solidFill>
                <a:latin typeface="Bahnschrift Condensed" panose="020B0502040204020203" pitchFamily="34" charset="0"/>
              </a:rPr>
              <a:t>Контент для </a:t>
            </a:r>
            <a:r>
              <a:rPr lang="ru-RU" dirty="0" err="1" smtClean="0">
                <a:solidFill>
                  <a:schemeClr val="accent2">
                    <a:lumMod val="75000"/>
                  </a:schemeClr>
                </a:solidFill>
                <a:latin typeface="Bahnschrift Condensed" panose="020B0502040204020203" pitchFamily="34" charset="0"/>
              </a:rPr>
              <a:t>инфозоны</a:t>
            </a:r>
            <a:endParaRPr lang="ru-RU" dirty="0" smtClean="0">
              <a:solidFill>
                <a:schemeClr val="accent2">
                  <a:lumMod val="75000"/>
                </a:schemeClr>
              </a:solidFill>
              <a:latin typeface="Bahnschrift Condensed" panose="020B0502040204020203" pitchFamily="34" charset="0"/>
            </a:endParaRPr>
          </a:p>
          <a:p>
            <a:pPr algn="l"/>
            <a:r>
              <a:rPr lang="ru-RU" dirty="0" smtClean="0">
                <a:solidFill>
                  <a:schemeClr val="accent2">
                    <a:lumMod val="75000"/>
                  </a:schemeClr>
                </a:solidFill>
                <a:latin typeface="Bahnschrift Condensed" panose="020B0502040204020203" pitchFamily="34" charset="0"/>
              </a:rPr>
              <a:t>Педагоги: Кот Елена </a:t>
            </a:r>
            <a:r>
              <a:rPr lang="ru-RU" dirty="0" err="1" smtClean="0">
                <a:solidFill>
                  <a:schemeClr val="accent2">
                    <a:lumMod val="75000"/>
                  </a:schemeClr>
                </a:solidFill>
                <a:latin typeface="Bahnschrift Condensed" panose="020B0502040204020203" pitchFamily="34" charset="0"/>
              </a:rPr>
              <a:t>михайловна</a:t>
            </a:r>
            <a:endParaRPr lang="ru-RU" dirty="0" smtClean="0">
              <a:solidFill>
                <a:schemeClr val="accent2">
                  <a:lumMod val="75000"/>
                </a:schemeClr>
              </a:solidFill>
              <a:latin typeface="Bahnschrift Condensed" panose="020B0502040204020203" pitchFamily="34" charset="0"/>
            </a:endParaRPr>
          </a:p>
          <a:p>
            <a:pPr algn="l"/>
            <a:r>
              <a:rPr lang="ru-RU" dirty="0" err="1" smtClean="0">
                <a:solidFill>
                  <a:schemeClr val="accent2">
                    <a:lumMod val="75000"/>
                  </a:schemeClr>
                </a:solidFill>
                <a:latin typeface="Bahnschrift Condensed" panose="020B0502040204020203" pitchFamily="34" charset="0"/>
              </a:rPr>
              <a:t>Бибичина</a:t>
            </a:r>
            <a:r>
              <a:rPr lang="ru-RU" dirty="0" smtClean="0">
                <a:solidFill>
                  <a:schemeClr val="accent2">
                    <a:lumMod val="75000"/>
                  </a:schemeClr>
                </a:solidFill>
                <a:latin typeface="Bahnschrift Condensed" panose="020B0502040204020203" pitchFamily="34" charset="0"/>
              </a:rPr>
              <a:t> Марина Витальевна</a:t>
            </a:r>
            <a:endParaRPr lang="ru-RU" dirty="0">
              <a:solidFill>
                <a:schemeClr val="accent2">
                  <a:lumMod val="75000"/>
                </a:schemeClr>
              </a:solidFill>
              <a:latin typeface="Bahnschrift Condensed" panose="020B0502040204020203" pitchFamily="34" charset="0"/>
            </a:endParaRPr>
          </a:p>
        </p:txBody>
      </p:sp>
      <p:pic>
        <p:nvPicPr>
          <p:cNvPr id="5" name="Рисунок 4"/>
          <p:cNvPicPr>
            <a:picLocks noChangeAspect="1"/>
          </p:cNvPicPr>
          <p:nvPr/>
        </p:nvPicPr>
        <p:blipFill>
          <a:blip r:embed="rId2"/>
          <a:stretch>
            <a:fillRect/>
          </a:stretch>
        </p:blipFill>
        <p:spPr>
          <a:xfrm>
            <a:off x="5892800" y="2574926"/>
            <a:ext cx="5118100" cy="3838575"/>
          </a:xfrm>
          <a:prstGeom prst="rect">
            <a:avLst/>
          </a:prstGeom>
        </p:spPr>
      </p:pic>
    </p:spTree>
    <p:extLst>
      <p:ext uri="{BB962C8B-B14F-4D97-AF65-F5344CB8AC3E}">
        <p14:creationId xmlns:p14="http://schemas.microsoft.com/office/powerpoint/2010/main" val="35555464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00B050"/>
                </a:solidFill>
                <a:latin typeface="Times New Roman" panose="02020603050405020304" pitchFamily="18" charset="0"/>
                <a:cs typeface="Times New Roman" panose="02020603050405020304" pitchFamily="18" charset="0"/>
              </a:rPr>
              <a:t>О педагогах</a:t>
            </a:r>
            <a:endParaRPr lang="ru-RU" dirty="0">
              <a:solidFill>
                <a:srgbClr val="00B05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p:txBody>
          <a:bodyPr>
            <a:normAutofit fontScale="92500" lnSpcReduction="20000"/>
          </a:bodyPr>
          <a:lstStyle/>
          <a:p>
            <a:r>
              <a:rPr lang="ru-RU" dirty="0" smtClean="0">
                <a:latin typeface="Times New Roman" panose="02020603050405020304" pitchFamily="18" charset="0"/>
                <a:cs typeface="Times New Roman" panose="02020603050405020304" pitchFamily="18" charset="0"/>
              </a:rPr>
              <a:t>Нашему педагогическому дуэту более 25-ти лет. За эти годы мы породнились душой: вместе поем  в педагогическом ансамбле, выступаем в фортепианном дуэте, участвуем в конкурсах и концертах и вместе преподаем наш любимый предмет сольфеджио, программу которого тоже разработали сообща.  За это время программа не один раз менялась, совершенствовалась, чтобы соответствовать новым требованиям времени и жизни. </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172200" y="1825625"/>
            <a:ext cx="5925508" cy="386598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1882019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298575"/>
          </a:xfrm>
        </p:spPr>
        <p:txBody>
          <a:bodyPr/>
          <a:lstStyle/>
          <a:p>
            <a:pPr algn="ctr"/>
            <a:r>
              <a:rPr lang="ru-RU" dirty="0" smtClean="0">
                <a:solidFill>
                  <a:schemeClr val="accent1">
                    <a:lumMod val="75000"/>
                  </a:schemeClr>
                </a:solidFill>
                <a:latin typeface="Times New Roman" panose="02020603050405020304" pitchFamily="18" charset="0"/>
                <a:cs typeface="Times New Roman" panose="02020603050405020304" pitchFamily="18" charset="0"/>
              </a:rPr>
              <a:t>Волшебный мир музыки</a:t>
            </a:r>
            <a:endParaRPr lang="ru-RU"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p:txBody>
          <a:bodyPr>
            <a:normAutofit fontScale="92500" lnSpcReduction="10000"/>
          </a:bodyPr>
          <a:lstStyle/>
          <a:p>
            <a:r>
              <a:rPr lang="ru-RU" dirty="0" smtClean="0"/>
              <a:t>Среди многих видов искусства музыка занимает особое место, попытаемся объяснить почему. Живописное полотно мы видим все сразу и воспринимаем его целиком.</a:t>
            </a:r>
          </a:p>
          <a:p>
            <a:r>
              <a:rPr lang="ru-RU" dirty="0" smtClean="0"/>
              <a:t>С музыкой же все иначе: она чудесным образом появляется из под пальцев музыканта, живет какое-то время и тут же исчезает, оставаясь лишь в нашей памяти и в наших впечатлениях и эмоциях.</a:t>
            </a:r>
            <a:endParaRPr lang="ru-RU" dirty="0"/>
          </a:p>
        </p:txBody>
      </p:sp>
      <p:pic>
        <p:nvPicPr>
          <p:cNvPr id="5" name="Объект 4"/>
          <p:cNvPicPr>
            <a:picLocks noGrp="1" noChangeAspect="1"/>
          </p:cNvPicPr>
          <p:nvPr>
            <p:ph sz="half" idx="2"/>
          </p:nvPr>
        </p:nvPicPr>
        <p:blipFill>
          <a:blip r:embed="rId2"/>
          <a:stretch>
            <a:fillRect/>
          </a:stretch>
        </p:blipFill>
        <p:spPr>
          <a:xfrm>
            <a:off x="6172200" y="1825625"/>
            <a:ext cx="5181600" cy="395601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50958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92D050"/>
                </a:solidFill>
                <a:latin typeface="Times New Roman" panose="02020603050405020304" pitchFamily="18" charset="0"/>
                <a:cs typeface="Times New Roman" panose="02020603050405020304" pitchFamily="18" charset="0"/>
              </a:rPr>
              <a:t>Ноты – наши друзья и помощники!</a:t>
            </a:r>
            <a:endParaRPr lang="ru-RU" dirty="0">
              <a:solidFill>
                <a:srgbClr val="92D05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p:txBody>
          <a:bodyPr>
            <a:normAutofit lnSpcReduction="10000"/>
          </a:bodyPr>
          <a:lstStyle/>
          <a:p>
            <a:r>
              <a:rPr lang="ru-RU" dirty="0" smtClean="0">
                <a:latin typeface="Times New Roman" panose="02020603050405020304" pitchFamily="18" charset="0"/>
                <a:cs typeface="Times New Roman" panose="02020603050405020304" pitchFamily="18" charset="0"/>
              </a:rPr>
              <a:t>И очень долгое время так и было, пока люди не научились фиксировать на бумаге то, что они услышали или придумали. </a:t>
            </a:r>
          </a:p>
          <a:p>
            <a:r>
              <a:rPr lang="ru-RU" dirty="0" smtClean="0">
                <a:latin typeface="Times New Roman" panose="02020603050405020304" pitchFamily="18" charset="0"/>
                <a:cs typeface="Times New Roman" panose="02020603050405020304" pitchFamily="18" charset="0"/>
              </a:rPr>
              <a:t> Вот и получается, что те люди, которые умеют записать то, что они услышали –  своего рода художники, которые «рисуют»  и сохраняют для нас музыку, чтобы мы могли наслаждаться ею снова и снова.</a:t>
            </a:r>
            <a:endParaRPr lang="ru-RU"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2"/>
          </p:nvPr>
        </p:nvPicPr>
        <p:blipFill>
          <a:blip r:embed="rId2"/>
          <a:stretch>
            <a:fillRect/>
          </a:stretch>
        </p:blipFill>
        <p:spPr>
          <a:xfrm>
            <a:off x="6439081" y="1825625"/>
            <a:ext cx="4647838" cy="435133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446852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3975"/>
          </a:xfrm>
        </p:spPr>
        <p:txBody>
          <a:bodyPr>
            <a:normAutofit fontScale="90000"/>
          </a:bodyPr>
          <a:lstStyle/>
          <a:p>
            <a:endParaRPr lang="ru-RU" dirty="0"/>
          </a:p>
        </p:txBody>
      </p:sp>
      <p:sp>
        <p:nvSpPr>
          <p:cNvPr id="3" name="Объект 2"/>
          <p:cNvSpPr>
            <a:spLocks noGrp="1"/>
          </p:cNvSpPr>
          <p:nvPr>
            <p:ph sz="half" idx="1"/>
          </p:nvPr>
        </p:nvSpPr>
        <p:spPr/>
        <p:txBody>
          <a:bodyPr>
            <a:normAutofit fontScale="85000" lnSpcReduction="10000"/>
          </a:bodyPr>
          <a:lstStyle/>
          <a:p>
            <a:r>
              <a:rPr lang="ru-RU" dirty="0" smtClean="0"/>
              <a:t>А для того чтобы научиться записывать музыку, нужно изучать сольфеджио, то есть музыкальную грамоту. Невозможно ведь читать книжку если ты не знаешь ни одной буквы, или ваять скульптуру не имея ни малейшего представления как это делать. </a:t>
            </a:r>
          </a:p>
          <a:p>
            <a:r>
              <a:rPr lang="ru-RU" dirty="0" smtClean="0"/>
              <a:t>Так и с музыкой: трудно научиться играть на музыкальном инструменте или петь в хоре, если ты ничего не понимаешь в нотной грамоте. Именно для этого и нужно сольфеджио.</a:t>
            </a:r>
          </a:p>
          <a:p>
            <a:endParaRPr lang="ru-RU" dirty="0"/>
          </a:p>
        </p:txBody>
      </p:sp>
      <p:pic>
        <p:nvPicPr>
          <p:cNvPr id="5" name="Объект 4"/>
          <p:cNvPicPr>
            <a:picLocks noGrp="1" noChangeAspect="1"/>
          </p:cNvPicPr>
          <p:nvPr>
            <p:ph sz="half" idx="2"/>
          </p:nvPr>
        </p:nvPicPr>
        <p:blipFill>
          <a:blip r:embed="rId2"/>
          <a:stretch>
            <a:fillRect/>
          </a:stretch>
        </p:blipFill>
        <p:spPr>
          <a:xfrm>
            <a:off x="6364456" y="731824"/>
            <a:ext cx="2560507" cy="3673475"/>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6" name="Рисунок 5"/>
          <p:cNvPicPr>
            <a:picLocks noChangeAspect="1"/>
          </p:cNvPicPr>
          <p:nvPr/>
        </p:nvPicPr>
        <p:blipFill>
          <a:blip r:embed="rId3"/>
          <a:stretch>
            <a:fillRect/>
          </a:stretch>
        </p:blipFill>
        <p:spPr>
          <a:xfrm>
            <a:off x="9105900" y="731825"/>
            <a:ext cx="2539028" cy="3673474"/>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7" name="Рисунок 6"/>
          <p:cNvPicPr>
            <a:picLocks noChangeAspect="1"/>
          </p:cNvPicPr>
          <p:nvPr/>
        </p:nvPicPr>
        <p:blipFill>
          <a:blip r:embed="rId4"/>
          <a:stretch>
            <a:fillRect/>
          </a:stretch>
        </p:blipFill>
        <p:spPr>
          <a:xfrm>
            <a:off x="7249280" y="4405299"/>
            <a:ext cx="3590963" cy="239397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39931325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TotalTime>
  <Words>284</Words>
  <Application>Microsoft Office PowerPoint</Application>
  <PresentationFormat>Широкоэкранный</PresentationFormat>
  <Paragraphs>14</Paragraphs>
  <Slides>5</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5</vt:i4>
      </vt:variant>
    </vt:vector>
  </HeadingPairs>
  <TitlesOfParts>
    <vt:vector size="12" baseType="lpstr">
      <vt:lpstr>Arial</vt:lpstr>
      <vt:lpstr>Bahnschrift Condensed</vt:lpstr>
      <vt:lpstr>Bahnschrift SemiBold SemiConden</vt:lpstr>
      <vt:lpstr>Calibri</vt:lpstr>
      <vt:lpstr>Calibri Light</vt:lpstr>
      <vt:lpstr>Times New Roman</vt:lpstr>
      <vt:lpstr>Тема Office</vt:lpstr>
      <vt:lpstr>На сольфеджио  с улыбкой</vt:lpstr>
      <vt:lpstr>О педагогах</vt:lpstr>
      <vt:lpstr>Волшебный мир музыки</vt:lpstr>
      <vt:lpstr>Ноты – наши друзья и помощники!</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 сольфеджио  с улыбкой</dc:title>
  <dc:creator>Муз</dc:creator>
  <cp:lastModifiedBy>Admin</cp:lastModifiedBy>
  <cp:revision>13</cp:revision>
  <dcterms:created xsi:type="dcterms:W3CDTF">2019-05-31T09:09:27Z</dcterms:created>
  <dcterms:modified xsi:type="dcterms:W3CDTF">2019-06-03T12:54:59Z</dcterms:modified>
</cp:coreProperties>
</file>