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3" r:id="rId4"/>
    <p:sldId id="274" r:id="rId5"/>
    <p:sldId id="275" r:id="rId6"/>
    <p:sldId id="269" r:id="rId7"/>
    <p:sldId id="267" r:id="rId8"/>
    <p:sldId id="268" r:id="rId9"/>
    <p:sldId id="261" r:id="rId10"/>
    <p:sldId id="260" r:id="rId11"/>
    <p:sldId id="264" r:id="rId12"/>
    <p:sldId id="259" r:id="rId13"/>
    <p:sldId id="265" r:id="rId14"/>
    <p:sldId id="262" r:id="rId15"/>
    <p:sldId id="266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96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472A6-955A-4039-8998-34A72F9A2C40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B2C85-157A-4DCA-8A04-58AB6367D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472A6-955A-4039-8998-34A72F9A2C40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B2C85-157A-4DCA-8A04-58AB6367D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472A6-955A-4039-8998-34A72F9A2C40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B2C85-157A-4DCA-8A04-58AB6367D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472A6-955A-4039-8998-34A72F9A2C40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B2C85-157A-4DCA-8A04-58AB6367D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472A6-955A-4039-8998-34A72F9A2C40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B2C85-157A-4DCA-8A04-58AB6367D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472A6-955A-4039-8998-34A72F9A2C40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B2C85-157A-4DCA-8A04-58AB6367D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472A6-955A-4039-8998-34A72F9A2C40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B2C85-157A-4DCA-8A04-58AB6367D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472A6-955A-4039-8998-34A72F9A2C40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B2C85-157A-4DCA-8A04-58AB6367D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472A6-955A-4039-8998-34A72F9A2C40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B2C85-157A-4DCA-8A04-58AB6367D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472A6-955A-4039-8998-34A72F9A2C40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B2C85-157A-4DCA-8A04-58AB6367D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472A6-955A-4039-8998-34A72F9A2C40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B2C85-157A-4DCA-8A04-58AB6367D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7472A6-955A-4039-8998-34A72F9A2C40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B2C85-157A-4DCA-8A04-58AB6367D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source=wiz&amp;img_url=http://s16.rimg.info/dd669b630a1fd68e8c3d332a5acf128a.gif&amp;uinfo=ww-1349-wh-674-fw-1124-fh-468-pd-1&amp;p=3&amp;text=%D0%BA%D0%B0%D1%80%D1%82%D0%B8%D0%BD%D0%BA%D0%B8%20%D1%81%D0%BC%D0%B0%D0%B9%D0%BB%D0%B8%D0%BA%D0%B8%20%D0%BD%D0%B0%D1%81%D1%82%D1%80%D0%BE%D0%B5%D0%BD%D0%B8%D1%8F&amp;noreask=1&amp;pos=105&amp;rpt=simage&amp;lr=11437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8"/>
            <a:ext cx="7772400" cy="3786214"/>
          </a:xfrm>
        </p:spPr>
        <p:txBody>
          <a:bodyPr>
            <a:noAutofit/>
          </a:bodyPr>
          <a:lstStyle/>
          <a:p>
            <a:r>
              <a:rPr lang="ru-RU" sz="4800" b="1" dirty="0">
                <a:solidFill>
                  <a:srgbClr val="C00000"/>
                </a:solidFill>
              </a:rPr>
              <a:t>Мастер – класс «Методы и приёмы развития чувства ритма у младших школьников на уроках </a:t>
            </a:r>
            <a:r>
              <a:rPr lang="ru-RU" sz="4800" b="1" dirty="0" smtClean="0">
                <a:solidFill>
                  <a:srgbClr val="C00000"/>
                </a:solidFill>
              </a:rPr>
              <a:t>музыки.»</a:t>
            </a:r>
            <a:r>
              <a:rPr lang="ru-RU" sz="4800" dirty="0"/>
              <a:t/>
            </a:r>
            <a:br>
              <a:rPr lang="ru-RU" sz="4800" dirty="0"/>
            </a:b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28926" y="5072074"/>
            <a:ext cx="4843474" cy="1071570"/>
          </a:xfrm>
        </p:spPr>
        <p:txBody>
          <a:bodyPr>
            <a:normAutofit fontScale="77500" lnSpcReduction="20000"/>
          </a:bodyPr>
          <a:lstStyle/>
          <a:p>
            <a:r>
              <a:rPr lang="ru-RU" b="1" i="1" dirty="0">
                <a:solidFill>
                  <a:srgbClr val="0070C0"/>
                </a:solidFill>
              </a:rPr>
              <a:t>МБОУ  «СОШ №15»  г. Нерюнгри</a:t>
            </a:r>
            <a:endParaRPr lang="ru-RU" dirty="0">
              <a:solidFill>
                <a:srgbClr val="0070C0"/>
              </a:solidFill>
            </a:endParaRPr>
          </a:p>
          <a:p>
            <a:r>
              <a:rPr lang="ru-RU" b="1" i="1" dirty="0">
                <a:solidFill>
                  <a:srgbClr val="0070C0"/>
                </a:solidFill>
              </a:rPr>
              <a:t>Виноград Т.П., учитель музыки </a:t>
            </a:r>
            <a:endParaRPr lang="ru-RU" dirty="0">
              <a:solidFill>
                <a:srgbClr val="0070C0"/>
              </a:solidFill>
            </a:endParaRPr>
          </a:p>
          <a:p>
            <a:endParaRPr lang="ru-RU" dirty="0"/>
          </a:p>
        </p:txBody>
      </p:sp>
      <p:pic>
        <p:nvPicPr>
          <p:cNvPr id="4" name="Picture 4" descr="j04325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4429132"/>
            <a:ext cx="1979612" cy="197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928662" y="285728"/>
            <a:ext cx="623562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4294967295"/>
          </p:nvPr>
        </p:nvSpPr>
        <p:spPr>
          <a:xfrm>
            <a:off x="1397000" y="1357313"/>
            <a:ext cx="6775400" cy="5000625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smtClean="0">
                <a:solidFill>
                  <a:srgbClr val="0070C0"/>
                </a:solidFill>
              </a:rPr>
              <a:t>Если птицы распевают тут и там,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70C0"/>
                </a:solidFill>
              </a:rPr>
              <a:t>Если бабочки расселись по кустам,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70C0"/>
                </a:solidFill>
              </a:rPr>
              <a:t>Научи нас веселиться, покажи нам, как резвиться,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70C0"/>
                </a:solidFill>
              </a:rPr>
              <a:t>А мы будем делать так же, как и ты.</a:t>
            </a:r>
          </a:p>
          <a:p>
            <a:pPr>
              <a:buNone/>
            </a:pPr>
            <a:r>
              <a:rPr lang="ru-RU" dirty="0" smtClean="0"/>
              <a:t>( </a:t>
            </a:r>
            <a:r>
              <a:rPr lang="ru-RU" i="1" dirty="0" smtClean="0"/>
              <a:t>После первой, второй и четвертой  строчки дважды хлопнуть в ладоши</a:t>
            </a:r>
            <a:r>
              <a:rPr lang="ru-RU" dirty="0" smtClean="0"/>
              <a:t>.)</a:t>
            </a:r>
          </a:p>
          <a:p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 idx="4294967295"/>
          </p:nvPr>
        </p:nvSpPr>
        <p:spPr>
          <a:xfrm>
            <a:off x="899593" y="357188"/>
            <a:ext cx="6480719" cy="78581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ПЕСНЯ-ИГРА</a:t>
            </a:r>
            <a:endParaRPr lang="ru-RU" dirty="0"/>
          </a:p>
        </p:txBody>
      </p:sp>
      <p:pic>
        <p:nvPicPr>
          <p:cNvPr id="5" name="Picture 4" descr="j04325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214290"/>
            <a:ext cx="1357322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643073"/>
          </a:xfrm>
        </p:spPr>
        <p:txBody>
          <a:bodyPr>
            <a:noAutofit/>
          </a:bodyPr>
          <a:lstStyle/>
          <a:p>
            <a:r>
              <a:rPr lang="ru-RU" sz="7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РАЗМИНКА</a:t>
            </a:r>
            <a:endParaRPr lang="ru-RU" sz="7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642910" y="1714488"/>
            <a:ext cx="7715304" cy="4522824"/>
          </a:xfrm>
        </p:spPr>
        <p:txBody>
          <a:bodyPr>
            <a:normAutofit fontScale="70000" lnSpcReduction="20000"/>
          </a:bodyPr>
          <a:lstStyle/>
          <a:p>
            <a:r>
              <a:rPr lang="ru-RU" sz="5400" b="1" dirty="0">
                <a:solidFill>
                  <a:srgbClr val="0070C0"/>
                </a:solidFill>
              </a:rPr>
              <a:t>(динамическая пауза) </a:t>
            </a:r>
          </a:p>
          <a:p>
            <a:r>
              <a:rPr lang="ru-RU" sz="4400" b="1" i="1" dirty="0" smtClean="0">
                <a:solidFill>
                  <a:srgbClr val="0070C0"/>
                </a:solidFill>
              </a:rPr>
              <a:t>Несложные </a:t>
            </a:r>
            <a:r>
              <a:rPr lang="ru-RU" sz="4400" b="1" i="1" dirty="0">
                <a:solidFill>
                  <a:srgbClr val="0070C0"/>
                </a:solidFill>
              </a:rPr>
              <a:t>танцевальные движения на местах стоя и сидя</a:t>
            </a:r>
            <a:r>
              <a:rPr lang="ru-RU" sz="4400" b="1" i="1" dirty="0" smtClean="0">
                <a:solidFill>
                  <a:srgbClr val="0070C0"/>
                </a:solidFill>
              </a:rPr>
              <a:t>.</a:t>
            </a:r>
          </a:p>
          <a:p>
            <a:r>
              <a:rPr lang="ru-RU" sz="4400" b="1" dirty="0" smtClean="0">
                <a:solidFill>
                  <a:srgbClr val="C00000"/>
                </a:solidFill>
              </a:rPr>
              <a:t>Детская песня- игра</a:t>
            </a:r>
          </a:p>
          <a:p>
            <a:r>
              <a:rPr lang="ru-RU" sz="4400" b="1" i="1" dirty="0" smtClean="0">
                <a:solidFill>
                  <a:schemeClr val="tx2"/>
                </a:solidFill>
              </a:rPr>
              <a:t>Веселись детвора! (легкий бег на месте)</a:t>
            </a:r>
          </a:p>
          <a:p>
            <a:r>
              <a:rPr lang="ru-RU" sz="4400" b="1" i="1" dirty="0" smtClean="0">
                <a:solidFill>
                  <a:schemeClr val="tx2"/>
                </a:solidFill>
              </a:rPr>
              <a:t>Поиграть пришла пора!</a:t>
            </a:r>
          </a:p>
          <a:p>
            <a:r>
              <a:rPr lang="ru-RU" sz="4400" b="1" i="1" dirty="0" smtClean="0">
                <a:solidFill>
                  <a:schemeClr val="tx2"/>
                </a:solidFill>
              </a:rPr>
              <a:t>Как  мяучит кисонька?</a:t>
            </a:r>
          </a:p>
          <a:p>
            <a:r>
              <a:rPr lang="ru-RU" sz="4400" b="1" i="1" dirty="0" smtClean="0">
                <a:solidFill>
                  <a:schemeClr val="tx2"/>
                </a:solidFill>
              </a:rPr>
              <a:t>Мяу, мяу, мяу! (немного присаживаются и поют «мяу»)</a:t>
            </a:r>
          </a:p>
          <a:p>
            <a:endParaRPr lang="ru-RU" sz="4400" b="1" i="1" dirty="0" smtClean="0">
              <a:solidFill>
                <a:srgbClr val="0070C0"/>
              </a:solidFill>
            </a:endParaRPr>
          </a:p>
          <a:p>
            <a:endParaRPr lang="ru-RU" sz="4400" i="1" dirty="0">
              <a:solidFill>
                <a:srgbClr val="0070C0"/>
              </a:solidFill>
            </a:endParaRPr>
          </a:p>
          <a:p>
            <a:endParaRPr lang="ru-RU" sz="5400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  <p:pic>
        <p:nvPicPr>
          <p:cNvPr id="4" name="Picture 4" descr="j043254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58" y="714356"/>
            <a:ext cx="919163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683568" y="4982756"/>
            <a:ext cx="633670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571500"/>
            <a:ext cx="7772400" cy="785813"/>
          </a:xfrm>
        </p:spPr>
        <p:txBody>
          <a:bodyPr>
            <a:noAutofit/>
          </a:bodyPr>
          <a:lstStyle/>
          <a:p>
            <a:r>
              <a:rPr lang="ru-RU" sz="7200" b="1" dirty="0">
                <a:solidFill>
                  <a:srgbClr val="FF0000"/>
                </a:solidFill>
              </a:rPr>
              <a:t>РАСПЕВКА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23529" y="1714500"/>
            <a:ext cx="8568952" cy="3924300"/>
          </a:xfrm>
        </p:spPr>
        <p:txBody>
          <a:bodyPr>
            <a:normAutofit lnSpcReduction="10000"/>
          </a:bodyPr>
          <a:lstStyle/>
          <a:p>
            <a:r>
              <a:rPr lang="ru-RU" sz="3600" b="1" dirty="0">
                <a:solidFill>
                  <a:srgbClr val="0070C0"/>
                </a:solidFill>
              </a:rPr>
              <a:t>«Раз-два» (пение с выстукиванием ритмического рисунка).</a:t>
            </a:r>
            <a:endParaRPr lang="ru-RU" sz="3600" dirty="0">
              <a:solidFill>
                <a:srgbClr val="0070C0"/>
              </a:solidFill>
            </a:endParaRPr>
          </a:p>
          <a:p>
            <a:r>
              <a:rPr lang="ru-RU" sz="3600" b="1" dirty="0">
                <a:solidFill>
                  <a:srgbClr val="0070C0"/>
                </a:solidFill>
              </a:rPr>
              <a:t> </a:t>
            </a:r>
            <a:r>
              <a:rPr lang="ru-RU" sz="3600" b="1" dirty="0" smtClean="0">
                <a:solidFill>
                  <a:srgbClr val="0070C0"/>
                </a:solidFill>
              </a:rPr>
              <a:t>« Веселая дудочка»  </a:t>
            </a:r>
            <a:r>
              <a:rPr lang="ru-RU" sz="3600" b="1" dirty="0">
                <a:solidFill>
                  <a:srgbClr val="0070C0"/>
                </a:solidFill>
              </a:rPr>
              <a:t>слова </a:t>
            </a:r>
            <a:r>
              <a:rPr lang="ru-RU" sz="3600" b="1" dirty="0" smtClean="0">
                <a:solidFill>
                  <a:srgbClr val="0070C0"/>
                </a:solidFill>
              </a:rPr>
              <a:t> Н.Френкель музыка  М. </a:t>
            </a:r>
            <a:r>
              <a:rPr lang="ru-RU" sz="3600" b="1" dirty="0" smtClean="0">
                <a:solidFill>
                  <a:srgbClr val="0070C0"/>
                </a:solidFill>
              </a:rPr>
              <a:t>Красива.  </a:t>
            </a:r>
            <a:endParaRPr lang="ru-RU" sz="36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0070C0"/>
                </a:solidFill>
              </a:rPr>
              <a:t>(</a:t>
            </a:r>
            <a:r>
              <a:rPr lang="ru-RU" sz="3600" b="1" dirty="0">
                <a:solidFill>
                  <a:srgbClr val="0070C0"/>
                </a:solidFill>
              </a:rPr>
              <a:t>прохлопать ритм песни, придумать инсценированные движения на слова-действия).</a:t>
            </a:r>
            <a:endParaRPr lang="ru-RU" sz="3600" dirty="0">
              <a:solidFill>
                <a:srgbClr val="0070C0"/>
              </a:solidFill>
            </a:endParaRPr>
          </a:p>
          <a:p>
            <a:endParaRPr lang="ru-RU" dirty="0"/>
          </a:p>
        </p:txBody>
      </p:sp>
      <p:pic>
        <p:nvPicPr>
          <p:cNvPr id="4" name="Picture 4" descr="j04325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388" y="0"/>
            <a:ext cx="1622454" cy="15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714375"/>
            <a:ext cx="7729538" cy="1571625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Оркестр шумовых инструментов </a:t>
            </a:r>
            <a:r>
              <a:rPr lang="ru-RU" sz="6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j04325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388" y="357166"/>
            <a:ext cx="1979612" cy="197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 descr="buben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725144"/>
            <a:ext cx="2514600" cy="166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lozki_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3645024"/>
            <a:ext cx="2895600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svirel_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558151">
            <a:off x="4353236" y="2307253"/>
            <a:ext cx="2408238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zal_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899592" y="2276872"/>
            <a:ext cx="2592388" cy="1800225"/>
          </a:xfrm>
          <a:prstGeom prst="rect">
            <a:avLst/>
          </a:prstGeom>
          <a:noFill/>
        </p:spPr>
      </p:pic>
      <p:pic>
        <p:nvPicPr>
          <p:cNvPr id="8" name="Picture 3" descr="j0205401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35896" y="4725144"/>
            <a:ext cx="2160587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14313"/>
            <a:ext cx="8229600" cy="7969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Посмотрите как у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нас-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 мастерской.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0" y="1600200"/>
            <a:ext cx="4644008" cy="452596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  <a:buNone/>
            </a:pPr>
            <a:r>
              <a:rPr lang="ru-RU" sz="3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Посмотрите </a:t>
            </a:r>
            <a:r>
              <a:rPr lang="ru-RU" sz="3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 у нас, да</a:t>
            </a:r>
          </a:p>
          <a:p>
            <a:pPr>
              <a:lnSpc>
                <a:spcPct val="80000"/>
              </a:lnSpc>
              <a:buNone/>
            </a:pPr>
            <a:r>
              <a:rPr lang="ru-RU" sz="3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в мастерской,</a:t>
            </a:r>
          </a:p>
          <a:p>
            <a:pPr>
              <a:lnSpc>
                <a:spcPct val="80000"/>
              </a:lnSpc>
              <a:buNone/>
            </a:pPr>
            <a:r>
              <a:rPr lang="ru-RU" sz="3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Там работнички трудятся        </a:t>
            </a:r>
            <a:r>
              <a:rPr lang="ru-RU" sz="3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день- деньской.</a:t>
            </a:r>
          </a:p>
          <a:p>
            <a:pPr>
              <a:lnSpc>
                <a:spcPct val="80000"/>
              </a:lnSpc>
              <a:buNone/>
            </a:pPr>
            <a:r>
              <a:rPr lang="ru-RU" sz="3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3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начнут они топориком рубить,</a:t>
            </a:r>
          </a:p>
          <a:p>
            <a:pPr>
              <a:lnSpc>
                <a:spcPct val="80000"/>
              </a:lnSpc>
              <a:buNone/>
            </a:pPr>
            <a:r>
              <a:rPr lang="ru-RU" sz="3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Молоточком </a:t>
            </a:r>
            <a:r>
              <a:rPr lang="ru-RU" sz="3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 гвоздочкам </a:t>
            </a:r>
            <a:r>
              <a:rPr lang="ru-RU" sz="3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колотить</a:t>
            </a:r>
            <a:r>
              <a:rPr lang="ru-RU" sz="3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ru-RU" sz="3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Ой</a:t>
            </a:r>
            <a:r>
              <a:rPr lang="ru-RU" sz="3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люли, </a:t>
            </a:r>
            <a:r>
              <a:rPr lang="ru-RU" sz="3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ой, лю-ли, ой,</a:t>
            </a:r>
          </a:p>
          <a:p>
            <a:pPr>
              <a:lnSpc>
                <a:spcPct val="80000"/>
              </a:lnSpc>
              <a:buNone/>
            </a:pPr>
            <a:r>
              <a:rPr lang="ru-RU" sz="3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лю-ли.</a:t>
            </a:r>
          </a:p>
          <a:p>
            <a:pPr>
              <a:lnSpc>
                <a:spcPct val="80000"/>
              </a:lnSpc>
              <a:buNone/>
            </a:pPr>
            <a:r>
              <a:rPr lang="ru-RU" sz="3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Ой, лю-ли, да, ой, лю-ли, да, ой, лю-ли.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5214938" y="1500188"/>
            <a:ext cx="3749550" cy="500062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пилами-то пилят,пилят,пилят,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 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все стороны опилочки летят.</a:t>
            </a:r>
          </a:p>
          <a:p>
            <a:pPr>
              <a:buNone/>
            </a:pP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Время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плотничкам работушку кончать,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 пойдут они в присядочку плясать.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Ой, лю-ли, ой, лю-ли, ой, лю-ли.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Ой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лю-ли, да, ой, лю-ли, да, ой, люли.</a:t>
            </a:r>
          </a:p>
        </p:txBody>
      </p:sp>
      <p:pic>
        <p:nvPicPr>
          <p:cNvPr id="6" name="Picture 4" descr="j043254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72" y="500042"/>
            <a:ext cx="919163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5720" y="428604"/>
            <a:ext cx="8643998" cy="5715040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0070C0"/>
                </a:solidFill>
              </a:rPr>
              <a:t>«Влияние музыки на детей благодатно, и чем раньше начнут они испытывать эту благодать на себе, тем лучше </a:t>
            </a:r>
            <a:r>
              <a:rPr lang="ru-RU" sz="4000" b="1">
                <a:solidFill>
                  <a:srgbClr val="0070C0"/>
                </a:solidFill>
              </a:rPr>
              <a:t>для </a:t>
            </a:r>
            <a:r>
              <a:rPr lang="ru-RU" sz="4000" b="1" smtClean="0">
                <a:solidFill>
                  <a:srgbClr val="0070C0"/>
                </a:solidFill>
              </a:rPr>
              <a:t>них… </a:t>
            </a:r>
            <a:r>
              <a:rPr lang="ru-RU" sz="4000" b="1" dirty="0" smtClean="0">
                <a:solidFill>
                  <a:srgbClr val="0070C0"/>
                </a:solidFill>
              </a:rPr>
              <a:t>Она </a:t>
            </a:r>
            <a:r>
              <a:rPr lang="ru-RU" sz="4000" b="1" dirty="0">
                <a:solidFill>
                  <a:srgbClr val="0070C0"/>
                </a:solidFill>
              </a:rPr>
              <a:t>наполнит </a:t>
            </a:r>
            <a:r>
              <a:rPr lang="ru-RU" sz="4000" b="1">
                <a:solidFill>
                  <a:srgbClr val="0070C0"/>
                </a:solidFill>
              </a:rPr>
              <a:t>гармонией </a:t>
            </a:r>
            <a:r>
              <a:rPr lang="ru-RU" sz="4000" b="1" smtClean="0">
                <a:solidFill>
                  <a:srgbClr val="0070C0"/>
                </a:solidFill>
              </a:rPr>
              <a:t> </a:t>
            </a:r>
            <a:r>
              <a:rPr lang="ru-RU" sz="4000" b="1" dirty="0">
                <a:solidFill>
                  <a:srgbClr val="0070C0"/>
                </a:solidFill>
              </a:rPr>
              <a:t>их юные </a:t>
            </a:r>
            <a:r>
              <a:rPr lang="ru-RU" sz="4000" b="1" dirty="0" smtClean="0">
                <a:solidFill>
                  <a:srgbClr val="0070C0"/>
                </a:solidFill>
              </a:rPr>
              <a:t>души. ».</a:t>
            </a:r>
            <a:r>
              <a:rPr lang="ru-RU" b="1" dirty="0">
                <a:solidFill>
                  <a:srgbClr val="0070C0"/>
                </a:solidFill>
              </a:rPr>
              <a:t> </a:t>
            </a: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/>
              <a:t/>
            </a:r>
            <a:br>
              <a:rPr lang="ru-RU" b="1" dirty="0"/>
            </a:br>
            <a:r>
              <a:rPr lang="ru-RU" dirty="0" smtClean="0"/>
              <a:t>                                   </a:t>
            </a:r>
            <a:r>
              <a:rPr lang="ru-RU" sz="4000" b="1" i="1" dirty="0" smtClean="0"/>
              <a:t>В.Г</a:t>
            </a:r>
            <a:r>
              <a:rPr lang="ru-RU" sz="4000" b="1" i="1" dirty="0"/>
              <a:t>. </a:t>
            </a:r>
            <a:r>
              <a:rPr lang="ru-RU" sz="4000" b="1" i="1" dirty="0" smtClean="0"/>
              <a:t>Белинский</a:t>
            </a:r>
            <a:endParaRPr lang="ru-RU" sz="4000" b="1" i="1" dirty="0"/>
          </a:p>
        </p:txBody>
      </p:sp>
      <p:pic>
        <p:nvPicPr>
          <p:cNvPr id="3" name="Picture 4" descr="j04325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5500702"/>
            <a:ext cx="121444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57158" y="428624"/>
            <a:ext cx="8429684" cy="5072077"/>
          </a:xfrm>
        </p:spPr>
        <p:txBody>
          <a:bodyPr>
            <a:normAutofit fontScale="90000"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Спасибо за внимание!</a:t>
            </a:r>
            <a:br>
              <a:rPr lang="ru-RU" sz="9600" b="1" dirty="0" smtClean="0">
                <a:solidFill>
                  <a:srgbClr val="FF0000"/>
                </a:solidFill>
              </a:rPr>
            </a:br>
            <a:r>
              <a:rPr lang="ru-RU" sz="9600" b="1" dirty="0" smtClean="0"/>
              <a:t/>
            </a:r>
            <a:br>
              <a:rPr lang="ru-RU" sz="9600" b="1" dirty="0" smtClean="0"/>
            </a:br>
            <a:endParaRPr lang="ru-RU" sz="9600" b="1" dirty="0"/>
          </a:p>
        </p:txBody>
      </p:sp>
      <p:pic>
        <p:nvPicPr>
          <p:cNvPr id="3" name="Picture 3" descr="j020540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3000372"/>
            <a:ext cx="5429288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j043253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96" y="357166"/>
            <a:ext cx="1285884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14313"/>
            <a:ext cx="8001000" cy="5715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C00000"/>
                </a:solidFill>
              </a:rPr>
              <a:t>       Умею </a:t>
            </a:r>
            <a:r>
              <a:rPr lang="ru-RU" b="1" dirty="0">
                <a:solidFill>
                  <a:srgbClr val="C00000"/>
                </a:solidFill>
              </a:rPr>
              <a:t>ли я фантазировать </a:t>
            </a:r>
            <a:r>
              <a:rPr lang="ru-RU" b="1" dirty="0" smtClean="0">
                <a:solidFill>
                  <a:srgbClr val="C00000"/>
                </a:solidFill>
              </a:rPr>
              <a:t>?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928688" y="785813"/>
            <a:ext cx="8215312" cy="5786437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/>
              <a:t> </a:t>
            </a:r>
            <a:endParaRPr lang="ru-RU" dirty="0"/>
          </a:p>
          <a:p>
            <a:pPr>
              <a:buNone/>
            </a:pPr>
            <a:r>
              <a:rPr lang="ru-RU" b="1" dirty="0">
                <a:solidFill>
                  <a:srgbClr val="0070C0"/>
                </a:solidFill>
              </a:rPr>
              <a:t>1</a:t>
            </a:r>
            <a:r>
              <a:rPr lang="ru-RU" sz="3800" b="1" dirty="0">
                <a:solidFill>
                  <a:srgbClr val="0070C0"/>
                </a:solidFill>
                <a:latin typeface="+mj-lt"/>
              </a:rPr>
              <a:t>. </a:t>
            </a:r>
            <a:r>
              <a:rPr lang="ru-RU" sz="3800" b="1" dirty="0" smtClean="0">
                <a:solidFill>
                  <a:srgbClr val="0070C0"/>
                </a:solidFill>
                <a:latin typeface="+mj-lt"/>
              </a:rPr>
              <a:t>Я </a:t>
            </a:r>
            <a:r>
              <a:rPr lang="ru-RU" sz="3800" b="1" dirty="0">
                <a:solidFill>
                  <a:srgbClr val="0070C0"/>
                </a:solidFill>
                <a:latin typeface="+mj-lt"/>
              </a:rPr>
              <a:t>не занимаюсь рисованием, не пишу стихов и </a:t>
            </a:r>
            <a:r>
              <a:rPr lang="ru-RU" sz="3800" b="1" dirty="0" smtClean="0">
                <a:solidFill>
                  <a:srgbClr val="0070C0"/>
                </a:solidFill>
                <a:latin typeface="+mj-lt"/>
              </a:rPr>
              <a:t>романов.</a:t>
            </a:r>
          </a:p>
          <a:p>
            <a:pPr>
              <a:buNone/>
            </a:pPr>
            <a:r>
              <a:rPr lang="ru-RU" sz="3800" b="1" dirty="0" smtClean="0">
                <a:solidFill>
                  <a:srgbClr val="0070C0"/>
                </a:solidFill>
                <a:latin typeface="+mj-lt"/>
              </a:rPr>
              <a:t>2</a:t>
            </a:r>
            <a:r>
              <a:rPr lang="ru-RU" sz="3800" b="1" dirty="0">
                <a:solidFill>
                  <a:srgbClr val="0070C0"/>
                </a:solidFill>
                <a:latin typeface="+mj-lt"/>
              </a:rPr>
              <a:t>. </a:t>
            </a:r>
            <a:r>
              <a:rPr lang="ru-RU" sz="3800" b="1" dirty="0" smtClean="0">
                <a:solidFill>
                  <a:srgbClr val="0070C0"/>
                </a:solidFill>
                <a:latin typeface="+mj-lt"/>
              </a:rPr>
              <a:t>Я </a:t>
            </a:r>
            <a:r>
              <a:rPr lang="ru-RU" sz="3800" b="1" dirty="0">
                <a:solidFill>
                  <a:srgbClr val="0070C0"/>
                </a:solidFill>
                <a:latin typeface="+mj-lt"/>
              </a:rPr>
              <a:t>постоянно грущу, грущу, грущу. </a:t>
            </a:r>
          </a:p>
          <a:p>
            <a:pPr>
              <a:buNone/>
            </a:pPr>
            <a:r>
              <a:rPr lang="ru-RU" sz="3800" b="1" dirty="0">
                <a:solidFill>
                  <a:srgbClr val="0070C0"/>
                </a:solidFill>
                <a:latin typeface="+mj-lt"/>
              </a:rPr>
              <a:t>3.  </a:t>
            </a:r>
            <a:r>
              <a:rPr lang="ru-RU" sz="3800" b="1" dirty="0" smtClean="0">
                <a:solidFill>
                  <a:srgbClr val="0070C0"/>
                </a:solidFill>
                <a:latin typeface="+mj-lt"/>
              </a:rPr>
              <a:t>Когда </a:t>
            </a:r>
            <a:r>
              <a:rPr lang="ru-RU" sz="3800" b="1" dirty="0">
                <a:solidFill>
                  <a:srgbClr val="0070C0"/>
                </a:solidFill>
                <a:latin typeface="+mj-lt"/>
              </a:rPr>
              <a:t>я рассказываю какой-нибудь подлинный случай, то я рассказываю все, как было, и ничего не придумываю</a:t>
            </a:r>
          </a:p>
          <a:p>
            <a:pPr>
              <a:buNone/>
            </a:pPr>
            <a:r>
              <a:rPr lang="ru-RU" sz="3800" b="1" dirty="0">
                <a:solidFill>
                  <a:srgbClr val="0070C0"/>
                </a:solidFill>
                <a:latin typeface="+mj-lt"/>
              </a:rPr>
              <a:t>4.  </a:t>
            </a:r>
            <a:r>
              <a:rPr lang="ru-RU" sz="3800" b="1" dirty="0" smtClean="0">
                <a:solidFill>
                  <a:srgbClr val="0070C0"/>
                </a:solidFill>
                <a:latin typeface="+mj-lt"/>
              </a:rPr>
              <a:t>Я </a:t>
            </a:r>
            <a:r>
              <a:rPr lang="ru-RU" sz="3800" b="1" dirty="0">
                <a:solidFill>
                  <a:srgbClr val="0070C0"/>
                </a:solidFill>
                <a:latin typeface="+mj-lt"/>
              </a:rPr>
              <a:t>не проявляю инициативу в </a:t>
            </a:r>
            <a:r>
              <a:rPr lang="ru-RU" sz="3800" b="1" dirty="0" smtClean="0">
                <a:solidFill>
                  <a:srgbClr val="0070C0"/>
                </a:solidFill>
                <a:latin typeface="+mj-lt"/>
              </a:rPr>
              <a:t> школе, </a:t>
            </a:r>
            <a:r>
              <a:rPr lang="ru-RU" sz="3800" b="1" dirty="0">
                <a:solidFill>
                  <a:srgbClr val="0070C0"/>
                </a:solidFill>
                <a:latin typeface="+mj-lt"/>
              </a:rPr>
              <a:t>особенно творческую.</a:t>
            </a:r>
          </a:p>
          <a:p>
            <a:pPr>
              <a:buNone/>
            </a:pPr>
            <a:r>
              <a:rPr lang="ru-RU" sz="3800" b="1" dirty="0">
                <a:solidFill>
                  <a:srgbClr val="0070C0"/>
                </a:solidFill>
                <a:latin typeface="+mj-lt"/>
              </a:rPr>
              <a:t>5.  </a:t>
            </a:r>
            <a:r>
              <a:rPr lang="ru-RU" sz="3800" b="1" dirty="0" smtClean="0">
                <a:solidFill>
                  <a:srgbClr val="0070C0"/>
                </a:solidFill>
                <a:latin typeface="+mj-lt"/>
              </a:rPr>
              <a:t>Почерк </a:t>
            </a:r>
            <a:r>
              <a:rPr lang="ru-RU" sz="3800" b="1" dirty="0">
                <a:solidFill>
                  <a:srgbClr val="0070C0"/>
                </a:solidFill>
                <a:latin typeface="+mj-lt"/>
              </a:rPr>
              <a:t>у меня не размашистый и страшный. </a:t>
            </a:r>
          </a:p>
          <a:p>
            <a:pPr>
              <a:buNone/>
            </a:pPr>
            <a:r>
              <a:rPr lang="ru-RU" sz="3800" b="1" dirty="0">
                <a:solidFill>
                  <a:srgbClr val="0070C0"/>
                </a:solidFill>
                <a:latin typeface="+mj-lt"/>
              </a:rPr>
              <a:t>6.  </a:t>
            </a:r>
            <a:r>
              <a:rPr lang="ru-RU" sz="3800" b="1" dirty="0" smtClean="0">
                <a:solidFill>
                  <a:srgbClr val="0070C0"/>
                </a:solidFill>
                <a:latin typeface="+mj-lt"/>
              </a:rPr>
              <a:t>Я </a:t>
            </a:r>
            <a:r>
              <a:rPr lang="ru-RU" sz="3800" b="1" dirty="0">
                <a:solidFill>
                  <a:srgbClr val="0070C0"/>
                </a:solidFill>
                <a:latin typeface="+mj-lt"/>
              </a:rPr>
              <a:t>стараюсь в одежде руководствоваться только своим вкусом, или вообще не руководствоваться вкусом.</a:t>
            </a:r>
          </a:p>
          <a:p>
            <a:pPr>
              <a:buNone/>
            </a:pPr>
            <a:r>
              <a:rPr lang="ru-RU" sz="3800" b="1" dirty="0">
                <a:solidFill>
                  <a:srgbClr val="0070C0"/>
                </a:solidFill>
                <a:latin typeface="+mj-lt"/>
              </a:rPr>
              <a:t>7. </a:t>
            </a:r>
            <a:r>
              <a:rPr lang="ru-RU" sz="3800" b="1" dirty="0" smtClean="0">
                <a:solidFill>
                  <a:srgbClr val="0070C0"/>
                </a:solidFill>
                <a:latin typeface="+mj-lt"/>
              </a:rPr>
              <a:t>Когда </a:t>
            </a:r>
            <a:r>
              <a:rPr lang="ru-RU" sz="3800" b="1" dirty="0">
                <a:solidFill>
                  <a:srgbClr val="0070C0"/>
                </a:solidFill>
                <a:latin typeface="+mj-lt"/>
              </a:rPr>
              <a:t>я скучаю на </a:t>
            </a:r>
            <a:r>
              <a:rPr lang="ru-RU" sz="3800" b="1" dirty="0" smtClean="0">
                <a:solidFill>
                  <a:srgbClr val="0070C0"/>
                </a:solidFill>
                <a:latin typeface="+mj-lt"/>
              </a:rPr>
              <a:t>уроках, </a:t>
            </a:r>
            <a:r>
              <a:rPr lang="ru-RU" sz="3800" b="1" dirty="0">
                <a:solidFill>
                  <a:srgbClr val="0070C0"/>
                </a:solidFill>
                <a:latin typeface="+mj-lt"/>
              </a:rPr>
              <a:t>то не рисую ничего, и не </a:t>
            </a:r>
            <a:r>
              <a:rPr lang="ru-RU" sz="3800" b="1" dirty="0" smtClean="0">
                <a:solidFill>
                  <a:srgbClr val="0070C0"/>
                </a:solidFill>
                <a:latin typeface="+mj-lt"/>
              </a:rPr>
              <a:t>пишу .</a:t>
            </a:r>
            <a:endParaRPr lang="ru-RU" sz="3800" b="1" dirty="0">
              <a:solidFill>
                <a:srgbClr val="0070C0"/>
              </a:solidFill>
              <a:latin typeface="+mj-lt"/>
            </a:endParaRPr>
          </a:p>
          <a:p>
            <a:pPr>
              <a:buNone/>
            </a:pPr>
            <a:r>
              <a:rPr lang="ru-RU" sz="3800" b="1" dirty="0">
                <a:solidFill>
                  <a:srgbClr val="0070C0"/>
                </a:solidFill>
                <a:latin typeface="+mj-lt"/>
              </a:rPr>
              <a:t>8. </a:t>
            </a:r>
            <a:r>
              <a:rPr lang="ru-RU" sz="38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ru-RU" sz="3800" b="1" dirty="0">
                <a:solidFill>
                  <a:srgbClr val="0070C0"/>
                </a:solidFill>
                <a:latin typeface="+mj-lt"/>
              </a:rPr>
              <a:t>Когда я слушаю музыку, у меня в голове вообще не возникает никаких образов.</a:t>
            </a:r>
          </a:p>
          <a:p>
            <a:pPr>
              <a:buNone/>
            </a:pPr>
            <a:r>
              <a:rPr lang="ru-RU" sz="3800" b="1" dirty="0">
                <a:solidFill>
                  <a:srgbClr val="0070C0"/>
                </a:solidFill>
                <a:latin typeface="+mj-lt"/>
              </a:rPr>
              <a:t>9. </a:t>
            </a:r>
            <a:r>
              <a:rPr lang="ru-RU" sz="38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ru-RU" sz="3800" b="1" dirty="0">
                <a:solidFill>
                  <a:srgbClr val="0070C0"/>
                </a:solidFill>
                <a:latin typeface="+mj-lt"/>
              </a:rPr>
              <a:t>Я не люблю писать не только длинные, но и короткие письма.</a:t>
            </a:r>
          </a:p>
          <a:p>
            <a:pPr>
              <a:buNone/>
            </a:pPr>
            <a:r>
              <a:rPr lang="ru-RU" sz="3800" b="1" dirty="0">
                <a:solidFill>
                  <a:srgbClr val="0070C0"/>
                </a:solidFill>
                <a:latin typeface="+mj-lt"/>
              </a:rPr>
              <a:t>10.   Мне никогда не снятся необыкновенные сны, мне снятся только </a:t>
            </a:r>
            <a:r>
              <a:rPr lang="ru-RU" sz="3800" b="1" dirty="0" smtClean="0">
                <a:solidFill>
                  <a:srgbClr val="0070C0"/>
                </a:solidFill>
                <a:latin typeface="+mj-lt"/>
              </a:rPr>
              <a:t>обыкновенные.</a:t>
            </a:r>
          </a:p>
          <a:p>
            <a:pPr>
              <a:buNone/>
            </a:pPr>
            <a:r>
              <a:rPr lang="ru-RU" sz="3800" b="1" dirty="0" smtClean="0">
                <a:solidFill>
                  <a:srgbClr val="0070C0"/>
                </a:solidFill>
                <a:latin typeface="+mj-lt"/>
              </a:rPr>
              <a:t>11</a:t>
            </a:r>
            <a:r>
              <a:rPr lang="ru-RU" sz="3800" b="1" dirty="0">
                <a:solidFill>
                  <a:srgbClr val="0070C0"/>
                </a:solidFill>
                <a:latin typeface="+mj-lt"/>
              </a:rPr>
              <a:t>.  </a:t>
            </a:r>
            <a:r>
              <a:rPr lang="ru-RU" sz="3800" b="1" dirty="0" smtClean="0">
                <a:solidFill>
                  <a:srgbClr val="0070C0"/>
                </a:solidFill>
                <a:latin typeface="+mj-lt"/>
              </a:rPr>
              <a:t>Я </a:t>
            </a:r>
            <a:r>
              <a:rPr lang="ru-RU" sz="3800" b="1" dirty="0">
                <a:solidFill>
                  <a:srgbClr val="0070C0"/>
                </a:solidFill>
                <a:latin typeface="+mj-lt"/>
              </a:rPr>
              <a:t>не стремлюсь представить место, куда собираюсь попасть, и не представляю его по рассказам других. </a:t>
            </a:r>
          </a:p>
          <a:p>
            <a:pPr>
              <a:buNone/>
            </a:pPr>
            <a:r>
              <a:rPr lang="ru-RU" sz="3800" b="1" dirty="0">
                <a:solidFill>
                  <a:srgbClr val="0070C0"/>
                </a:solidFill>
                <a:latin typeface="+mj-lt"/>
              </a:rPr>
              <a:t>12. </a:t>
            </a:r>
            <a:r>
              <a:rPr lang="ru-RU" sz="38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ru-RU" sz="3800" b="1" dirty="0">
                <a:solidFill>
                  <a:srgbClr val="0070C0"/>
                </a:solidFill>
                <a:latin typeface="+mj-lt"/>
              </a:rPr>
              <a:t>Я не плачу в кино, не плачу при просмотре сериалов.</a:t>
            </a:r>
          </a:p>
          <a:p>
            <a:endParaRPr lang="ru-RU" sz="3800" b="1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5" name="Picture 4" descr="j043254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96" y="214290"/>
            <a:ext cx="919163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39552" y="692150"/>
            <a:ext cx="8136904" cy="1368425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Музыкальные термины</a:t>
            </a:r>
            <a:br>
              <a:rPr lang="ru-RU" sz="5400" b="1" dirty="0" smtClean="0"/>
            </a:b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79512" y="1628775"/>
            <a:ext cx="8712968" cy="4010025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Доли (сильные и слабые);</a:t>
            </a:r>
          </a:p>
          <a:p>
            <a:r>
              <a:rPr lang="ru-RU" sz="4000" b="1" dirty="0" smtClean="0">
                <a:solidFill>
                  <a:srgbClr val="0070C0"/>
                </a:solidFill>
              </a:rPr>
              <a:t>Темп(медленный, быстрый, умеренный);</a:t>
            </a:r>
          </a:p>
          <a:p>
            <a:r>
              <a:rPr lang="ru-RU" sz="4000" b="1" dirty="0" smtClean="0">
                <a:solidFill>
                  <a:srgbClr val="0070C0"/>
                </a:solidFill>
              </a:rPr>
              <a:t>Такт (двудольные,трехдольные);</a:t>
            </a:r>
          </a:p>
          <a:p>
            <a:r>
              <a:rPr lang="ru-RU" sz="4000" b="1" dirty="0" smtClean="0">
                <a:solidFill>
                  <a:srgbClr val="0070C0"/>
                </a:solidFill>
              </a:rPr>
              <a:t>Фраза (небольшая часть мелодиии).</a:t>
            </a:r>
          </a:p>
          <a:p>
            <a:pPr>
              <a:buNone/>
            </a:pPr>
            <a:r>
              <a:rPr lang="ru-RU" sz="4000" dirty="0" smtClean="0"/>
              <a:t> </a:t>
            </a:r>
          </a:p>
          <a:p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88913"/>
            <a:ext cx="7772400" cy="79216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Музыкальные способы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51520" y="981075"/>
            <a:ext cx="8101905" cy="547211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1.Слухо – двигательное сравнение простых ритмических фраз.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Скок, скок, по- скок,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Мо- </a:t>
            </a:r>
            <a:r>
              <a:rPr lang="ru-RU" b="1" dirty="0" err="1" smtClean="0">
                <a:solidFill>
                  <a:srgbClr val="002060"/>
                </a:solidFill>
              </a:rPr>
              <a:t>ло</a:t>
            </a:r>
            <a:r>
              <a:rPr lang="ru-RU" b="1" dirty="0" smtClean="0">
                <a:solidFill>
                  <a:srgbClr val="002060"/>
                </a:solidFill>
              </a:rPr>
              <a:t>- </a:t>
            </a:r>
            <a:r>
              <a:rPr lang="ru-RU" b="1" dirty="0" err="1" smtClean="0">
                <a:solidFill>
                  <a:srgbClr val="002060"/>
                </a:solidFill>
              </a:rPr>
              <a:t>дой</a:t>
            </a:r>
            <a:r>
              <a:rPr lang="ru-RU" b="1" dirty="0" smtClean="0">
                <a:solidFill>
                  <a:srgbClr val="002060"/>
                </a:solidFill>
              </a:rPr>
              <a:t>  </a:t>
            </a:r>
            <a:r>
              <a:rPr lang="ru-RU" b="1" dirty="0" err="1" smtClean="0">
                <a:solidFill>
                  <a:srgbClr val="002060"/>
                </a:solidFill>
              </a:rPr>
              <a:t>дроз-док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2.Применение особых названий ритмических элементов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а) шаг  </a:t>
            </a:r>
            <a:r>
              <a:rPr lang="ru-RU" b="1" dirty="0" err="1" smtClean="0">
                <a:solidFill>
                  <a:srgbClr val="002060"/>
                </a:solidFill>
              </a:rPr>
              <a:t>шаг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шаг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шаг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</a:t>
            </a:r>
            <a:r>
              <a:rPr lang="ru-RU" b="1" dirty="0" err="1" smtClean="0">
                <a:solidFill>
                  <a:srgbClr val="002060"/>
                </a:solidFill>
              </a:rPr>
              <a:t>бе</a:t>
            </a:r>
            <a:r>
              <a:rPr lang="ru-RU" b="1" dirty="0" smtClean="0">
                <a:solidFill>
                  <a:srgbClr val="002060"/>
                </a:solidFill>
              </a:rPr>
              <a:t>- гать шаг </a:t>
            </a:r>
            <a:r>
              <a:rPr lang="ru-RU" b="1" dirty="0" err="1" smtClean="0">
                <a:solidFill>
                  <a:srgbClr val="002060"/>
                </a:solidFill>
              </a:rPr>
              <a:t>шаг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шаг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б) ДОН ДОН ДОН ДОН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ДИ- ЛИ ДОН ДОН ДОН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в) ТА ТА ТА ТА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ТИ-ТИ ТА ТА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7"/>
            <a:ext cx="8206680" cy="1152127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</a:t>
            </a:r>
            <a:r>
              <a:rPr lang="ru-RU" sz="3600" b="1" dirty="0" smtClean="0"/>
              <a:t>3</a:t>
            </a:r>
            <a:r>
              <a:rPr lang="ru-RU" sz="3600" b="1" dirty="0" smtClean="0"/>
              <a:t>. </a:t>
            </a:r>
            <a:r>
              <a:rPr lang="ru-RU" sz="3600" b="1" dirty="0" smtClean="0"/>
              <a:t>Наглядные изображения ритмических фраз.</a:t>
            </a: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844824"/>
            <a:ext cx="8568952" cy="4464496"/>
          </a:xfrm>
        </p:spPr>
        <p:txBody>
          <a:bodyPr/>
          <a:lstStyle/>
          <a:p>
            <a:r>
              <a:rPr lang="ru-RU" dirty="0" smtClean="0"/>
              <a:t>   </a:t>
            </a:r>
            <a:endParaRPr lang="ru-RU" dirty="0"/>
          </a:p>
        </p:txBody>
      </p:sp>
      <p:pic>
        <p:nvPicPr>
          <p:cNvPr id="8" name="Рисунок 7" descr="http://im0-tub-ru.yandex.net/i?id=163741541-55-72&amp;n=21">
            <a:hlinkClick r:id="rId2" tgtFrame="&quot;_blank&quot;"/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 l="33333" t="35609" r="25555" b="25366"/>
          <a:stretch/>
        </p:blipFill>
        <p:spPr bwMode="auto">
          <a:xfrm>
            <a:off x="395536" y="1988840"/>
            <a:ext cx="1872208" cy="18002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/>
            </a:ext>
          </a:extLst>
        </p:spPr>
      </p:pic>
      <p:pic>
        <p:nvPicPr>
          <p:cNvPr id="9" name="Рисунок 8" descr="http://im0-tub-ru.yandex.net/i?id=163741541-55-72&amp;n=21">
            <a:hlinkClick r:id="rId2" tgtFrame="&quot;_blank&quot;"/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 l="33333" t="35609" r="25555" b="25366"/>
          <a:stretch/>
        </p:blipFill>
        <p:spPr bwMode="auto">
          <a:xfrm>
            <a:off x="2627784" y="1916832"/>
            <a:ext cx="1872208" cy="18002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/>
            </a:ext>
          </a:extLst>
        </p:spPr>
      </p:pic>
      <p:pic>
        <p:nvPicPr>
          <p:cNvPr id="10" name="Рисунок 9" descr="http://im0-tub-ru.yandex.net/i?id=163741541-55-72&amp;n=21">
            <a:hlinkClick r:id="rId2" tgtFrame="&quot;_blank&quot;"/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 l="33333" t="35609" r="25555" b="25366"/>
          <a:stretch/>
        </p:blipFill>
        <p:spPr bwMode="auto">
          <a:xfrm>
            <a:off x="4860032" y="1916832"/>
            <a:ext cx="1872208" cy="18002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/>
            </a:ext>
          </a:extLst>
        </p:spPr>
      </p:pic>
      <p:pic>
        <p:nvPicPr>
          <p:cNvPr id="11" name="Рисунок 10" descr="http://im0-tub-ru.yandex.net/i?id=163741541-55-72&amp;n=21">
            <a:hlinkClick r:id="rId2" tgtFrame="&quot;_blank&quot;"/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 l="33333" t="35609" r="25555" b="25366"/>
          <a:stretch/>
        </p:blipFill>
        <p:spPr bwMode="auto">
          <a:xfrm>
            <a:off x="7020272" y="1916832"/>
            <a:ext cx="1872208" cy="18002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/>
            </a:ext>
          </a:extLst>
        </p:spPr>
      </p:pic>
      <p:pic>
        <p:nvPicPr>
          <p:cNvPr id="12" name="Рисунок 11" descr="http://im0-tub-ru.yandex.net/i?id=163741541-55-72&amp;n=21">
            <a:hlinkClick r:id="rId2" tgtFrame="&quot;_blank&quot;"/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 l="33333" t="35609" r="25555" b="25366"/>
          <a:stretch/>
        </p:blipFill>
        <p:spPr bwMode="auto">
          <a:xfrm>
            <a:off x="611560" y="4725144"/>
            <a:ext cx="1152128" cy="9361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/>
            </a:ext>
          </a:extLst>
        </p:spPr>
      </p:pic>
      <p:pic>
        <p:nvPicPr>
          <p:cNvPr id="13" name="Рисунок 12" descr="http://im0-tub-ru.yandex.net/i?id=163741541-55-72&amp;n=21">
            <a:hlinkClick r:id="rId2" tgtFrame="&quot;_blank&quot;"/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 l="33333" t="35609" r="25555" b="25366"/>
          <a:stretch/>
        </p:blipFill>
        <p:spPr bwMode="auto">
          <a:xfrm>
            <a:off x="2915816" y="4653136"/>
            <a:ext cx="1152128" cy="9361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/>
            </a:ext>
          </a:extLst>
        </p:spPr>
      </p:pic>
      <p:pic>
        <p:nvPicPr>
          <p:cNvPr id="14" name="Рисунок 13" descr="http://im0-tub-ru.yandex.net/i?id=163741541-55-72&amp;n=21">
            <a:hlinkClick r:id="rId2" tgtFrame="&quot;_blank&quot;"/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 l="33333" t="35609" r="25555" b="25366"/>
          <a:stretch/>
        </p:blipFill>
        <p:spPr bwMode="auto">
          <a:xfrm>
            <a:off x="5364088" y="4581128"/>
            <a:ext cx="1152128" cy="9361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/>
            </a:ext>
          </a:extLst>
        </p:spPr>
      </p:pic>
      <p:pic>
        <p:nvPicPr>
          <p:cNvPr id="15" name="Рисунок 14" descr="http://im0-tub-ru.yandex.net/i?id=163741541-55-72&amp;n=21">
            <a:hlinkClick r:id="rId2" tgtFrame="&quot;_blank&quot;"/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 l="33333" t="35609" r="25555" b="25366"/>
          <a:stretch/>
        </p:blipFill>
        <p:spPr bwMode="auto">
          <a:xfrm>
            <a:off x="7380312" y="4509120"/>
            <a:ext cx="1152128" cy="9361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Elena\Local Settings\Temporary Internet Files\Content.MSO\E2A04D4E.bmp"/>
          <p:cNvPicPr/>
          <p:nvPr/>
        </p:nvPicPr>
        <p:blipFill>
          <a:blip r:embed="rId2" cstate="print"/>
          <a:srcRect l="5779" t="1868" r="7062" b="11786"/>
          <a:stretch>
            <a:fillRect/>
          </a:stretch>
        </p:blipFill>
        <p:spPr bwMode="auto">
          <a:xfrm>
            <a:off x="1619672" y="1124744"/>
            <a:ext cx="5760640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 descr="j043254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260648"/>
            <a:ext cx="919163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Ритмический рисунок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45A598E"/>
          <p:cNvPicPr>
            <a:picLocks noChangeAspect="1" noChangeArrowheads="1"/>
          </p:cNvPicPr>
          <p:nvPr/>
        </p:nvPicPr>
        <p:blipFill>
          <a:blip r:embed="rId2" cstate="print"/>
          <a:srcRect l="8508" t="2217" r="2728" b="11319"/>
          <a:stretch>
            <a:fillRect/>
          </a:stretch>
        </p:blipFill>
        <p:spPr bwMode="auto">
          <a:xfrm>
            <a:off x="1428728" y="1286584"/>
            <a:ext cx="6357982" cy="4571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j043254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34" y="357166"/>
            <a:ext cx="919163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b="1" dirty="0" smtClean="0"/>
              <a:t>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B5AA51F"/>
          <p:cNvPicPr>
            <a:picLocks noChangeAspect="1" noChangeArrowheads="1"/>
          </p:cNvPicPr>
          <p:nvPr/>
        </p:nvPicPr>
        <p:blipFill>
          <a:blip r:embed="rId2" cstate="print"/>
          <a:srcRect l="6099" t="4668" r="6741" b="19136"/>
          <a:stretch>
            <a:fillRect/>
          </a:stretch>
        </p:blipFill>
        <p:spPr bwMode="auto">
          <a:xfrm>
            <a:off x="1187624" y="908720"/>
            <a:ext cx="6336704" cy="5594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 descr="j043254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24" y="428604"/>
            <a:ext cx="919163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 idx="4294967295"/>
          </p:nvPr>
        </p:nvSpPr>
        <p:spPr>
          <a:xfrm>
            <a:off x="0" y="428625"/>
            <a:ext cx="7772400" cy="1143000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ПЕСНЯ-ПОПЕВКА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4294967295"/>
          </p:nvPr>
        </p:nvSpPr>
        <p:spPr>
          <a:xfrm>
            <a:off x="0" y="1714500"/>
            <a:ext cx="8429625" cy="39243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«У оленя дом большой» 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(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французская  народная песня)  выполняется песенка с ритмическими  движениями, можно исполнить по ролям – это активизирует внимание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j04325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388" y="428604"/>
            <a:ext cx="1479578" cy="1265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274</TotalTime>
  <Words>440</Words>
  <Application>Microsoft Office PowerPoint</Application>
  <PresentationFormat>Экран (4:3)</PresentationFormat>
  <Paragraphs>81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Мастер – класс «Методы и приёмы развития чувства ритма у младших школьников на уроках музыки.» </vt:lpstr>
      <vt:lpstr>        Умею ли я фантазировать ? </vt:lpstr>
      <vt:lpstr>Музыкальные термины </vt:lpstr>
      <vt:lpstr>Музыкальные способы</vt:lpstr>
      <vt:lpstr> 3. Наглядные изображения ритмических фраз.</vt:lpstr>
      <vt:lpstr>Ритмический рисунок</vt:lpstr>
      <vt:lpstr> </vt:lpstr>
      <vt:lpstr>Слайд 8</vt:lpstr>
      <vt:lpstr>ПЕСНЯ-ПОПЕВКА</vt:lpstr>
      <vt:lpstr>ПЕСНЯ-ИГРА</vt:lpstr>
      <vt:lpstr>РАЗМИНКА</vt:lpstr>
      <vt:lpstr>РАСПЕВКА</vt:lpstr>
      <vt:lpstr>Оркестр шумовых инструментов  </vt:lpstr>
      <vt:lpstr>Посмотрите как у нас-то в мастерской.</vt:lpstr>
      <vt:lpstr>«Влияние музыки на детей благодатно, и чем раньше начнут они испытывать эту благодать на себе, тем лучше для них… Она наполнит гармонией  их юные души. ».                                      В.Г. Белинский</vt:lpstr>
      <vt:lpstr>Спасибо за внимание!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– класс «Методы и приёмы развития чувства ритма у младших школьников на уроках музыки и во внеурочной деятельности» </dc:title>
  <dc:creator>User</dc:creator>
  <cp:lastModifiedBy>admin</cp:lastModifiedBy>
  <cp:revision>23</cp:revision>
  <dcterms:created xsi:type="dcterms:W3CDTF">2002-02-01T12:09:43Z</dcterms:created>
  <dcterms:modified xsi:type="dcterms:W3CDTF">2014-04-30T00:37:16Z</dcterms:modified>
</cp:coreProperties>
</file>