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05" r:id="rId2"/>
    <p:sldId id="259" r:id="rId3"/>
    <p:sldId id="306" r:id="rId4"/>
    <p:sldId id="308" r:id="rId5"/>
    <p:sldId id="268" r:id="rId6"/>
    <p:sldId id="269" r:id="rId7"/>
    <p:sldId id="270" r:id="rId8"/>
    <p:sldId id="271" r:id="rId9"/>
    <p:sldId id="272" r:id="rId10"/>
    <p:sldId id="273" r:id="rId11"/>
    <p:sldId id="275" r:id="rId12"/>
    <p:sldId id="276" r:id="rId13"/>
    <p:sldId id="285" r:id="rId14"/>
    <p:sldId id="309" r:id="rId15"/>
    <p:sldId id="313" r:id="rId16"/>
    <p:sldId id="310" r:id="rId17"/>
    <p:sldId id="311" r:id="rId18"/>
    <p:sldId id="312" r:id="rId19"/>
    <p:sldId id="299" r:id="rId20"/>
    <p:sldId id="300" r:id="rId21"/>
    <p:sldId id="30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1104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ASUS\Desktop\&#1083;&#1091;&#1082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&#1083;&#1091;&#1082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&#1083;&#1091;&#1082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&#1083;&#1091;&#108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&#1083;&#1091;&#1082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&#1083;&#1091;&#1082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6.9902912621359434E-2"/>
                  <c:y val="-1.4814814814814821E-2"/>
                </c:manualLayout>
              </c:layout>
              <c:dLblPos val="outEnd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672-4A63-B340-B62E9D0610D6}"/>
                </c:ext>
              </c:extLst>
            </c:dLbl>
            <c:dLbl>
              <c:idx val="1"/>
              <c:layout>
                <c:manualLayout>
                  <c:x val="-4.6601941747572775E-2"/>
                  <c:y val="0"/>
                </c:manualLayout>
              </c:layout>
              <c:dLblPos val="outEnd"/>
              <c:showLegendKey val="1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672-4A63-B340-B62E9D0610D6}"/>
                </c:ext>
              </c:extLst>
            </c:dLbl>
            <c:numFmt formatCode="General" sourceLinked="0"/>
            <c:spPr>
              <a:effectLst>
                <a:outerShdw blurRad="50800" dist="38100" dir="2700000" algn="tl" rotWithShape="0">
                  <a:schemeClr val="tx2">
                    <a:alpha val="40000"/>
                  </a:schemeClr>
                </a:outerShdw>
              </a:effectLst>
              <a:scene3d>
                <a:camera prst="orthographicFront"/>
                <a:lightRig rig="threePt" dir="t"/>
              </a:scene3d>
              <a:sp3d>
                <a:bevelB h="6350"/>
              </a:sp3d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dLblPos val="outEnd"/>
            <c:showLegendKey val="1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Лист1!$D$3:$D$5</c:f>
              <c:strCache>
                <c:ptCount val="3"/>
                <c:pt idx="0">
                  <c:v>Овощ</c:v>
                </c:pt>
                <c:pt idx="1">
                  <c:v>Фрукт</c:v>
                </c:pt>
                <c:pt idx="2">
                  <c:v>Не знаю</c:v>
                </c:pt>
              </c:strCache>
            </c:strRef>
          </c:cat>
          <c:val>
            <c:numRef>
              <c:f>Лист1!$E$3:$E$5</c:f>
              <c:numCache>
                <c:formatCode>General</c:formatCode>
                <c:ptCount val="3"/>
                <c:pt idx="0">
                  <c:v>25</c:v>
                </c:pt>
                <c:pt idx="1">
                  <c:v>1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72-4A63-B340-B62E9D061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 rtl="0"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 rtl="0"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 rtl="0">
              <a:defRPr sz="2400"/>
            </a:pPr>
            <a:endParaRPr lang="ru-RU"/>
          </a:p>
        </c:txPr>
      </c:legendEntry>
      <c:layout/>
      <c:overlay val="0"/>
      <c:txPr>
        <a:bodyPr/>
        <a:lstStyle/>
        <a:p>
          <a:pPr rtl="0">
            <a:defRPr sz="2400"/>
          </a:pPr>
          <a:endParaRPr lang="ru-RU"/>
        </a:p>
      </c:txPr>
    </c:legend>
    <c:plotVisOnly val="1"/>
    <c:dispBlanksAs val="gap"/>
    <c:showDLblsOverMax val="0"/>
  </c:chart>
  <c:spPr>
    <a:solidFill>
      <a:srgbClr val="FFC000"/>
    </a:solidFill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Лист2!$C$3:$C$5</c:f>
              <c:strCache>
                <c:ptCount val="3"/>
                <c:pt idx="0">
                  <c:v>Каждый день</c:v>
                </c:pt>
                <c:pt idx="1">
                  <c:v>Иногда</c:v>
                </c:pt>
                <c:pt idx="2">
                  <c:v>Никогда</c:v>
                </c:pt>
              </c:strCache>
            </c:strRef>
          </c:cat>
          <c:val>
            <c:numRef>
              <c:f>Лист2!$D$3:$D$5</c:f>
              <c:numCache>
                <c:formatCode>General</c:formatCode>
                <c:ptCount val="3"/>
                <c:pt idx="0">
                  <c:v>8</c:v>
                </c:pt>
                <c:pt idx="1">
                  <c:v>13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FF-45CF-83AD-F8710E07A4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/>
            </a:pPr>
            <a:endParaRPr lang="ru-RU"/>
          </a:p>
        </c:txPr>
      </c:legendEntry>
      <c:layout>
        <c:manualLayout>
          <c:xMode val="edge"/>
          <c:yMode val="edge"/>
          <c:x val="0.65649544281991146"/>
          <c:y val="0.22412103671280909"/>
          <c:w val="0.34350455718008926"/>
          <c:h val="0.53643236334183131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spPr>
    <a:solidFill>
      <a:srgbClr val="00B050"/>
    </a:solidFill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Лист3!$D$3:$D$5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кушал</c:v>
                </c:pt>
              </c:strCache>
            </c:strRef>
          </c:cat>
          <c:val>
            <c:numRef>
              <c:f>Лист3!$E$3:$E$5</c:f>
              <c:numCache>
                <c:formatCode>General</c:formatCode>
                <c:ptCount val="3"/>
                <c:pt idx="0">
                  <c:v>18</c:v>
                </c:pt>
                <c:pt idx="1">
                  <c:v>8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0B-4F2B-A75B-82AC6A81E7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5554048"/>
        <c:axId val="55555584"/>
        <c:axId val="52025984"/>
      </c:bar3DChart>
      <c:catAx>
        <c:axId val="555540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55555584"/>
        <c:crosses val="autoZero"/>
        <c:auto val="1"/>
        <c:lblAlgn val="ctr"/>
        <c:lblOffset val="100"/>
        <c:noMultiLvlLbl val="0"/>
      </c:catAx>
      <c:valAx>
        <c:axId val="55555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55554048"/>
        <c:crosses val="autoZero"/>
        <c:crossBetween val="between"/>
      </c:valAx>
      <c:serAx>
        <c:axId val="52025984"/>
        <c:scaling>
          <c:orientation val="minMax"/>
        </c:scaling>
        <c:delete val="1"/>
        <c:axPos val="b"/>
        <c:majorTickMark val="out"/>
        <c:minorTickMark val="none"/>
        <c:tickLblPos val="none"/>
        <c:crossAx val="55555584"/>
        <c:crosses val="autoZero"/>
      </c:serAx>
      <c:spPr>
        <a:solidFill>
          <a:srgbClr val="FFFF00"/>
        </a:solidFill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dLbls>
            <c:dLbl>
              <c:idx val="0"/>
              <c:layout>
                <c:manualLayout>
                  <c:x val="0.05"/>
                  <c:y val="0.1620370370370378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21B5-40FB-88AB-0608E6511A08}"/>
                </c:ext>
              </c:extLst>
            </c:dLbl>
            <c:dLbl>
              <c:idx val="1"/>
              <c:layout>
                <c:manualLayout>
                  <c:x val="-8.0555555555556393E-2"/>
                  <c:y val="-0.152777777777777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21B5-40FB-88AB-0608E6511A08}"/>
                </c:ext>
              </c:extLst>
            </c:dLbl>
            <c:dLbl>
              <c:idx val="2"/>
              <c:layout>
                <c:manualLayout>
                  <c:x val="8.3333333333334026E-3"/>
                  <c:y val="-0.152777777777777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1B5-40FB-88AB-0608E6511A0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Лист4!$D$3:$D$5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Лист4!$E$3:$E$5</c:f>
              <c:numCache>
                <c:formatCode>General</c:formatCode>
                <c:ptCount val="3"/>
                <c:pt idx="0">
                  <c:v>24</c:v>
                </c:pt>
                <c:pt idx="1">
                  <c:v>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1B5-40FB-88AB-0608E6511A0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spPr>
    <a:solidFill>
      <a:srgbClr val="FF3399"/>
    </a:solidFill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Лист5!$C$5:$C$7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Лист5!$D$5:$D$7</c:f>
              <c:numCache>
                <c:formatCode>General</c:formatCode>
                <c:ptCount val="3"/>
                <c:pt idx="0">
                  <c:v>26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FA-4E04-A52C-636E2D14C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pyramid"/>
        <c:axId val="56067968"/>
        <c:axId val="56069504"/>
        <c:axId val="0"/>
      </c:bar3DChart>
      <c:catAx>
        <c:axId val="56067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56069504"/>
        <c:crosses val="autoZero"/>
        <c:auto val="1"/>
        <c:lblAlgn val="ctr"/>
        <c:lblOffset val="100"/>
        <c:noMultiLvlLbl val="0"/>
      </c:catAx>
      <c:valAx>
        <c:axId val="560695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56067968"/>
        <c:crosses val="autoZero"/>
        <c:crossBetween val="between"/>
      </c:valAx>
      <c:spPr>
        <a:solidFill>
          <a:srgbClr val="99FF66"/>
        </a:solidFill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Лист6!$C$5:$C$7</c:f>
              <c:strCache>
                <c:ptCount val="3"/>
                <c:pt idx="0">
                  <c:v>Витамин А</c:v>
                </c:pt>
                <c:pt idx="1">
                  <c:v>Витамин В</c:v>
                </c:pt>
                <c:pt idx="2">
                  <c:v>Витамин В и С</c:v>
                </c:pt>
              </c:strCache>
            </c:strRef>
          </c:cat>
          <c:val>
            <c:numRef>
              <c:f>Лист6!$D$5:$D$7</c:f>
              <c:numCache>
                <c:formatCode>General</c:formatCode>
                <c:ptCount val="3"/>
                <c:pt idx="0">
                  <c:v>12</c:v>
                </c:pt>
                <c:pt idx="1">
                  <c:v>2</c:v>
                </c:pt>
                <c:pt idx="2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1A-4EAE-BCF6-8FDB1C57A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spPr>
    <a:solidFill>
      <a:srgbClr val="C00000"/>
    </a:solidFill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0.40777</cdr:x>
      <cdr:y>0.40278</cdr:y>
    </cdr:from>
    <cdr:to>
      <cdr:x>0.59417</cdr:x>
      <cdr:y>0.66944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00251" y="138112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0.75728</cdr:x>
      <cdr:y>0.175</cdr:y>
    </cdr:from>
    <cdr:to>
      <cdr:x>0.94369</cdr:x>
      <cdr:y>0.44167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714751" y="6000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2400" dirty="0"/>
        </a:p>
      </cdr:txBody>
    </cdr:sp>
  </cdr:relSizeAnchor>
  <cdr:relSizeAnchor xmlns:cdr="http://schemas.openxmlformats.org/drawingml/2006/chartDrawing">
    <cdr:from>
      <cdr:x>0.50097</cdr:x>
      <cdr:y>0.73333</cdr:y>
    </cdr:from>
    <cdr:to>
      <cdr:x>0.68738</cdr:x>
      <cdr:y>1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457451" y="32289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7BA56-F29C-4D29-91A9-A90A87050F3C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2FFBDF-DE66-44A6-9DEC-058CB22B3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2FFBDF-DE66-44A6-9DEC-058CB22B335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110B70-7F82-41D6-B78F-FC53C5C31F28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5048B-FD17-4151-BD6D-C8F7696FF7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498748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Adventure" pitchFamily="2" charset="0"/>
              </a:rPr>
              <a:t>Тема: Научно-исследовательская работа на тему «Польза лука»</a:t>
            </a:r>
            <a:endParaRPr lang="ru-RU" sz="4800" dirty="0">
              <a:latin typeface="Adventure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71480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Вопрос № 6 </a:t>
            </a:r>
          </a:p>
          <a:p>
            <a:pPr algn="ctr"/>
            <a:r>
              <a:rPr lang="ru-RU" sz="4000" dirty="0" smtClean="0"/>
              <a:t>Какой витамин содержится в луке:</a:t>
            </a:r>
            <a:endParaRPr lang="ru-RU" sz="40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14480" y="2166937"/>
          <a:ext cx="6357982" cy="3690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tmagro.ru/wp-content/uploads/2014/02/posadka-luka-sovety-i-pravi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85926"/>
            <a:ext cx="6191250" cy="4533900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НАБЛЮДЕНИЕ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Лук посадили 17 сентября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6886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20 октября (прошел 1 месяц и 3 дня)</a:t>
            </a:r>
            <a:br>
              <a:rPr lang="ru-RU" dirty="0" smtClean="0"/>
            </a:br>
            <a:r>
              <a:rPr lang="ru-RU" dirty="0" smtClean="0"/>
              <a:t> начала появляться зелень, который в тот же день вырос на 1 см</a:t>
            </a:r>
            <a:br>
              <a:rPr lang="ru-RU" dirty="0" smtClean="0"/>
            </a:br>
            <a:r>
              <a:rPr lang="ru-RU" dirty="0" smtClean="0"/>
              <a:t> 21 октября: 2 см 1 мм</a:t>
            </a:r>
            <a:br>
              <a:rPr lang="ru-RU" dirty="0" smtClean="0"/>
            </a:br>
            <a:r>
              <a:rPr lang="ru-RU" dirty="0" smtClean="0"/>
              <a:t> 22 октября: 4 см 4мм</a:t>
            </a:r>
            <a:br>
              <a:rPr lang="ru-RU" dirty="0" smtClean="0"/>
            </a:br>
            <a:r>
              <a:rPr lang="ru-RU" dirty="0" smtClean="0"/>
              <a:t>24 октября: 11 см 1 мм</a:t>
            </a:r>
            <a:br>
              <a:rPr lang="ru-RU" dirty="0" smtClean="0"/>
            </a:br>
            <a:r>
              <a:rPr lang="ru-RU" dirty="0" smtClean="0"/>
              <a:t>26 октября: 19 см 1 мм</a:t>
            </a:r>
            <a:br>
              <a:rPr lang="ru-RU" dirty="0" smtClean="0"/>
            </a:br>
            <a:r>
              <a:rPr lang="ru-RU" dirty="0" smtClean="0"/>
              <a:t> 27 октября: 22 см 5 мм</a:t>
            </a:r>
            <a:br>
              <a:rPr lang="ru-RU" dirty="0" smtClean="0"/>
            </a:br>
            <a:r>
              <a:rPr lang="ru-RU" dirty="0" smtClean="0"/>
              <a:t> 28 октября: 26 см 1 мм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48872" cy="381642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Kabarett Simple" pitchFamily="49" charset="0"/>
              </a:rPr>
              <a:t>ПОИСК ИНФОРМАЦИИ В ИНТЕРНЕТЕ: </a:t>
            </a:r>
            <a:r>
              <a:rPr lang="ru-RU" sz="4000" b="1" dirty="0" smtClean="0">
                <a:solidFill>
                  <a:srgbClr val="00B050"/>
                </a:solidFill>
              </a:rPr>
              <a:t/>
            </a:r>
            <a:br>
              <a:rPr lang="ru-RU" sz="4000" b="1" dirty="0" smtClean="0">
                <a:solidFill>
                  <a:srgbClr val="00B050"/>
                </a:solidFill>
              </a:rPr>
            </a:br>
            <a:r>
              <a:rPr lang="ru-RU" sz="4000" b="1" dirty="0" smtClean="0">
                <a:solidFill>
                  <a:srgbClr val="00B050"/>
                </a:solidFill>
              </a:rPr>
              <a:t>Узнала</a:t>
            </a:r>
            <a:r>
              <a:rPr lang="ru-RU" sz="4000" dirty="0" smtClean="0">
                <a:solidFill>
                  <a:srgbClr val="00B050"/>
                </a:solidFill>
              </a:rPr>
              <a:t>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1) Лук является хорошим витаминным средством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2) Лук является ценным медоносом, дает пчелам много нектара даже при очень жаркой погоде. Мёд светло-желтый, непрозрачный, при созревании теряет характерный привкус лука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5058" name="Picture 2" descr="http://www.isok.ru/img/full/0a3012708df6759176ff0902a49dc23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149080"/>
            <a:ext cx="3672408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04664"/>
            <a:ext cx="525658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/>
              <a:t>Беседа с учительницей </a:t>
            </a:r>
            <a:r>
              <a:rPr lang="ru-RU" b="1" cap="all" dirty="0" smtClean="0"/>
              <a:t/>
            </a:r>
            <a:br>
              <a:rPr lang="ru-RU" b="1" cap="all" dirty="0" smtClean="0"/>
            </a:br>
            <a:r>
              <a:rPr lang="ru-RU" sz="2400" dirty="0" smtClean="0"/>
              <a:t>Что узнал нового:</a:t>
            </a:r>
            <a:br>
              <a:rPr lang="ru-RU" sz="2400" dirty="0" smtClean="0"/>
            </a:br>
            <a:r>
              <a:rPr lang="ru-RU" sz="2400" dirty="0" smtClean="0"/>
              <a:t>- В зеленых листьях лука содержатся -  сахара, белки, аскорбиновая кислота.</a:t>
            </a:r>
            <a:br>
              <a:rPr lang="ru-RU" sz="2400" dirty="0" smtClean="0"/>
            </a:br>
            <a:r>
              <a:rPr lang="ru-RU" sz="2400" dirty="0" smtClean="0"/>
              <a:t> -Лук стимулирует выделение пищеварительных соков, оказывает мочегонное, некоторое успокаивающее действие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7"/>
            <a:ext cx="56166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/>
              <a:t>Применение лука в домашних условиях</a:t>
            </a:r>
            <a:r>
              <a:rPr lang="ru-RU" sz="2800" b="1" cap="all" dirty="0" smtClean="0"/>
              <a:t/>
            </a:r>
            <a:br>
              <a:rPr lang="ru-RU" sz="2800" b="1" cap="all" dirty="0" smtClean="0"/>
            </a:br>
            <a:r>
              <a:rPr lang="ru-RU" sz="2400" b="1" dirty="0" smtClean="0"/>
              <a:t>Как я лечил братишку</a:t>
            </a:r>
            <a:r>
              <a:rPr lang="ru-RU" sz="2800" b="1" dirty="0" smtClean="0"/>
              <a:t>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dirty="0" smtClean="0"/>
              <a:t> Мой братишка заболел, он начал кашлять и появился насморк, и мы с мамой решили его полечить и луком: почистили лук, пропустили его через </a:t>
            </a:r>
            <a:r>
              <a:rPr lang="ru-RU" sz="2400" dirty="0" err="1" smtClean="0"/>
              <a:t>блендер</a:t>
            </a:r>
            <a:r>
              <a:rPr lang="ru-RU" sz="2400" dirty="0" smtClean="0"/>
              <a:t>, получившуюся кашу смешали с медом и давали ему. Часть кашицы отжали через марлю и развели водичкой и капали ему в нос. И мы через день уже увидели положительные результаты.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4"/>
            <a:ext cx="489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Мой дедушка болеет сахарным диабетом и он рассказал как он применяет лук при лечении своей болезни: 2-3 измельченные луковицы заливает 2 чайными чашками  теплой воды, выдерживает 7-8 часов, процеживает и пьет настой по 1 кофейной чашке 3 раза в день перед едой.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А тетя рассказала  о личных опытах по использованию лука для уничтожения перхоти и укрепления волос: Берет небольшую головку лука, очищает ее, натирает на терке, кашицу заворачивает в марлю, сложенную в несколько раз и втирает в кожу головы. Через несколько часов промывает и споласкивает. И повторяет она через день в течение 3-4 недель.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20689"/>
            <a:ext cx="547260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- Проведенная мной работа дала много знаний о репчатом и зеленом луке, о выращивании зеленого лука и значении для здоровья человека.</a:t>
            </a:r>
            <a:br>
              <a:rPr lang="ru-RU" sz="2400" dirty="0" smtClean="0"/>
            </a:br>
            <a:r>
              <a:rPr lang="ru-RU" sz="2400" dirty="0" smtClean="0"/>
              <a:t>- Я нашел ответы на все вопросы, которые для себя поставил.</a:t>
            </a:r>
            <a:br>
              <a:rPr lang="ru-RU" sz="2400" dirty="0" smtClean="0"/>
            </a:br>
            <a:r>
              <a:rPr lang="ru-RU" sz="2400" dirty="0" smtClean="0"/>
              <a:t>- В свежем зеленом луке содержится много разных витаминов, в том числе витамин С (аскорбиновая кислота), который очень нужен при простудных заболеваниях. И много других витаминов, которые нужны для нашего организма.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ASUS\Desktop\динара\item_3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74638"/>
            <a:ext cx="5686436" cy="5797568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/>
              <a:t>МОИ СОВЕТЫ:</a:t>
            </a:r>
            <a:br>
              <a:rPr lang="ru-RU" sz="4000" dirty="0" smtClean="0"/>
            </a:br>
            <a:r>
              <a:rPr lang="ru-RU" sz="4000" dirty="0" smtClean="0"/>
              <a:t> выращивать зеленый лук в домашних условиях, кушать их и набираться витаминов.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6076"/>
            <a:ext cx="8291264" cy="579756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моей работы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узнать, действительно ли полезен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Изучить литературу о репчатом луке;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Составить план исследования;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Посадить лук на перья и следить за его ростом (измерять длину зеленых луковых перьев);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Провести опрос одноклассников и узнать, что они знают о луке.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ASUS\Desktop\динара\geograf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-142900"/>
            <a:ext cx="925323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85860"/>
            <a:ext cx="8229600" cy="3286148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b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  <a:b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ВНИМАНИЕ!</a:t>
            </a:r>
            <a:endParaRPr lang="ru-RU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lvl="0" algn="l"/>
            <a:r>
              <a:rPr lang="ru-RU" sz="4000" b="1" dirty="0" smtClean="0"/>
              <a:t>Информационные ресурсы: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dirty="0" smtClean="0"/>
              <a:t> Багрова Л.А. Я познаю мир. Растения. – М., ТКО «АСТ», 1996.</a:t>
            </a:r>
            <a:br>
              <a:rPr lang="ru-RU" sz="2400" dirty="0" smtClean="0"/>
            </a:br>
            <a:r>
              <a:rPr lang="ru-RU" sz="2400" dirty="0" err="1" smtClean="0"/>
              <a:t>НуждинаТ.Д</a:t>
            </a:r>
            <a:r>
              <a:rPr lang="ru-RU" sz="2400" dirty="0" smtClean="0"/>
              <a:t>. Мир животных и растений. Энциклопедия для малышей. – Академия развития, 2006.</a:t>
            </a:r>
            <a:br>
              <a:rPr lang="ru-RU" sz="2400" dirty="0" smtClean="0"/>
            </a:br>
            <a:r>
              <a:rPr lang="ru-RU" sz="2400" dirty="0" smtClean="0"/>
              <a:t>Рогожкина А.Г. Энциклопедический словарь юного натуралиста. Педагогика, 1981.</a:t>
            </a:r>
            <a:br>
              <a:rPr lang="ru-RU" sz="2400" dirty="0" smtClean="0"/>
            </a:br>
            <a:r>
              <a:rPr lang="ru-RU" sz="2400" dirty="0" smtClean="0"/>
              <a:t>Алексей Смирнов. Зачем луку луковица? – Малыш, 2008.</a:t>
            </a:r>
            <a:br>
              <a:rPr lang="ru-RU" sz="2400" dirty="0" smtClean="0"/>
            </a:br>
            <a:r>
              <a:rPr lang="ru-RU" sz="2400" dirty="0" smtClean="0"/>
              <a:t>Дубровин Иван. Все об обычном луке. - М., ТКО «АСТ».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43240" y="1142984"/>
            <a:ext cx="571504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00034" y="1142984"/>
            <a:ext cx="571504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785918" y="1214422"/>
            <a:ext cx="642942" cy="2643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357686" y="1142984"/>
            <a:ext cx="571504" cy="39290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500306"/>
            <a:ext cx="2571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Посещение библиотеки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0321" y="3929066"/>
            <a:ext cx="24371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Опрос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одноклассников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00298" y="2357430"/>
            <a:ext cx="19035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6143636" y="1142984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8001024" y="1071546"/>
            <a:ext cx="571504" cy="2714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71736" y="5143512"/>
            <a:ext cx="46678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Поиск информации в интернете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88024" y="2276872"/>
            <a:ext cx="345351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Беседа 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учительницей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биологии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21157" y="3786190"/>
            <a:ext cx="32052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Применение лука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домашних условиях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9144"/>
            <a:ext cx="9144000" cy="687628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6076"/>
            <a:ext cx="4752528" cy="4163044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                                                               </a:t>
            </a:r>
            <a:endParaRPr lang="ru-RU" sz="27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2656"/>
            <a:ext cx="828092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Что я узнал в библиотеке: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Луковых культур очень много (больше 300), но самым популярным среди них является лук репчатый.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2) Особенно много витаминов в зеленых листьях лука.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В зеленом луке содержится: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-аскорбиновая кислота,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-кальций,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-фосфор,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-витамин А,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-витамин С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-и много других очень нужных для организма человека витаминов.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967263" y="177375"/>
            <a:ext cx="67020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/>
              <a:t>ОПРОС   ОДНОКЛАССНИКОВ.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№ 1. Что такое лук: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19312" y="1714500"/>
          <a:ext cx="5810274" cy="4000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000100" y="214290"/>
            <a:ext cx="74181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№ 2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Употребляешь ли ты лук в пищу: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643042" y="1785926"/>
          <a:ext cx="6313334" cy="4143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142976" y="285728"/>
            <a:ext cx="72233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№ 3 Любишь ли ты лук: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571604" y="1357298"/>
          <a:ext cx="6215106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643042" y="214290"/>
            <a:ext cx="64454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 № 4 Полезен ли лук: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14480" y="1428736"/>
          <a:ext cx="6072230" cy="4000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78581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/>
              <a:t>Вопрос № 5 </a:t>
            </a:r>
          </a:p>
          <a:p>
            <a:pPr algn="ctr"/>
            <a:r>
              <a:rPr lang="ru-RU" sz="4000" dirty="0" smtClean="0"/>
              <a:t>Содержатся ли в луке витамины:</a:t>
            </a:r>
            <a:endParaRPr lang="ru-RU" sz="4000" dirty="0"/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714480" y="2057400"/>
          <a:ext cx="6286544" cy="38004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251</Words>
  <Application>Microsoft Office PowerPoint</Application>
  <PresentationFormat>Экран (4:3)</PresentationFormat>
  <Paragraphs>46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Adventure</vt:lpstr>
      <vt:lpstr>Arial</vt:lpstr>
      <vt:lpstr>Calibri</vt:lpstr>
      <vt:lpstr>Kabarett Simple</vt:lpstr>
      <vt:lpstr>Times New Roman</vt:lpstr>
      <vt:lpstr>Тема Office</vt:lpstr>
      <vt:lpstr>Тема: Научно-исследовательская работа на тему «Польза лука»</vt:lpstr>
      <vt:lpstr>Цель моей работы – узнать, действительно ли полезен лук  Задачи: - Изучить литературу о репчатом луке; - Составить план исследования; - Посадить лук на перья и следить за его ростом (измерять длину зеленых луковых перьев); - Провести опрос одноклассников и узнать, что они знают о луке.</vt:lpstr>
      <vt:lpstr>Методы исследования </vt:lpstr>
      <vt:lpstr>                        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НАБЛЮДЕНИЕ Лук посадили 17 сентября</vt:lpstr>
      <vt:lpstr>20 октября (прошел 1 месяц и 3 дня)  начала появляться зелень, который в тот же день вырос на 1 см  21 октября: 2 см 1 мм  22 октября: 4 см 4мм 24 октября: 11 см 1 мм 26 октября: 19 см 1 мм  27 октября: 22 см 5 мм  28 октября: 26 см 1 мм    </vt:lpstr>
      <vt:lpstr>ПОИСК ИНФОРМАЦИИ В ИНТЕРНЕТЕ:  Узнала: 1) Лук является хорошим витаминным средством  2) Лук является ценным медоносом, дает пчелам много нектара даже при очень жаркой погоде. Мёд светло-желтый, непрозрачный, при созревании теряет характерный привкус лука</vt:lpstr>
      <vt:lpstr>                                                               </vt:lpstr>
      <vt:lpstr>                                                               </vt:lpstr>
      <vt:lpstr>                                                               </vt:lpstr>
      <vt:lpstr>                                                               </vt:lpstr>
      <vt:lpstr>                                                               </vt:lpstr>
      <vt:lpstr>МОИ СОВЕТЫ:  выращивать зеленый лук в домашних условиях, кушать их и набираться витаминов.</vt:lpstr>
      <vt:lpstr>СПАСИБО  ЗА  ВНИМАНИЕ!</vt:lpstr>
      <vt:lpstr>Информационные ресурсы:  Багрова Л.А. Я познаю мир. Растения. – М., ТКО «АСТ», 1996. НуждинаТ.Д. Мир животных и растений. Энциклопедия для малышей. – Академия развития, 2006. Рогожкина А.Г. Энциклопедический словарь юного натуралиста. Педагогика, 1981. Алексей Смирнов. Зачем луку луковица? – Малыш, 2008. Дубровин Иван. Все об обычном луке. - М., ТКО «АСТ».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Комп</cp:lastModifiedBy>
  <cp:revision>85</cp:revision>
  <dcterms:created xsi:type="dcterms:W3CDTF">2014-11-23T08:00:48Z</dcterms:created>
  <dcterms:modified xsi:type="dcterms:W3CDTF">2019-06-02T21:14:32Z</dcterms:modified>
</cp:coreProperties>
</file>