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7" r:id="rId3"/>
    <p:sldId id="291" r:id="rId4"/>
    <p:sldId id="262" r:id="rId5"/>
    <p:sldId id="260" r:id="rId6"/>
    <p:sldId id="264" r:id="rId7"/>
    <p:sldId id="288" r:id="rId8"/>
    <p:sldId id="266" r:id="rId9"/>
    <p:sldId id="265" r:id="rId10"/>
    <p:sldId id="263" r:id="rId11"/>
    <p:sldId id="275" r:id="rId12"/>
    <p:sldId id="261" r:id="rId13"/>
    <p:sldId id="277" r:id="rId14"/>
    <p:sldId id="283" r:id="rId15"/>
    <p:sldId id="278" r:id="rId16"/>
    <p:sldId id="282" r:id="rId17"/>
    <p:sldId id="281" r:id="rId18"/>
    <p:sldId id="287" r:id="rId19"/>
    <p:sldId id="290" r:id="rId20"/>
    <p:sldId id="280" r:id="rId21"/>
    <p:sldId id="258" r:id="rId22"/>
  </p:sldIdLst>
  <p:sldSz cx="9144000" cy="6858000" type="screen4x3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7" autoAdjust="0"/>
    <p:restoredTop sz="94737" autoAdjust="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436"/>
    </p:cViewPr>
  </p:sorterViewPr>
  <p:notesViewPr>
    <p:cSldViewPr>
      <p:cViewPr varScale="1">
        <p:scale>
          <a:sx n="39" d="100"/>
          <a:sy n="39" d="100"/>
        </p:scale>
        <p:origin x="-1566" y="-10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l"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посещают Доу 75%</a:t>
            </a:r>
            <a:r>
              <a:rPr lang="ru-RU" b="1" baseline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  н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b="1" baseline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посещают Доу 25%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l"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75"/>
      <c:rotY val="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26992198891805191"/>
          <c:y val="8.7531206065979764E-2"/>
          <c:w val="0.40923009623797024"/>
          <c:h val="0.7441068342803509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12"/>
          <c:dPt>
            <c:idx val="0"/>
            <c:bubble3D val="0"/>
            <c:explosion val="5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dLbl>
              <c:idx val="0"/>
              <c:tx>
                <c:rich>
                  <a:bodyPr/>
                  <a:lstStyle/>
                  <a:p>
                    <a:fld id="{BBC5F899-98D7-45A6-A402-B4228438F708}" type="VALUE">
                      <a:rPr lang="en-US" sz="2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pPr/>
                      <a:t>[ЗНАЧЕНИЕ]</a:t>
                    </a:fld>
                    <a:endParaRPr lang="ru-RU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E7ACF478-382E-469E-B049-51B9E4F5945F}" type="VALUE">
                      <a:rPr lang="en-US" sz="2400" b="1">
                        <a:solidFill>
                          <a:schemeClr val="tx1"/>
                        </a:solidFill>
                      </a:rPr>
                      <a:pPr/>
                      <a:t>[ЗНАЧЕНИЕ]</a:t>
                    </a:fld>
                    <a:endParaRPr lang="ru-RU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2"/>
                <c:pt idx="1">
                  <c:v>Кв. 2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0.75</c:v>
                </c:pt>
                <c:pt idx="1">
                  <c:v>0.25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D805AEF-42D3-4FFA-9735-1181EF23991E}" type="doc">
      <dgm:prSet loTypeId="urn:microsoft.com/office/officeart/2005/8/layout/matrix1" loCatId="matrix" qsTypeId="urn:microsoft.com/office/officeart/2005/8/quickstyle/simple1" qsCatId="simple" csTypeId="urn:microsoft.com/office/officeart/2005/8/colors/accent6_3" csCatId="accent6" phldr="1"/>
      <dgm:spPr/>
      <dgm:t>
        <a:bodyPr/>
        <a:lstStyle/>
        <a:p>
          <a:endParaRPr lang="ru-RU"/>
        </a:p>
      </dgm:t>
    </dgm:pt>
    <dgm:pt modelId="{8628E676-6499-43DC-A5A3-DDC8F067B1FC}">
      <dgm:prSet phldrT="[Текст]" custT="1"/>
      <dgm:spPr/>
      <dgm:t>
        <a:bodyPr/>
        <a:lstStyle/>
        <a:p>
          <a:pPr algn="ctr"/>
          <a:r>
            <a:rPr lang="ru-RU" sz="2800" b="1" dirty="0" smtClean="0">
              <a:latin typeface="Times New Roman" pitchFamily="18" charset="0"/>
              <a:cs typeface="Times New Roman" pitchFamily="18" charset="0"/>
            </a:rPr>
            <a:t>Формы работы с родителями  и детьми в КП</a:t>
          </a:r>
          <a:endParaRPr lang="ru-RU" sz="2800" b="1" dirty="0">
            <a:latin typeface="Times New Roman" pitchFamily="18" charset="0"/>
            <a:cs typeface="Times New Roman" pitchFamily="18" charset="0"/>
          </a:endParaRPr>
        </a:p>
      </dgm:t>
    </dgm:pt>
    <dgm:pt modelId="{C1CBE46A-C758-46B5-A5ED-564EB36D0C1E}" type="parTrans" cxnId="{37571263-E850-4784-8BD4-A84767039FDD}">
      <dgm:prSet/>
      <dgm:spPr/>
      <dgm:t>
        <a:bodyPr/>
        <a:lstStyle/>
        <a:p>
          <a:endParaRPr lang="ru-RU"/>
        </a:p>
      </dgm:t>
    </dgm:pt>
    <dgm:pt modelId="{368D7B9F-6EEC-4B21-ABBC-ECF08FE1908F}" type="sibTrans" cxnId="{37571263-E850-4784-8BD4-A84767039FDD}">
      <dgm:prSet/>
      <dgm:spPr/>
      <dgm:t>
        <a:bodyPr/>
        <a:lstStyle/>
        <a:p>
          <a:endParaRPr lang="ru-RU"/>
        </a:p>
      </dgm:t>
    </dgm:pt>
    <dgm:pt modelId="{7794D2E3-0EAB-40E0-83B2-74979F521531}">
      <dgm:prSet phldrT="[Текст]" custT="1"/>
      <dgm:spPr/>
      <dgm:t>
        <a:bodyPr/>
        <a:lstStyle/>
        <a:p>
          <a:pPr algn="l"/>
          <a:r>
            <a: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Консультации индивидуальные          и групповые</a:t>
          </a:r>
          <a:endParaRPr lang="ru-RU" sz="2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576433FF-4EBA-4005-9AC0-5EB78FA56CC3}" type="parTrans" cxnId="{B366EA02-D9C4-4DA0-AC7D-8EC35CCEE313}">
      <dgm:prSet/>
      <dgm:spPr/>
      <dgm:t>
        <a:bodyPr/>
        <a:lstStyle/>
        <a:p>
          <a:endParaRPr lang="ru-RU"/>
        </a:p>
      </dgm:t>
    </dgm:pt>
    <dgm:pt modelId="{209A4873-83CE-489F-8674-68D402CE6DA9}" type="sibTrans" cxnId="{B366EA02-D9C4-4DA0-AC7D-8EC35CCEE313}">
      <dgm:prSet/>
      <dgm:spPr/>
      <dgm:t>
        <a:bodyPr/>
        <a:lstStyle/>
        <a:p>
          <a:endParaRPr lang="ru-RU"/>
        </a:p>
      </dgm:t>
    </dgm:pt>
    <dgm:pt modelId="{4042E3F4-1D61-4364-8BBE-C84F84F6BBD0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Семинары-практикумы</a:t>
          </a:r>
          <a:endParaRPr lang="ru-RU" sz="2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F0A0E67-E931-4D0D-8869-F41B8CC1819A}" type="parTrans" cxnId="{529AB2CD-E59E-4C4E-B8A7-CDCEA4F84694}">
      <dgm:prSet/>
      <dgm:spPr/>
      <dgm:t>
        <a:bodyPr/>
        <a:lstStyle/>
        <a:p>
          <a:endParaRPr lang="ru-RU"/>
        </a:p>
      </dgm:t>
    </dgm:pt>
    <dgm:pt modelId="{261CA9DA-E141-40F9-90B4-EF3C9D961B50}" type="sibTrans" cxnId="{529AB2CD-E59E-4C4E-B8A7-CDCEA4F84694}">
      <dgm:prSet/>
      <dgm:spPr/>
      <dgm:t>
        <a:bodyPr/>
        <a:lstStyle/>
        <a:p>
          <a:endParaRPr lang="ru-RU"/>
        </a:p>
      </dgm:t>
    </dgm:pt>
    <dgm:pt modelId="{E1C319D8-1FFC-4736-86F5-27BFFD212179}">
      <dgm:prSet phldrT="[Текст]" custT="1"/>
      <dgm:spPr/>
      <dgm:t>
        <a:bodyPr/>
        <a:lstStyle/>
        <a:p>
          <a:pPr algn="just"/>
          <a:r>
            <a: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Привлечение родителей к  совместному проведению  праздников.</a:t>
          </a:r>
          <a:endParaRPr lang="ru-RU" sz="2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049AAEB-7636-4544-9ECA-618A811617B2}" type="parTrans" cxnId="{8924874B-6495-4469-AA48-594C908AF519}">
      <dgm:prSet/>
      <dgm:spPr/>
      <dgm:t>
        <a:bodyPr/>
        <a:lstStyle/>
        <a:p>
          <a:endParaRPr lang="ru-RU"/>
        </a:p>
      </dgm:t>
    </dgm:pt>
    <dgm:pt modelId="{459F09AF-E717-4F5F-A3AC-B8E973E775F3}" type="sibTrans" cxnId="{8924874B-6495-4469-AA48-594C908AF519}">
      <dgm:prSet/>
      <dgm:spPr/>
      <dgm:t>
        <a:bodyPr/>
        <a:lstStyle/>
        <a:p>
          <a:endParaRPr lang="ru-RU"/>
        </a:p>
      </dgm:t>
    </dgm:pt>
    <dgm:pt modelId="{715D78DB-0013-41A5-88CD-CE35866B8377}">
      <dgm:prSet phldrT="[Текст]" custT="1"/>
      <dgm:spPr/>
      <dgm:t>
        <a:bodyPr/>
        <a:lstStyle/>
        <a:p>
          <a:pPr algn="just"/>
          <a:r>
            <a: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Индивидуальная работа с детьми в присутствии родителей</a:t>
          </a:r>
          <a:endParaRPr lang="ru-RU" sz="2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7AF93CA-D8E7-4A4C-BD72-FF5CF5C4D989}" type="parTrans" cxnId="{7D80D233-1C99-4041-A6E1-5122A074266B}">
      <dgm:prSet/>
      <dgm:spPr/>
      <dgm:t>
        <a:bodyPr/>
        <a:lstStyle/>
        <a:p>
          <a:endParaRPr lang="ru-RU"/>
        </a:p>
      </dgm:t>
    </dgm:pt>
    <dgm:pt modelId="{9014CD85-3A6A-4116-A3FC-CB1624F0F10B}" type="sibTrans" cxnId="{7D80D233-1C99-4041-A6E1-5122A074266B}">
      <dgm:prSet/>
      <dgm:spPr/>
      <dgm:t>
        <a:bodyPr/>
        <a:lstStyle/>
        <a:p>
          <a:endParaRPr lang="ru-RU"/>
        </a:p>
      </dgm:t>
    </dgm:pt>
    <dgm:pt modelId="{7DE268CE-FC81-4F2D-92AF-CD4D5B5F50C7}" type="pres">
      <dgm:prSet presAssocID="{4D805AEF-42D3-4FFA-9735-1181EF23991E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D70A6AF-3828-455B-8920-CE52D20DA0AE}" type="pres">
      <dgm:prSet presAssocID="{4D805AEF-42D3-4FFA-9735-1181EF23991E}" presName="matrix" presStyleCnt="0"/>
      <dgm:spPr/>
    </dgm:pt>
    <dgm:pt modelId="{723B643F-6592-43A5-9DDA-3B8A7299370B}" type="pres">
      <dgm:prSet presAssocID="{4D805AEF-42D3-4FFA-9735-1181EF23991E}" presName="tile1" presStyleLbl="node1" presStyleIdx="0" presStyleCnt="4"/>
      <dgm:spPr/>
      <dgm:t>
        <a:bodyPr/>
        <a:lstStyle/>
        <a:p>
          <a:endParaRPr lang="ru-RU"/>
        </a:p>
      </dgm:t>
    </dgm:pt>
    <dgm:pt modelId="{321BA2E5-2597-497D-B7EF-1E1B5F0D47D3}" type="pres">
      <dgm:prSet presAssocID="{4D805AEF-42D3-4FFA-9735-1181EF23991E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34239E-30E8-4007-85ED-C52D2FE8091F}" type="pres">
      <dgm:prSet presAssocID="{4D805AEF-42D3-4FFA-9735-1181EF23991E}" presName="tile2" presStyleLbl="node1" presStyleIdx="1" presStyleCnt="4"/>
      <dgm:spPr/>
      <dgm:t>
        <a:bodyPr/>
        <a:lstStyle/>
        <a:p>
          <a:endParaRPr lang="ru-RU"/>
        </a:p>
      </dgm:t>
    </dgm:pt>
    <dgm:pt modelId="{3603D489-8137-40A1-B918-D2BD4AAE8FA4}" type="pres">
      <dgm:prSet presAssocID="{4D805AEF-42D3-4FFA-9735-1181EF23991E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19ED81-CBF9-4662-8F33-7C96F35C80ED}" type="pres">
      <dgm:prSet presAssocID="{4D805AEF-42D3-4FFA-9735-1181EF23991E}" presName="tile3" presStyleLbl="node1" presStyleIdx="2" presStyleCnt="4"/>
      <dgm:spPr/>
      <dgm:t>
        <a:bodyPr/>
        <a:lstStyle/>
        <a:p>
          <a:endParaRPr lang="ru-RU"/>
        </a:p>
      </dgm:t>
    </dgm:pt>
    <dgm:pt modelId="{27E01675-456C-4154-8A94-D9BAD1D4E7F4}" type="pres">
      <dgm:prSet presAssocID="{4D805AEF-42D3-4FFA-9735-1181EF23991E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987AF0-BAFC-4A8E-A84E-26FD5908EA25}" type="pres">
      <dgm:prSet presAssocID="{4D805AEF-42D3-4FFA-9735-1181EF23991E}" presName="tile4" presStyleLbl="node1" presStyleIdx="3" presStyleCnt="4"/>
      <dgm:spPr/>
      <dgm:t>
        <a:bodyPr/>
        <a:lstStyle/>
        <a:p>
          <a:endParaRPr lang="ru-RU"/>
        </a:p>
      </dgm:t>
    </dgm:pt>
    <dgm:pt modelId="{31811D0A-4298-4E76-B53F-F7A4E42399A7}" type="pres">
      <dgm:prSet presAssocID="{4D805AEF-42D3-4FFA-9735-1181EF23991E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288583-E704-4CB1-B746-3DCBC697556D}" type="pres">
      <dgm:prSet presAssocID="{4D805AEF-42D3-4FFA-9735-1181EF23991E}" presName="centerTile" presStyleLbl="fgShp" presStyleIdx="0" presStyleCnt="1" custScaleX="145772" custScaleY="129262" custLinFactNeighborX="0" custLinFactNeighborY="-2036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B366EA02-D9C4-4DA0-AC7D-8EC35CCEE313}" srcId="{8628E676-6499-43DC-A5A3-DDC8F067B1FC}" destId="{7794D2E3-0EAB-40E0-83B2-74979F521531}" srcOrd="0" destOrd="0" parTransId="{576433FF-4EBA-4005-9AC0-5EB78FA56CC3}" sibTransId="{209A4873-83CE-489F-8674-68D402CE6DA9}"/>
    <dgm:cxn modelId="{529AB2CD-E59E-4C4E-B8A7-CDCEA4F84694}" srcId="{8628E676-6499-43DC-A5A3-DDC8F067B1FC}" destId="{4042E3F4-1D61-4364-8BBE-C84F84F6BBD0}" srcOrd="1" destOrd="0" parTransId="{1F0A0E67-E931-4D0D-8869-F41B8CC1819A}" sibTransId="{261CA9DA-E141-40F9-90B4-EF3C9D961B50}"/>
    <dgm:cxn modelId="{8924874B-6495-4469-AA48-594C908AF519}" srcId="{8628E676-6499-43DC-A5A3-DDC8F067B1FC}" destId="{E1C319D8-1FFC-4736-86F5-27BFFD212179}" srcOrd="2" destOrd="0" parTransId="{7049AAEB-7636-4544-9ECA-618A811617B2}" sibTransId="{459F09AF-E717-4F5F-A3AC-B8E973E775F3}"/>
    <dgm:cxn modelId="{C9BDEBD1-5CA5-43C8-9885-557C71494090}" type="presOf" srcId="{4042E3F4-1D61-4364-8BBE-C84F84F6BBD0}" destId="{9A34239E-30E8-4007-85ED-C52D2FE8091F}" srcOrd="0" destOrd="0" presId="urn:microsoft.com/office/officeart/2005/8/layout/matrix1"/>
    <dgm:cxn modelId="{F07CBC5E-CE5D-4DE5-B132-50CAF8734D53}" type="presOf" srcId="{E1C319D8-1FFC-4736-86F5-27BFFD212179}" destId="{AA19ED81-CBF9-4662-8F33-7C96F35C80ED}" srcOrd="0" destOrd="0" presId="urn:microsoft.com/office/officeart/2005/8/layout/matrix1"/>
    <dgm:cxn modelId="{37571263-E850-4784-8BD4-A84767039FDD}" srcId="{4D805AEF-42D3-4FFA-9735-1181EF23991E}" destId="{8628E676-6499-43DC-A5A3-DDC8F067B1FC}" srcOrd="0" destOrd="0" parTransId="{C1CBE46A-C758-46B5-A5ED-564EB36D0C1E}" sibTransId="{368D7B9F-6EEC-4B21-ABBC-ECF08FE1908F}"/>
    <dgm:cxn modelId="{D4C2D8F2-3059-41C3-BCB3-BE65909B2009}" type="presOf" srcId="{7794D2E3-0EAB-40E0-83B2-74979F521531}" destId="{723B643F-6592-43A5-9DDA-3B8A7299370B}" srcOrd="0" destOrd="0" presId="urn:microsoft.com/office/officeart/2005/8/layout/matrix1"/>
    <dgm:cxn modelId="{29D8C4C2-BF15-495A-849D-FB64E76D3476}" type="presOf" srcId="{E1C319D8-1FFC-4736-86F5-27BFFD212179}" destId="{27E01675-456C-4154-8A94-D9BAD1D4E7F4}" srcOrd="1" destOrd="0" presId="urn:microsoft.com/office/officeart/2005/8/layout/matrix1"/>
    <dgm:cxn modelId="{7D80D233-1C99-4041-A6E1-5122A074266B}" srcId="{8628E676-6499-43DC-A5A3-DDC8F067B1FC}" destId="{715D78DB-0013-41A5-88CD-CE35866B8377}" srcOrd="3" destOrd="0" parTransId="{47AF93CA-D8E7-4A4C-BD72-FF5CF5C4D989}" sibTransId="{9014CD85-3A6A-4116-A3FC-CB1624F0F10B}"/>
    <dgm:cxn modelId="{0DFEF09D-5F7E-45E3-8DA8-470975BAA2B1}" type="presOf" srcId="{715D78DB-0013-41A5-88CD-CE35866B8377}" destId="{15987AF0-BAFC-4A8E-A84E-26FD5908EA25}" srcOrd="0" destOrd="0" presId="urn:microsoft.com/office/officeart/2005/8/layout/matrix1"/>
    <dgm:cxn modelId="{E3D85153-05BF-42FB-B0C7-E913F08F4977}" type="presOf" srcId="{8628E676-6499-43DC-A5A3-DDC8F067B1FC}" destId="{6C288583-E704-4CB1-B746-3DCBC697556D}" srcOrd="0" destOrd="0" presId="urn:microsoft.com/office/officeart/2005/8/layout/matrix1"/>
    <dgm:cxn modelId="{37A5B3B4-0AA3-4821-8B93-AE592CC91E8F}" type="presOf" srcId="{4042E3F4-1D61-4364-8BBE-C84F84F6BBD0}" destId="{3603D489-8137-40A1-B918-D2BD4AAE8FA4}" srcOrd="1" destOrd="0" presId="urn:microsoft.com/office/officeart/2005/8/layout/matrix1"/>
    <dgm:cxn modelId="{3662C7B9-8751-42FD-8CBC-21428BE24002}" type="presOf" srcId="{4D805AEF-42D3-4FFA-9735-1181EF23991E}" destId="{7DE268CE-FC81-4F2D-92AF-CD4D5B5F50C7}" srcOrd="0" destOrd="0" presId="urn:microsoft.com/office/officeart/2005/8/layout/matrix1"/>
    <dgm:cxn modelId="{7B5E5296-40A0-4511-B496-EEA58C292797}" type="presOf" srcId="{715D78DB-0013-41A5-88CD-CE35866B8377}" destId="{31811D0A-4298-4E76-B53F-F7A4E42399A7}" srcOrd="1" destOrd="0" presId="urn:microsoft.com/office/officeart/2005/8/layout/matrix1"/>
    <dgm:cxn modelId="{EDA07B3B-939E-49A9-B7B1-0336D0912E9B}" type="presOf" srcId="{7794D2E3-0EAB-40E0-83B2-74979F521531}" destId="{321BA2E5-2597-497D-B7EF-1E1B5F0D47D3}" srcOrd="1" destOrd="0" presId="urn:microsoft.com/office/officeart/2005/8/layout/matrix1"/>
    <dgm:cxn modelId="{C3BB9F7B-B4BA-4E7C-9C3F-40E86B749D7E}" type="presParOf" srcId="{7DE268CE-FC81-4F2D-92AF-CD4D5B5F50C7}" destId="{3D70A6AF-3828-455B-8920-CE52D20DA0AE}" srcOrd="0" destOrd="0" presId="urn:microsoft.com/office/officeart/2005/8/layout/matrix1"/>
    <dgm:cxn modelId="{AAC4C44B-75B1-4495-9385-2E4ACCDFD6AC}" type="presParOf" srcId="{3D70A6AF-3828-455B-8920-CE52D20DA0AE}" destId="{723B643F-6592-43A5-9DDA-3B8A7299370B}" srcOrd="0" destOrd="0" presId="urn:microsoft.com/office/officeart/2005/8/layout/matrix1"/>
    <dgm:cxn modelId="{5D4A16CD-26C2-42DF-87D6-942E137D4047}" type="presParOf" srcId="{3D70A6AF-3828-455B-8920-CE52D20DA0AE}" destId="{321BA2E5-2597-497D-B7EF-1E1B5F0D47D3}" srcOrd="1" destOrd="0" presId="urn:microsoft.com/office/officeart/2005/8/layout/matrix1"/>
    <dgm:cxn modelId="{624BE5C5-4C44-4A35-8CC0-9F4CF0957DFD}" type="presParOf" srcId="{3D70A6AF-3828-455B-8920-CE52D20DA0AE}" destId="{9A34239E-30E8-4007-85ED-C52D2FE8091F}" srcOrd="2" destOrd="0" presId="urn:microsoft.com/office/officeart/2005/8/layout/matrix1"/>
    <dgm:cxn modelId="{A6286057-A40D-4B40-9929-93D6111170C7}" type="presParOf" srcId="{3D70A6AF-3828-455B-8920-CE52D20DA0AE}" destId="{3603D489-8137-40A1-B918-D2BD4AAE8FA4}" srcOrd="3" destOrd="0" presId="urn:microsoft.com/office/officeart/2005/8/layout/matrix1"/>
    <dgm:cxn modelId="{882CFAEC-5880-4414-81F4-F088E3F98382}" type="presParOf" srcId="{3D70A6AF-3828-455B-8920-CE52D20DA0AE}" destId="{AA19ED81-CBF9-4662-8F33-7C96F35C80ED}" srcOrd="4" destOrd="0" presId="urn:microsoft.com/office/officeart/2005/8/layout/matrix1"/>
    <dgm:cxn modelId="{C3436855-C96F-483C-A855-CC610AB322FC}" type="presParOf" srcId="{3D70A6AF-3828-455B-8920-CE52D20DA0AE}" destId="{27E01675-456C-4154-8A94-D9BAD1D4E7F4}" srcOrd="5" destOrd="0" presId="urn:microsoft.com/office/officeart/2005/8/layout/matrix1"/>
    <dgm:cxn modelId="{EE07D85D-5995-4F0B-A532-263B35E8C197}" type="presParOf" srcId="{3D70A6AF-3828-455B-8920-CE52D20DA0AE}" destId="{15987AF0-BAFC-4A8E-A84E-26FD5908EA25}" srcOrd="6" destOrd="0" presId="urn:microsoft.com/office/officeart/2005/8/layout/matrix1"/>
    <dgm:cxn modelId="{3B91E5F0-665E-4986-8E87-929BE50FE169}" type="presParOf" srcId="{3D70A6AF-3828-455B-8920-CE52D20DA0AE}" destId="{31811D0A-4298-4E76-B53F-F7A4E42399A7}" srcOrd="7" destOrd="0" presId="urn:microsoft.com/office/officeart/2005/8/layout/matrix1"/>
    <dgm:cxn modelId="{AFAEB3AA-204E-491C-9CD1-985E7180A72E}" type="presParOf" srcId="{7DE268CE-FC81-4F2D-92AF-CD4D5B5F50C7}" destId="{6C288583-E704-4CB1-B746-3DCBC697556D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6AA60F-ADF2-426E-A0B3-02D2C7DBCD2D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D882F8-C0AC-4554-A0E7-6375BCD212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3853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2D11AB-8E1E-4DF6-ABDB-F685BCBD4B98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2A381F-906C-408A-A906-221CB011FEB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10667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2A381F-906C-408A-A906-221CB011FEB1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75465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/>
              <a:pPr>
                <a:defRPr/>
              </a:pPr>
              <a:t>03.06.2019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/>
              <a:pPr>
                <a:defRPr/>
              </a:pPr>
              <a:t>03.06.2019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/>
              <a:pPr>
                <a:defRPr/>
              </a:pPr>
              <a:t>03.06.2019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/>
              <a:pPr>
                <a:defRPr/>
              </a:pPr>
              <a:t>03.06.2019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/>
              <a:pPr>
                <a:defRPr/>
              </a:pPr>
              <a:t>03.06.2019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/>
              <a:pPr>
                <a:defRPr/>
              </a:pPr>
              <a:t>03.06.2019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/>
              <a:pPr>
                <a:defRPr/>
              </a:pPr>
              <a:t>03.06.2019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/>
              <a:pPr>
                <a:defRPr/>
              </a:pPr>
              <a:t>03.06.2019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/>
              <a:pPr>
                <a:defRPr/>
              </a:pPr>
              <a:t>03.06.2019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/>
              <a:pPr>
                <a:defRPr/>
              </a:pPr>
              <a:t>03.06.2019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/>
              <a:pPr>
                <a:defRPr/>
              </a:pPr>
              <a:t>03.06.2019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/>
              <a:pPr>
                <a:defRPr/>
              </a:pPr>
              <a:t>03.06.2019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331640" y="4221088"/>
            <a:ext cx="7358063" cy="1470025"/>
          </a:xfrm>
        </p:spPr>
        <p:txBody>
          <a:bodyPr/>
          <a:lstStyle/>
          <a:p>
            <a:r>
              <a:rPr lang="ru-RU" b="1" i="1" dirty="0" smtClean="0"/>
              <a:t>Работа консультативного пункта</a:t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sz="2000" b="1" i="1" dirty="0" smtClean="0"/>
              <a:t>Старший воспитатель: </a:t>
            </a:r>
            <a:r>
              <a:rPr lang="ru-RU" sz="2000" b="1" i="1" dirty="0" err="1" smtClean="0"/>
              <a:t>Авраменко</a:t>
            </a:r>
            <a:r>
              <a:rPr lang="ru-RU" sz="2000" b="1" i="1" dirty="0" smtClean="0"/>
              <a:t> И.В.</a:t>
            </a:r>
            <a:br>
              <a:rPr lang="ru-RU" sz="2000" b="1" i="1" dirty="0" smtClean="0"/>
            </a:br>
            <a:r>
              <a:rPr lang="ru-RU" sz="2000" b="1" i="1" dirty="0" smtClean="0"/>
              <a:t>2019г.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endParaRPr lang="ru-RU" b="1" i="1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60032" y="285728"/>
            <a:ext cx="4041059" cy="178595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1"/>
                </a:solidFill>
                <a:cs typeface="Times New Roman" pitchFamily="18" charset="0"/>
              </a:rPr>
              <a:t>МАДОУ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1"/>
                </a:solidFill>
                <a:cs typeface="Times New Roman" pitchFamily="18" charset="0"/>
              </a:rPr>
              <a:t>«Малиновский </a:t>
            </a:r>
            <a:r>
              <a:rPr lang="ru-RU" sz="2400" b="1" dirty="0" err="1" smtClean="0">
                <a:solidFill>
                  <a:schemeClr val="tx1"/>
                </a:solidFill>
                <a:cs typeface="Times New Roman" pitchFamily="18" charset="0"/>
              </a:rPr>
              <a:t>д</a:t>
            </a:r>
            <a:r>
              <a:rPr lang="ru-RU" sz="2400" b="1" dirty="0" smtClean="0">
                <a:solidFill>
                  <a:schemeClr val="tx1"/>
                </a:solidFill>
                <a:cs typeface="Times New Roman" pitchFamily="18" charset="0"/>
              </a:rPr>
              <a:t>/с»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2400" b="1" dirty="0" err="1" smtClean="0">
                <a:solidFill>
                  <a:schemeClr val="tx1"/>
                </a:solidFill>
                <a:cs typeface="Times New Roman" pitchFamily="18" charset="0"/>
              </a:rPr>
              <a:t>Ачинский</a:t>
            </a:r>
            <a:r>
              <a:rPr lang="ru-RU" sz="2400" b="1" dirty="0" smtClean="0">
                <a:solidFill>
                  <a:schemeClr val="tx1"/>
                </a:solidFill>
                <a:cs typeface="Times New Roman" pitchFamily="18" charset="0"/>
              </a:rPr>
              <a:t> район</a:t>
            </a:r>
          </a:p>
          <a:p>
            <a:pPr algn="r" fontAlgn="auto">
              <a:spcAft>
                <a:spcPts val="0"/>
              </a:spcAft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323528" y="1988840"/>
            <a:ext cx="8496944" cy="720080"/>
          </a:xfrm>
        </p:spPr>
        <p:txBody>
          <a:bodyPr/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Педагоги, оказывающие консультативную помощь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23528" y="2852936"/>
            <a:ext cx="8363272" cy="3744416"/>
          </a:xfrm>
        </p:spPr>
        <p:txBody>
          <a:bodyPr/>
          <a:lstStyle/>
          <a:p>
            <a:pPr algn="just">
              <a:buFont typeface="Wingdings" pitchFamily="2" charset="2"/>
              <a:buChar char="Ø"/>
            </a:pPr>
            <a:r>
              <a:rPr lang="ru-RU" sz="2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Заведующая ДОО;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Старший воспитатель;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Педагог-психолог;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Учитель-логопед;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Медицинский работник (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согласованию</a:t>
            </a:r>
            <a:r>
              <a:rPr lang="ru-RU" sz="2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Другие педагогические работники МАДОУ «Малиновский д/с» (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согласованию</a:t>
            </a:r>
            <a:r>
              <a:rPr lang="ru-RU" sz="2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just">
              <a:buNone/>
            </a:pPr>
            <a:endParaRPr lang="ru-RU" sz="2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ru-RU" sz="2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Режим  работы консультативного пункта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501008"/>
            <a:ext cx="6400800" cy="1752600"/>
          </a:xfrm>
        </p:spPr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Режим работы консультативного пункта определяется МАДОУ «Малиновский д/с» самостоятельно с учетом социального заказа населения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28625" y="2000251"/>
            <a:ext cx="8229600" cy="708670"/>
          </a:xfrm>
        </p:spPr>
        <p:txBody>
          <a:bodyPr/>
          <a:lstStyle/>
          <a:p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51520" y="1916832"/>
          <a:ext cx="8446195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27584" y="1772816"/>
            <a:ext cx="7859216" cy="720080"/>
          </a:xfrm>
        </p:spPr>
        <p:txBody>
          <a:bodyPr/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Экскурсия по детскому саду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C:\Documents and Settings\Администратор\Рабочий стол\ФОТО консультативн пункт\SAM_5410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2571744"/>
            <a:ext cx="3143272" cy="300039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C:\Documents and Settings\Администратор\Рабочий стол\ФОТО консультативн пункт\Копия SAM_5430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2724444"/>
            <a:ext cx="2528856" cy="264826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C:\Documents and Settings\Администратор\Рабочий стол\ФОТО консультативн пункт\SAM_5398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21616" y="4048576"/>
            <a:ext cx="2520280" cy="258889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:\Documents and Settings\Admin\Рабочий стол\ФОТО\18.02.2013\SAM_5402.JPG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2643182"/>
            <a:ext cx="3714776" cy="350046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C:\Documents and Settings\Admin\Рабочий стол\ФОТО\18.02.2013\SAM_5410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8" y="2643182"/>
            <a:ext cx="3587750" cy="345996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771800" y="1857364"/>
            <a:ext cx="2664296" cy="428628"/>
          </a:xfrm>
        </p:spPr>
        <p:txBody>
          <a:bodyPr/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НОД в группах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C:\Documents and Settings\Администратор\Рабочий стол\ФОТО консультативн пункт\SAM_5404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357430"/>
            <a:ext cx="4106166" cy="40005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 descr="C:\Documents and Settings\Администратор\Рабочий стол\ФОТО консультативн пункт\SAM_5390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2357430"/>
            <a:ext cx="3571900" cy="392909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ФОТО\18.02.2013\SAM_54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2500306"/>
            <a:ext cx="4143404" cy="376873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C:\Documents and Settings\Администратор\Рабочий стол\ФОТО консультативн пункт\SAM_5400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8" y="2428868"/>
            <a:ext cx="3786214" cy="36638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547664" y="1916832"/>
            <a:ext cx="5616624" cy="792088"/>
          </a:xfrm>
        </p:spPr>
        <p:txBody>
          <a:bodyPr/>
          <a:lstStyle/>
          <a:p>
            <a:pPr lvl="0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C:\Documents and Settings\Администратор\Рабочий стол\ФОТО консультативн пункт\SAM_5426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368"/>
          <a:stretch>
            <a:fillRect/>
          </a:stretch>
        </p:blipFill>
        <p:spPr bwMode="auto">
          <a:xfrm>
            <a:off x="571472" y="2357430"/>
            <a:ext cx="3571900" cy="335758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1142976" y="1857364"/>
            <a:ext cx="67151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ru-RU" sz="2000" b="1" dirty="0" smtClean="0">
                <a:latin typeface="Times New Roman"/>
                <a:ea typeface="Times New Roman"/>
                <a:cs typeface="Times New Roman"/>
              </a:rPr>
              <a:t>Семинар-практикум «Что мы умеем и любим рисовать»</a:t>
            </a:r>
            <a:endParaRPr lang="ru-RU" sz="2000" b="1" dirty="0">
              <a:latin typeface="Calibri"/>
              <a:ea typeface="Calibri"/>
              <a:cs typeface="Times New Roman"/>
            </a:endParaRPr>
          </a:p>
        </p:txBody>
      </p:sp>
      <p:pic>
        <p:nvPicPr>
          <p:cNvPr id="14" name="Рисунок 13" descr="C:\Documents and Settings\Admin\Рабочий стол\ФОТО\18.02.2013\SAM_5419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2428868"/>
            <a:ext cx="4214842" cy="342902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1800" y="4149080"/>
            <a:ext cx="2911872" cy="21839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785926"/>
            <a:ext cx="8229600" cy="571504"/>
          </a:xfrm>
        </p:spPr>
        <p:txBody>
          <a:bodyPr/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Творчество детей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Documents and Settings\Admin\Рабочий стол\ФОТО\18.02.2013\SAM_544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1670" y="2428868"/>
            <a:ext cx="5143536" cy="414340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628800"/>
            <a:ext cx="8229600" cy="1143000"/>
          </a:xfrm>
        </p:spPr>
        <p:txBody>
          <a:bodyPr/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Групповые консультации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E:\!!!\Новая папка (2)\BKDC123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2564904"/>
            <a:ext cx="5177548" cy="38831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28625" y="1857364"/>
            <a:ext cx="8229600" cy="500065"/>
          </a:xfrm>
        </p:spPr>
        <p:txBody>
          <a:bodyPr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251520" y="2060848"/>
            <a:ext cx="8501122" cy="4608512"/>
          </a:xfrm>
        </p:spPr>
        <p:txBody>
          <a:bodyPr/>
          <a:lstStyle/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С целью обеспечения доступности дошкольного образования, повышения педагогической компетентности родителей (законных представителей), воспитывающих детей дошкольного возраста на дому, в т. ч. детей с ограниченными возможностями здоровья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в соответствии с новым  законом «Об Образовании в Российской федерации» от 29.12.2012г. ст. 64. п. 3. («Родители имеют право получать методическую, психолого-педагогическую, консультативную помощь в ДОО, если там созданы консультационные пункты»). В МАДОУ «Малиновский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/с» организован консультативный пункт для  родителей и детей, не посещающих ДОО.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1857364"/>
            <a:ext cx="8496944" cy="500066"/>
          </a:xfrm>
        </p:spPr>
        <p:txBody>
          <a:bodyPr/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Индивидуальные консультации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C:\Documents and Settings\Admin\Рабочий стол\ФОТО\ВЛАДИК\SAM_5462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375919"/>
            <a:ext cx="3463925" cy="282654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6" name="Picture 2" descr="E:\!!!\дети и родители фото\IMG_572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2420888"/>
            <a:ext cx="3600400" cy="41044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D:\5f1a37d72278.gi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2442741"/>
            <a:ext cx="4653921" cy="4415259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-1" y="0"/>
            <a:ext cx="6948265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СПАСИБО ЗА ВНИМАНИЕ!</a:t>
            </a:r>
            <a:endParaRPr lang="ru-RU" sz="60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829" y="1897272"/>
            <a:ext cx="8229600" cy="1143000"/>
          </a:xfrm>
        </p:spPr>
        <p:txBody>
          <a:bodyPr/>
          <a:lstStyle/>
          <a:p>
            <a:r>
              <a:rPr lang="ru-RU" sz="3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Общее число детей дошкольного возраста в п. </a:t>
            </a:r>
            <a:r>
              <a:rPr lang="ru-RU" sz="3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Малиновка на 01.04.2019 г.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1" name="Объект 10"/>
          <p:cNvGraphicFramePr>
            <a:graphicFrameLocks noGrp="1"/>
          </p:cNvGraphicFramePr>
          <p:nvPr>
            <p:ph idx="1"/>
          </p:nvPr>
        </p:nvGraphicFramePr>
        <p:xfrm>
          <a:off x="611560" y="3068960"/>
          <a:ext cx="7869560" cy="36263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154672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28625" y="2000250"/>
            <a:ext cx="8229600" cy="996701"/>
          </a:xfrm>
        </p:spPr>
        <p:txBody>
          <a:bodyPr/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Основные цели создания консультативного пункта:</a:t>
            </a:r>
            <a:endParaRPr lang="ru-RU" sz="2800" b="1" dirty="0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179512" y="2924943"/>
            <a:ext cx="8550151" cy="3672409"/>
          </a:xfrm>
        </p:spPr>
        <p:txBody>
          <a:bodyPr/>
          <a:lstStyle/>
          <a:p>
            <a:pPr algn="just">
              <a:buFont typeface="Wingdings" pitchFamily="2" charset="2"/>
              <a:buChar char="Ø"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оказание консультативной и методической помощи семьям, воспитывающим детей раннего и дошкольного возраста на дому, по вопросам воспитания, обучения и развития детей, подготовки детей к поступлению в дошкольное образовательное учреждение,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обеспечение единства и преемственности семейного и общественного воспитания, содействие полноценному психическому и личностному развитию детей.</a:t>
            </a:r>
          </a:p>
          <a:p>
            <a:pPr marL="0" indent="0" algn="just"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79245" y="2343105"/>
            <a:ext cx="7848872" cy="648073"/>
          </a:xfrm>
        </p:spPr>
        <p:txBody>
          <a:bodyPr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Задачи работы консультативного пункта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 smtClean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79245" y="2132856"/>
            <a:ext cx="8229600" cy="4248472"/>
          </a:xfrm>
        </p:spPr>
        <p:txBody>
          <a:bodyPr/>
          <a:lstStyle/>
          <a:p>
            <a:pPr>
              <a:buNone/>
            </a:pPr>
            <a:endParaRPr lang="ru-RU" b="1" dirty="0" smtClean="0"/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27925" y="2938905"/>
            <a:ext cx="828092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Реализация государственной политики по вопросам образования детей дошкольного возраста;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Оказание  консультативной и методической помощи родителям (законным представителям) детей, не посещающих МАДОУ «Малиновский д/с», по вопросам воспитания, обучения и развития детей дошкольного возраста;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Поддержка всестороннего развития личности детей, не посещающих детские образовательные учреждения;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Оказание содействия в социализации дошкольников.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1619671" y="2000251"/>
            <a:ext cx="6408713" cy="564654"/>
          </a:xfrm>
        </p:spPr>
        <p:txBody>
          <a:bodyPr/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Нормативно- правовая база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323528" y="2852936"/>
            <a:ext cx="8712968" cy="4293096"/>
          </a:xfrm>
        </p:spPr>
        <p:txBody>
          <a:bodyPr/>
          <a:lstStyle/>
          <a:p>
            <a:pPr lvl="0" algn="just">
              <a:buFont typeface="Wingdings" pitchFamily="2" charset="2"/>
              <a:buChar char="Ø"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Ø"/>
            </a:pP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Конвенция ООН о правах ребёнка;</a:t>
            </a:r>
          </a:p>
          <a:p>
            <a:pPr lvl="0" algn="just">
              <a:buFont typeface="Wingdings" pitchFamily="2" charset="2"/>
              <a:buChar char="Ø"/>
            </a:pP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Конституция РФ, ст.43;</a:t>
            </a:r>
          </a:p>
          <a:p>
            <a:pPr lvl="0" algn="just">
              <a:buFont typeface="Wingdings" pitchFamily="2" charset="2"/>
              <a:buChar char="Ø"/>
            </a:pP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Семейный кодекс РФ;</a:t>
            </a:r>
          </a:p>
          <a:p>
            <a:pPr lvl="0" algn="just">
              <a:buFont typeface="Wingdings" pitchFamily="2" charset="2"/>
              <a:buChar char="Ø"/>
            </a:pP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Закон РФ "Об образовании РФ» от 29.12.2012г.</a:t>
            </a:r>
          </a:p>
          <a:p>
            <a:pPr lvl="0" algn="just">
              <a:buFont typeface="Wingdings" pitchFamily="2" charset="2"/>
              <a:buChar char="Ø"/>
            </a:pP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Закон РФ "Об основных гарантиях прав ребенка";</a:t>
            </a:r>
          </a:p>
          <a:p>
            <a:pPr lvl="0" algn="just">
              <a:buFont typeface="Wingdings" pitchFamily="2" charset="2"/>
              <a:buChar char="Ø"/>
            </a:pP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СанПиН 2.4.1.2660-13 (санитарно - эпидемиологические требования к устройству, содержанию, оборудованию и режиму работы ДОУ);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412776"/>
            <a:ext cx="7772400" cy="1470025"/>
          </a:xfrm>
        </p:spPr>
        <p:txBody>
          <a:bodyPr/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Функции консультативного пункта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5264" y="2492896"/>
            <a:ext cx="7756143" cy="4104456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ru-RU" sz="1800" dirty="0">
                <a:solidFill>
                  <a:schemeClr val="accent1">
                    <a:lumMod val="50000"/>
                  </a:schemeClr>
                </a:solidFill>
              </a:rPr>
              <a:t>д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</a:rPr>
              <a:t>иагностика актуального уровня развития ребенка, его потенциальных возможностей, а также выявление причин и механизмов нарушений в развитии, социальной адаптации;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ru-RU" sz="1800" dirty="0">
                <a:solidFill>
                  <a:schemeClr val="accent1">
                    <a:lumMod val="50000"/>
                  </a:schemeClr>
                </a:solidFill>
              </a:rPr>
              <a:t>с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</a:rPr>
              <a:t>воевременное оказание консультативной помощи детям дошкольного возраста с ограниченными возможностями здоровья;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ru-RU" sz="1800" dirty="0">
                <a:solidFill>
                  <a:schemeClr val="accent1">
                    <a:lumMod val="50000"/>
                  </a:schemeClr>
                </a:solidFill>
              </a:rPr>
              <a:t>р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</a:rPr>
              <a:t>азработка индивидуальных рекомендаций по оказанию детям дошкольного возраста возможной психолого - педагогической помощи, организации их специального обучения и воспитания в семье;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ru-RU" sz="1800" dirty="0">
                <a:solidFill>
                  <a:schemeClr val="accent1">
                    <a:lumMod val="50000"/>
                  </a:schemeClr>
                </a:solidFill>
              </a:rPr>
              <a:t>п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</a:rPr>
              <a:t>сихолого – педагогическое просвещение родителей (законных представителей) детей в возрасте от 2 месяцев до 8 лет, не посещающих детский сад, о физиологических и психологических особенностях развития дошкольников, основных направлениях воспитательных воздействий, предотвращения возникающих семейных проблем и кризисных ситуаций.</a:t>
            </a:r>
            <a:endParaRPr lang="ru-RU" sz="1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95356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7158" y="2000240"/>
            <a:ext cx="8372476" cy="500066"/>
          </a:xfrm>
        </p:spPr>
        <p:txBody>
          <a:bodyPr/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Этапы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организации  и  работы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                      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консультативного пункта: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28596" y="2571744"/>
            <a:ext cx="8286808" cy="454347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Приказ по МАДОУ о создании КП</a:t>
            </a:r>
          </a:p>
        </p:txBody>
      </p:sp>
      <p:sp>
        <p:nvSpPr>
          <p:cNvPr id="16" name="Стрелка вниз 15"/>
          <p:cNvSpPr/>
          <p:nvPr/>
        </p:nvSpPr>
        <p:spPr>
          <a:xfrm>
            <a:off x="4429124" y="2928934"/>
            <a:ext cx="285752" cy="285752"/>
          </a:xfrm>
          <a:prstGeom prst="down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28596" y="3214686"/>
            <a:ext cx="8286808" cy="500066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Разработка  и утверждение Положения, документов, графика и плана работы  КП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428596" y="4000504"/>
            <a:ext cx="8286808" cy="285752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Изучение  списка детей</a:t>
            </a:r>
          </a:p>
        </p:txBody>
      </p:sp>
      <p:sp>
        <p:nvSpPr>
          <p:cNvPr id="22" name="Стрелка вниз 21"/>
          <p:cNvSpPr/>
          <p:nvPr/>
        </p:nvSpPr>
        <p:spPr>
          <a:xfrm>
            <a:off x="4429124" y="3714752"/>
            <a:ext cx="285752" cy="285752"/>
          </a:xfrm>
          <a:prstGeom prst="down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низ 22"/>
          <p:cNvSpPr/>
          <p:nvPr/>
        </p:nvSpPr>
        <p:spPr>
          <a:xfrm>
            <a:off x="4429124" y="4286256"/>
            <a:ext cx="285752" cy="285752"/>
          </a:xfrm>
          <a:prstGeom prst="down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428596" y="4572008"/>
            <a:ext cx="8286808" cy="35719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Назначение ответственных специалистов и педагогов за работу КП</a:t>
            </a:r>
          </a:p>
        </p:txBody>
      </p:sp>
      <p:sp>
        <p:nvSpPr>
          <p:cNvPr id="25" name="Стрелка вниз 24"/>
          <p:cNvSpPr/>
          <p:nvPr/>
        </p:nvSpPr>
        <p:spPr>
          <a:xfrm>
            <a:off x="4429124" y="4929198"/>
            <a:ext cx="285752" cy="214314"/>
          </a:xfrm>
          <a:prstGeom prst="down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428596" y="5143512"/>
            <a:ext cx="8286808" cy="500066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Оповещение  родителей об организации и работе КП через сайт ДОО,  размещение  объявлений</a:t>
            </a:r>
          </a:p>
        </p:txBody>
      </p:sp>
      <p:sp>
        <p:nvSpPr>
          <p:cNvPr id="27" name="Стрелка вниз 26"/>
          <p:cNvSpPr/>
          <p:nvPr/>
        </p:nvSpPr>
        <p:spPr>
          <a:xfrm>
            <a:off x="4500562" y="5643578"/>
            <a:ext cx="214314" cy="214314"/>
          </a:xfrm>
          <a:prstGeom prst="down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428596" y="5857892"/>
            <a:ext cx="8286808" cy="285752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Методическая работа</a:t>
            </a:r>
          </a:p>
        </p:txBody>
      </p:sp>
      <p:sp>
        <p:nvSpPr>
          <p:cNvPr id="29" name="Стрелка вниз 28"/>
          <p:cNvSpPr/>
          <p:nvPr/>
        </p:nvSpPr>
        <p:spPr>
          <a:xfrm>
            <a:off x="4500562" y="6143644"/>
            <a:ext cx="285752" cy="188595"/>
          </a:xfrm>
          <a:prstGeom prst="down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428596" y="6357958"/>
            <a:ext cx="8286808" cy="285752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Непосредственная работа КП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493204" y="3020944"/>
            <a:ext cx="8568952" cy="3816424"/>
          </a:xfrm>
        </p:spPr>
        <p:txBody>
          <a:bodyPr/>
          <a:lstStyle/>
          <a:p>
            <a:pPr lvl="0" algn="just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Приказ о создании консультативного пункта;</a:t>
            </a:r>
          </a:p>
          <a:p>
            <a:pPr lvl="0" algn="just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Положение о консультативном пункте;</a:t>
            </a:r>
          </a:p>
          <a:p>
            <a:pPr lvl="0" algn="just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График работы консультативного пункта, заверенный руководителем ДОУ;</a:t>
            </a:r>
          </a:p>
          <a:p>
            <a:pPr lvl="0" algn="just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Заявление и договоры с родителями (законными представителями);</a:t>
            </a:r>
          </a:p>
          <a:p>
            <a:pPr lvl="0" algn="just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План работы консультативного пункта;</a:t>
            </a:r>
          </a:p>
          <a:p>
            <a:pPr lvl="0" algn="just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Журналы учета проведенной работы.</a:t>
            </a:r>
          </a:p>
          <a:p>
            <a:pPr algn="just">
              <a:buNone/>
            </a:pPr>
            <a:r>
              <a:rPr lang="ru-RU" sz="2600" dirty="0" smtClean="0"/>
              <a:t> 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62880" y="2132856"/>
            <a:ext cx="8229600" cy="720080"/>
          </a:xfrm>
        </p:spPr>
        <p:txBody>
          <a:bodyPr/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Документы, регламентирующие работу консультативного пункта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2</Template>
  <TotalTime>1317</TotalTime>
  <Words>605</Words>
  <Application>Microsoft Office PowerPoint</Application>
  <PresentationFormat>Экран (4:3)</PresentationFormat>
  <Paragraphs>70</Paragraphs>
  <Slides>21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6" baseType="lpstr">
      <vt:lpstr>Arial</vt:lpstr>
      <vt:lpstr>Calibri</vt:lpstr>
      <vt:lpstr>Times New Roman</vt:lpstr>
      <vt:lpstr>Wingdings</vt:lpstr>
      <vt:lpstr>Шаблон 2</vt:lpstr>
      <vt:lpstr>Работа консультативного пункта  Старший воспитатель: Авраменко И.В. 2019г. </vt:lpstr>
      <vt:lpstr> </vt:lpstr>
      <vt:lpstr>Общее число детей дошкольного возраста в п. Малиновка на 01.04.2019 г.</vt:lpstr>
      <vt:lpstr>Основные цели создания консультативного пункта:</vt:lpstr>
      <vt:lpstr> Задачи работы консультативного пункта </vt:lpstr>
      <vt:lpstr>  Нормативно- правовая база </vt:lpstr>
      <vt:lpstr>Функции консультативного пункта</vt:lpstr>
      <vt:lpstr> Этапы организации  и  работы                              консультативного пункта: </vt:lpstr>
      <vt:lpstr>Документы, регламентирующие работу консультативного пункта </vt:lpstr>
      <vt:lpstr>Педагоги, оказывающие консультативную помощь </vt:lpstr>
      <vt:lpstr>  Режим  работы консультативного пункта </vt:lpstr>
      <vt:lpstr>Презентация PowerPoint</vt:lpstr>
      <vt:lpstr>Экскурсия по детскому саду</vt:lpstr>
      <vt:lpstr>Презентация PowerPoint</vt:lpstr>
      <vt:lpstr>НОД в группах</vt:lpstr>
      <vt:lpstr>Презентация PowerPoint</vt:lpstr>
      <vt:lpstr>  </vt:lpstr>
      <vt:lpstr>Творчество детей</vt:lpstr>
      <vt:lpstr>Групповые консультации</vt:lpstr>
      <vt:lpstr>Индивидуальные консультации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</dc:title>
  <dc:creator>Admin</dc:creator>
  <cp:lastModifiedBy>Детский сад</cp:lastModifiedBy>
  <cp:revision>137</cp:revision>
  <cp:lastPrinted>2019-04-09T03:47:58Z</cp:lastPrinted>
  <dcterms:created xsi:type="dcterms:W3CDTF">2014-12-03T16:12:26Z</dcterms:created>
  <dcterms:modified xsi:type="dcterms:W3CDTF">2019-06-03T05:06:49Z</dcterms:modified>
</cp:coreProperties>
</file>