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7" r:id="rId8"/>
    <p:sldId id="260" r:id="rId9"/>
    <p:sldId id="265" r:id="rId10"/>
    <p:sldId id="266" r:id="rId11"/>
    <p:sldId id="269" r:id="rId12"/>
    <p:sldId id="268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97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5ECCB-A7A0-4338-861F-8C00DAF07564}" type="datetimeFigureOut">
              <a:rPr lang="ru-RU" smtClean="0"/>
              <a:pPr/>
              <a:t>04.02.2014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59018-F6EF-4B34-A4CE-810EFADBFC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5ECCB-A7A0-4338-861F-8C00DAF07564}" type="datetimeFigureOut">
              <a:rPr lang="ru-RU" smtClean="0"/>
              <a:pPr/>
              <a:t>04.02.2014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59018-F6EF-4B34-A4CE-810EFADBFC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5ECCB-A7A0-4338-861F-8C00DAF07564}" type="datetimeFigureOut">
              <a:rPr lang="ru-RU" smtClean="0"/>
              <a:pPr/>
              <a:t>04.02.2014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59018-F6EF-4B34-A4CE-810EFADBFC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A71532-40F5-4955-ABDE-1641F25FB0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5ECCB-A7A0-4338-861F-8C00DAF07564}" type="datetimeFigureOut">
              <a:rPr lang="ru-RU" smtClean="0"/>
              <a:pPr/>
              <a:t>04.02.2014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59018-F6EF-4B34-A4CE-810EFADBFC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5ECCB-A7A0-4338-861F-8C00DAF07564}" type="datetimeFigureOut">
              <a:rPr lang="ru-RU" smtClean="0"/>
              <a:pPr/>
              <a:t>04.02.2014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59018-F6EF-4B34-A4CE-810EFADBFC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5ECCB-A7A0-4338-861F-8C00DAF07564}" type="datetimeFigureOut">
              <a:rPr lang="ru-RU" smtClean="0"/>
              <a:pPr/>
              <a:t>04.02.2014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59018-F6EF-4B34-A4CE-810EFADBFC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5ECCB-A7A0-4338-861F-8C00DAF07564}" type="datetimeFigureOut">
              <a:rPr lang="ru-RU" smtClean="0"/>
              <a:pPr/>
              <a:t>04.02.2014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59018-F6EF-4B34-A4CE-810EFADBFC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5ECCB-A7A0-4338-861F-8C00DAF07564}" type="datetimeFigureOut">
              <a:rPr lang="ru-RU" smtClean="0"/>
              <a:pPr/>
              <a:t>04.02.2014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59018-F6EF-4B34-A4CE-810EFADBFC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5ECCB-A7A0-4338-861F-8C00DAF07564}" type="datetimeFigureOut">
              <a:rPr lang="ru-RU" smtClean="0"/>
              <a:pPr/>
              <a:t>04.02.2014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59018-F6EF-4B34-A4CE-810EFADBFC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5ECCB-A7A0-4338-861F-8C00DAF07564}" type="datetimeFigureOut">
              <a:rPr lang="ru-RU" smtClean="0"/>
              <a:pPr/>
              <a:t>04.02.2014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59018-F6EF-4B34-A4CE-810EFADBFC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5ECCB-A7A0-4338-861F-8C00DAF07564}" type="datetimeFigureOut">
              <a:rPr lang="ru-RU" smtClean="0"/>
              <a:pPr/>
              <a:t>04.02.2014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59018-F6EF-4B34-A4CE-810EFADBFC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B5ECCB-A7A0-4338-861F-8C00DAF07564}" type="datetimeFigureOut">
              <a:rPr lang="ru-RU" smtClean="0"/>
              <a:pPr/>
              <a:t>04.02.2014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259018-F6EF-4B34-A4CE-810EFADBFC4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pn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26" name="AutoShape 2" descr="http://im1-tub-ru.yandex.net/i?id=56974085-45-72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://im1-tub-ru.yandex.net/i?id=56974085-45-72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://im1-tub-ru.yandex.net/i?id=56974085-45-72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" name="Рисунок 7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11760" y="1916832"/>
            <a:ext cx="4608512" cy="3456384"/>
          </a:xfrm>
          <a:prstGeom prst="rect">
            <a:avLst/>
          </a:prstGeom>
        </p:spPr>
      </p:pic>
      <p:pic>
        <p:nvPicPr>
          <p:cNvPr id="9" name="Рисунок 8" descr="i (2).jpg"/>
          <p:cNvPicPr>
            <a:picLocks noChangeAspect="1"/>
          </p:cNvPicPr>
          <p:nvPr/>
        </p:nvPicPr>
        <p:blipFill>
          <a:blip r:embed="rId3" cstate="print"/>
          <a:srcRect r="10000" b="10863"/>
          <a:stretch>
            <a:fillRect/>
          </a:stretch>
        </p:blipFill>
        <p:spPr>
          <a:xfrm>
            <a:off x="3347864" y="0"/>
            <a:ext cx="1944216" cy="2204864"/>
          </a:xfrm>
          <a:prstGeom prst="rect">
            <a:avLst/>
          </a:prstGeom>
        </p:spPr>
      </p:pic>
      <p:pic>
        <p:nvPicPr>
          <p:cNvPr id="10" name="Рисунок 9" descr="i (3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20072" y="0"/>
            <a:ext cx="1976447" cy="2132856"/>
          </a:xfrm>
          <a:prstGeom prst="rect">
            <a:avLst/>
          </a:prstGeom>
        </p:spPr>
      </p:pic>
      <p:pic>
        <p:nvPicPr>
          <p:cNvPr id="11" name="Рисунок 10" descr="i (4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3024336" cy="2348880"/>
          </a:xfrm>
          <a:prstGeom prst="rect">
            <a:avLst/>
          </a:prstGeom>
        </p:spPr>
      </p:pic>
      <p:pic>
        <p:nvPicPr>
          <p:cNvPr id="12" name="Рисунок 11" descr="i (5)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948264" y="0"/>
            <a:ext cx="2195736" cy="2634883"/>
          </a:xfrm>
          <a:prstGeom prst="rect">
            <a:avLst/>
          </a:prstGeom>
        </p:spPr>
      </p:pic>
      <p:pic>
        <p:nvPicPr>
          <p:cNvPr id="13" name="Рисунок 12" descr="i (6)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2420888"/>
            <a:ext cx="2411760" cy="2427946"/>
          </a:xfrm>
          <a:prstGeom prst="rect">
            <a:avLst/>
          </a:prstGeom>
        </p:spPr>
      </p:pic>
      <p:pic>
        <p:nvPicPr>
          <p:cNvPr id="14" name="Рисунок 13" descr="i (7)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588224" y="2348880"/>
            <a:ext cx="2376264" cy="2376264"/>
          </a:xfrm>
          <a:prstGeom prst="rect">
            <a:avLst/>
          </a:prstGeom>
        </p:spPr>
      </p:pic>
      <p:pic>
        <p:nvPicPr>
          <p:cNvPr id="15" name="Рисунок 14" descr="i (11)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1763688" y="5229200"/>
            <a:ext cx="1161878" cy="1628800"/>
          </a:xfrm>
          <a:prstGeom prst="rect">
            <a:avLst/>
          </a:prstGeom>
        </p:spPr>
      </p:pic>
      <p:pic>
        <p:nvPicPr>
          <p:cNvPr id="16" name="Рисунок 15" descr="i (12)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3347864" y="5373216"/>
            <a:ext cx="2597827" cy="1125725"/>
          </a:xfrm>
          <a:prstGeom prst="rect">
            <a:avLst/>
          </a:prstGeom>
        </p:spPr>
      </p:pic>
      <p:pic>
        <p:nvPicPr>
          <p:cNvPr id="17" name="Рисунок 16" descr="i (13)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7236296" y="4106504"/>
            <a:ext cx="1907704" cy="2751496"/>
          </a:xfrm>
          <a:prstGeom prst="rect">
            <a:avLst/>
          </a:prstGeom>
        </p:spPr>
      </p:pic>
      <p:pic>
        <p:nvPicPr>
          <p:cNvPr id="18" name="Рисунок 17" descr="i (8)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0" y="5373216"/>
            <a:ext cx="1447171" cy="1124744"/>
          </a:xfrm>
          <a:prstGeom prst="rect">
            <a:avLst/>
          </a:prstGeom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483768" y="764704"/>
            <a:ext cx="654618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7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716016" y="836712"/>
            <a:ext cx="654618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7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331640" y="5877272"/>
            <a:ext cx="381861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7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732240" y="764704"/>
            <a:ext cx="654618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7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012160" y="5661248"/>
            <a:ext cx="381861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7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987824" y="5805264"/>
            <a:ext cx="381861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424821" y="5752834"/>
            <a:ext cx="739467" cy="484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t-RU" sz="5400" b="1" dirty="0" smtClean="0">
                <a:solidFill>
                  <a:srgbClr val="00B0F0"/>
                </a:solidFill>
              </a:rPr>
              <a:t>Җавапны тикшерәбез</a:t>
            </a:r>
            <a:endParaRPr lang="ru-RU" sz="5400" b="1" dirty="0">
              <a:solidFill>
                <a:srgbClr val="00B0F0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611560" y="1700807"/>
          <a:ext cx="8064895" cy="4608512"/>
        </p:xfrm>
        <a:graphic>
          <a:graphicData uri="http://schemas.openxmlformats.org/drawingml/2006/table">
            <a:tbl>
              <a:tblPr/>
              <a:tblGrid>
                <a:gridCol w="1550771"/>
                <a:gridCol w="1629415"/>
                <a:gridCol w="1955475"/>
                <a:gridCol w="1302470"/>
                <a:gridCol w="1626764"/>
              </a:tblGrid>
              <a:tr h="10635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i="1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r>
                        <a:rPr lang="tt-RU" sz="3200" i="1" baseline="-250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3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>
                          <a:latin typeface="Times New Roman"/>
                          <a:ea typeface="Times New Roman"/>
                          <a:cs typeface="Times New Roman"/>
                        </a:rPr>
                        <a:t>d</a:t>
                      </a:r>
                      <a:endParaRPr lang="ru-RU" sz="3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t-RU" sz="3200" i="1"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r>
                        <a:rPr lang="tt-RU" sz="3200" i="1" baseline="-25000"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3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ru-RU" sz="3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i="1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r>
                        <a:rPr lang="en-US" sz="3200" i="1" baseline="-250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ru-RU" sz="3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90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3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3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3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403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90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3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3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Times New Roman"/>
                          <a:ea typeface="Times New Roman"/>
                          <a:cs typeface="Times New Roman"/>
                        </a:rPr>
                        <a:t>80</a:t>
                      </a:r>
                      <a:endParaRPr lang="ru-RU" sz="3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1640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90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Times New Roman"/>
                          <a:ea typeface="Times New Roman"/>
                          <a:cs typeface="Times New Roman"/>
                        </a:rPr>
                        <a:t>56</a:t>
                      </a:r>
                      <a:endParaRPr lang="ru-RU" sz="3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- 3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Times New Roman"/>
                          <a:ea typeface="Times New Roman"/>
                          <a:cs typeface="Times New Roman"/>
                        </a:rPr>
                        <a:t>26</a:t>
                      </a:r>
                      <a:endParaRPr lang="ru-RU" sz="3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3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451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90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3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Times New Roman"/>
                          <a:ea typeface="Times New Roman"/>
                          <a:cs typeface="Times New Roman"/>
                        </a:rPr>
                        <a:t>87</a:t>
                      </a:r>
                      <a:endParaRPr lang="ru-RU" sz="3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Times New Roman"/>
                          <a:ea typeface="Times New Roman"/>
                          <a:cs typeface="Times New Roman"/>
                        </a:rPr>
                        <a:t>801</a:t>
                      </a:r>
                      <a:endParaRPr lang="ru-RU" sz="3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90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Times New Roman"/>
                          <a:ea typeface="Times New Roman"/>
                          <a:cs typeface="Times New Roman"/>
                        </a:rPr>
                        <a:t>21</a:t>
                      </a:r>
                      <a:endParaRPr lang="ru-RU" sz="3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3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Times New Roman"/>
                          <a:ea typeface="Times New Roman"/>
                          <a:cs typeface="Times New Roman"/>
                        </a:rPr>
                        <a:t>105</a:t>
                      </a:r>
                      <a:endParaRPr lang="ru-RU" sz="3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t-RU" sz="4800" b="1" dirty="0" smtClean="0">
                <a:solidFill>
                  <a:srgbClr val="00B0F0"/>
                </a:solidFill>
              </a:rPr>
              <a:t>Тактада мөстәкыйль эшләү</a:t>
            </a:r>
            <a:endParaRPr lang="ru-RU" sz="4800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19256" cy="452596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dirty="0" smtClean="0"/>
              <a:t>А </a:t>
            </a:r>
            <a:r>
              <a:rPr lang="tt-RU" b="1" dirty="0" smtClean="0"/>
              <a:t>. </a:t>
            </a:r>
            <a:r>
              <a:rPr lang="tt-RU" i="1" dirty="0" smtClean="0"/>
              <a:t>(а</a:t>
            </a:r>
            <a:r>
              <a:rPr lang="tt-RU" i="1" baseline="-25000" dirty="0" smtClean="0"/>
              <a:t>п)</a:t>
            </a:r>
            <a:r>
              <a:rPr lang="ru-RU" dirty="0" smtClean="0"/>
              <a:t>- арифметическая прогрессия</a:t>
            </a:r>
            <a:r>
              <a:rPr lang="tt-RU" dirty="0" smtClean="0"/>
              <a:t>, </a:t>
            </a:r>
            <a:r>
              <a:rPr lang="tt-RU" i="1" dirty="0" smtClean="0"/>
              <a:t>а</a:t>
            </a:r>
            <a:r>
              <a:rPr lang="tt-RU" i="1" baseline="-25000" dirty="0" smtClean="0"/>
              <a:t>10</a:t>
            </a:r>
            <a:r>
              <a:rPr lang="ru-RU" dirty="0" smtClean="0"/>
              <a:t>= 126, d=4.</a:t>
            </a:r>
            <a:r>
              <a:rPr lang="ru-RU" b="1" dirty="0" smtClean="0"/>
              <a:t> </a:t>
            </a:r>
            <a:r>
              <a:rPr lang="ru-RU" dirty="0" smtClean="0"/>
              <a:t>Найти: </a:t>
            </a:r>
            <a:r>
              <a:rPr lang="tt-RU" i="1" dirty="0" smtClean="0"/>
              <a:t>а</a:t>
            </a:r>
            <a:r>
              <a:rPr lang="tt-RU" i="1" baseline="-25000" dirty="0" smtClean="0"/>
              <a:t>1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/>
              <a:t>В</a:t>
            </a:r>
            <a:r>
              <a:rPr lang="tt-RU" b="1" dirty="0" smtClean="0"/>
              <a:t>. </a:t>
            </a:r>
            <a:r>
              <a:rPr lang="tt-RU" i="1" dirty="0" smtClean="0"/>
              <a:t>а</a:t>
            </a:r>
            <a:r>
              <a:rPr lang="tt-RU" i="1" baseline="-25000" dirty="0" smtClean="0"/>
              <a:t>25</a:t>
            </a:r>
            <a:r>
              <a:rPr lang="ru-RU" dirty="0" smtClean="0"/>
              <a:t>=84,  </a:t>
            </a:r>
            <a:r>
              <a:rPr lang="tt-RU" i="1" dirty="0" smtClean="0"/>
              <a:t>а</a:t>
            </a:r>
            <a:r>
              <a:rPr lang="tt-RU" i="1" baseline="-25000" dirty="0" smtClean="0"/>
              <a:t>1</a:t>
            </a:r>
            <a:r>
              <a:rPr lang="ru-RU" dirty="0" smtClean="0"/>
              <a:t>=12. Найти: </a:t>
            </a:r>
            <a:r>
              <a:rPr lang="ru-RU" dirty="0" err="1" smtClean="0"/>
              <a:t>d</a:t>
            </a:r>
            <a:r>
              <a:rPr lang="ru-RU" dirty="0" smtClean="0"/>
              <a:t>.	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 algn="just">
              <a:buNone/>
            </a:pPr>
            <a:r>
              <a:rPr lang="ru-RU" b="1" dirty="0" smtClean="0"/>
              <a:t>С</a:t>
            </a:r>
            <a:r>
              <a:rPr lang="tt-RU" b="1" dirty="0" smtClean="0"/>
              <a:t>. </a:t>
            </a:r>
            <a:r>
              <a:rPr lang="ru-RU" dirty="0" smtClean="0"/>
              <a:t>Подготовку к экзамену начинают с 15 мин. В каждый следующий день её время увеличивают на 10 мин. Сколько дней следует готовиться к экзамену в указанном режиме, чтобы достичь максимальной продолжительности подготовки, не влияющей на здоровье подростка, 1час 45минут? 	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t-RU" sz="6600" b="1" dirty="0" smtClean="0">
                <a:solidFill>
                  <a:srgbClr val="00B0F0"/>
                </a:solidFill>
              </a:rPr>
              <a:t>Өй эше</a:t>
            </a:r>
            <a:endParaRPr lang="ru-RU" sz="6600" b="1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507288" cy="4525963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1. Найдите сумму первых 24 -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членов арифметической прогрессии, заданной формулой </a:t>
            </a:r>
            <a:r>
              <a:rPr lang="tt-RU" sz="3600" i="1" dirty="0" smtClean="0"/>
              <a:t>а</a:t>
            </a:r>
            <a:r>
              <a:rPr lang="tt-RU" sz="3600" i="1" baseline="-25000" dirty="0" smtClean="0"/>
              <a:t>п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-2.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Дана последовательность: 3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; 6; 9; 12; …,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найдите сумму первых 18-и членов.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90488" indent="-90488">
              <a:buAutoNum type="arabicPeriod" startAt="3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Родители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ко Дню рождения своего сына Андрея решили купить и обновить ему мобильный телефон. Для этого, они в первый месяц отложили 650 рублей, а в каждый следующий месяц откладывали на 50 рублей больше, чем в предыдущий. Какая сумма будет у родителей Андрея через 10 месяцев, и смогут ли они купить ему телефон «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Сони-эрексон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К-750»? 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90488" indent="-90488"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90488" indent="-90488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4.Для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участия в международной математической игре «Кенгуру – математика для всех» необходимо в региональный оргкомитет подать заявку от школ. В первый день указанного срока заявку в оргкомитет подали 5 школ, во второй- 7, в третий- 9… Через сколько дней в оргкомитет будет подано 60 заявок (считая, что полученная закономерность не будет нарушена)? Сколько заявок поступит в последний день? 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00B0F0"/>
                </a:solidFill>
              </a:rPr>
              <a:t>Р Е Ф Л Е К С И Я</a:t>
            </a:r>
            <a:endParaRPr lang="ru-RU" sz="5400" b="1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7931224" cy="452596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tt-RU" dirty="0" smtClean="0"/>
              <a:t>Бүгенге дәрестә............. өйрәндек .</a:t>
            </a:r>
            <a:endParaRPr lang="ru-RU" dirty="0" smtClean="0"/>
          </a:p>
          <a:p>
            <a:pPr>
              <a:lnSpc>
                <a:spcPct val="150000"/>
              </a:lnSpc>
            </a:pPr>
            <a:r>
              <a:rPr lang="tt-RU" dirty="0" smtClean="0"/>
              <a:t>Бүгенге дәрестә ........... ирештек.</a:t>
            </a:r>
            <a:endParaRPr lang="ru-RU" dirty="0" smtClean="0"/>
          </a:p>
          <a:p>
            <a:pPr>
              <a:lnSpc>
                <a:spcPct val="150000"/>
              </a:lnSpc>
            </a:pPr>
            <a:r>
              <a:rPr lang="tt-RU" dirty="0" smtClean="0"/>
              <a:t>Үткән материалны гомумиләштерә белү....</a:t>
            </a:r>
            <a:endParaRPr lang="ru-RU" dirty="0" smtClean="0"/>
          </a:p>
          <a:p>
            <a:pPr>
              <a:lnSpc>
                <a:spcPct val="150000"/>
              </a:lnSpc>
            </a:pPr>
            <a:r>
              <a:rPr lang="tt-RU" dirty="0" smtClean="0"/>
              <a:t>Логик фикер йөртә белү.....</a:t>
            </a:r>
            <a:endParaRPr lang="ru-RU" dirty="0" smtClean="0"/>
          </a:p>
          <a:p>
            <a:pPr>
              <a:lnSpc>
                <a:spcPct val="150000"/>
              </a:lnSpc>
            </a:pPr>
            <a:r>
              <a:rPr lang="tt-RU" dirty="0" smtClean="0"/>
              <a:t>Бүгенге дәрестә ............... ошамады.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Ребус </a:t>
            </a:r>
            <a:r>
              <a:rPr lang="ru-RU" b="1" dirty="0" err="1" smtClean="0">
                <a:solidFill>
                  <a:srgbClr val="002060"/>
                </a:solidFill>
              </a:rPr>
              <a:t>чиш</a:t>
            </a:r>
            <a:r>
              <a:rPr lang="tt-RU" b="1" dirty="0" smtClean="0">
                <a:solidFill>
                  <a:srgbClr val="002060"/>
                </a:solidFill>
              </a:rPr>
              <a:t>әбез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24128" y="1600200"/>
            <a:ext cx="3168352" cy="4525963"/>
          </a:xfrm>
        </p:spPr>
        <p:txBody>
          <a:bodyPr/>
          <a:lstStyle/>
          <a:p>
            <a:pPr marL="0" indent="0" algn="ctr">
              <a:buNone/>
            </a:pPr>
            <a:r>
              <a:rPr lang="tt-RU" b="1" dirty="0" smtClean="0">
                <a:solidFill>
                  <a:srgbClr val="7030A0"/>
                </a:solidFill>
              </a:rPr>
              <a:t>АРИФМЕТИК </a:t>
            </a:r>
          </a:p>
          <a:p>
            <a:pPr marL="0" indent="0" algn="ctr">
              <a:buNone/>
            </a:pPr>
            <a:endParaRPr lang="tt-RU" b="1" dirty="0">
              <a:solidFill>
                <a:srgbClr val="7030A0"/>
              </a:solidFill>
            </a:endParaRPr>
          </a:p>
          <a:p>
            <a:pPr marL="0" indent="0" algn="ctr">
              <a:buNone/>
            </a:pPr>
            <a:endParaRPr lang="tt-RU" b="1" dirty="0" smtClean="0">
              <a:solidFill>
                <a:srgbClr val="7030A0"/>
              </a:solidFill>
            </a:endParaRPr>
          </a:p>
          <a:p>
            <a:pPr marL="0" indent="0" algn="ctr">
              <a:buNone/>
            </a:pPr>
            <a:r>
              <a:rPr lang="tt-RU" b="1" dirty="0" smtClean="0">
                <a:solidFill>
                  <a:srgbClr val="7030A0"/>
                </a:solidFill>
              </a:rPr>
              <a:t>ПРОГРЕССИЯНЕ </a:t>
            </a:r>
          </a:p>
          <a:p>
            <a:pPr marL="0" indent="0" algn="ctr">
              <a:buNone/>
            </a:pPr>
            <a:endParaRPr lang="tt-RU" b="1" dirty="0">
              <a:solidFill>
                <a:srgbClr val="7030A0"/>
              </a:solidFill>
            </a:endParaRPr>
          </a:p>
          <a:p>
            <a:pPr marL="0" indent="0" algn="ctr">
              <a:buNone/>
            </a:pPr>
            <a:endParaRPr lang="tt-RU" b="1" dirty="0" smtClean="0">
              <a:solidFill>
                <a:srgbClr val="7030A0"/>
              </a:solidFill>
            </a:endParaRPr>
          </a:p>
          <a:p>
            <a:pPr marL="0" indent="0" algn="ctr">
              <a:buNone/>
            </a:pPr>
            <a:r>
              <a:rPr lang="tt-RU" b="1" dirty="0" smtClean="0">
                <a:solidFill>
                  <a:srgbClr val="7030A0"/>
                </a:solidFill>
              </a:rPr>
              <a:t>КАБАТЛАУ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92696"/>
            <a:ext cx="2952328" cy="2316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780928"/>
            <a:ext cx="5722506" cy="2203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797152"/>
            <a:ext cx="5708936" cy="2060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t-RU" sz="5400" b="1" dirty="0" smtClean="0">
                <a:solidFill>
                  <a:srgbClr val="002060"/>
                </a:solidFill>
              </a:rPr>
              <a:t>Дәвам итегез</a:t>
            </a:r>
            <a:endParaRPr lang="ru-RU" sz="54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tt-RU" b="1" dirty="0"/>
              <a:t>Формулаларны куллана белү.....</a:t>
            </a:r>
            <a:endParaRPr lang="ru-RU" b="1" dirty="0"/>
          </a:p>
          <a:p>
            <a:pPr>
              <a:lnSpc>
                <a:spcPct val="150000"/>
              </a:lnSpc>
            </a:pPr>
            <a:r>
              <a:rPr lang="tt-RU" b="1" dirty="0"/>
              <a:t>Математик яктан дөрес итеп сөйләшә белү....</a:t>
            </a:r>
            <a:endParaRPr lang="ru-RU" b="1" dirty="0"/>
          </a:p>
          <a:p>
            <a:pPr>
              <a:lnSpc>
                <a:spcPct val="150000"/>
              </a:lnSpc>
            </a:pPr>
            <a:r>
              <a:rPr lang="tt-RU" b="1" dirty="0" smtClean="0"/>
              <a:t>Тыңлый </a:t>
            </a:r>
            <a:r>
              <a:rPr lang="tt-RU" b="1" dirty="0"/>
              <a:t>белү....</a:t>
            </a:r>
            <a:endParaRPr lang="ru-RU" b="1" dirty="0"/>
          </a:p>
          <a:p>
            <a:pPr>
              <a:lnSpc>
                <a:spcPct val="150000"/>
              </a:lnSpc>
            </a:pPr>
            <a:r>
              <a:rPr lang="tt-RU" b="1" dirty="0"/>
              <a:t>Сөйләшмичә утыру...... 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t-RU" sz="5400" b="1" dirty="0" smtClean="0">
                <a:solidFill>
                  <a:srgbClr val="002060"/>
                </a:solidFill>
              </a:rPr>
              <a:t>Мөстәкыйл</a:t>
            </a:r>
            <a:r>
              <a:rPr lang="ru-RU" sz="5400" b="1" dirty="0" err="1" smtClean="0">
                <a:solidFill>
                  <a:srgbClr val="002060"/>
                </a:solidFill>
              </a:rPr>
              <a:t>ь</a:t>
            </a:r>
            <a:r>
              <a:rPr lang="tt-RU" sz="5400" b="1" dirty="0" smtClean="0">
                <a:solidFill>
                  <a:srgbClr val="002060"/>
                </a:solidFill>
              </a:rPr>
              <a:t> эш</a:t>
            </a:r>
            <a:endParaRPr lang="ru-RU" sz="54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3898776" cy="4525963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tt-RU" b="1" dirty="0" smtClean="0">
                <a:solidFill>
                  <a:srgbClr val="FF0000"/>
                </a:solidFill>
              </a:rPr>
              <a:t>1 вариант</a:t>
            </a:r>
          </a:p>
          <a:p>
            <a:pPr marL="0" indent="0">
              <a:buNone/>
            </a:pP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Дана арифметическая прогрессия: -4; 1; 6; … . Найдите сумму первых шестидесяти её членов.</a:t>
            </a:r>
          </a:p>
          <a:p>
            <a:pPr marL="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Арифметическая прогрессия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i="1" baseline="-25000" dirty="0" err="1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задана условиями: а</a:t>
            </a:r>
            <a:r>
              <a:rPr lang="ru-RU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=5,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i="1" baseline="-25000" dirty="0" smtClean="0">
                <a:latin typeface="Times New Roman" pitchFamily="18" charset="0"/>
                <a:cs typeface="Times New Roman" pitchFamily="18" charset="0"/>
              </a:rPr>
              <a:t>п+1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=а</a:t>
            </a:r>
            <a:r>
              <a:rPr lang="ru-RU" i="1" baseline="-25000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+3. Найдите а</a:t>
            </a:r>
            <a:r>
              <a:rPr lang="ru-RU" baseline="-25000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Записаны первые три члена арифметической прогрессии: 25; 17; 9. Какое число стоит в этой арифметической прогрессии на 91-м месте? </a:t>
            </a:r>
          </a:p>
          <a:p>
            <a:pPr algn="ctr">
              <a:buNone/>
            </a:pP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4932040" y="1700808"/>
            <a:ext cx="3898776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tt-RU" sz="3200" b="1" dirty="0">
                <a:solidFill>
                  <a:srgbClr val="FF0000"/>
                </a:solidFill>
              </a:rPr>
              <a:t>2</a:t>
            </a:r>
            <a:r>
              <a:rPr kumimoji="0" lang="tt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вариант</a:t>
            </a:r>
          </a:p>
          <a:p>
            <a:r>
              <a:rPr lang="tt-RU" sz="3200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Дана арифметическая прогрессия: -5; 1; 7; … . Найдите сумму первых пятидесяти её членов.</a:t>
            </a:r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2. Арифметическая прогрессия </a:t>
            </a:r>
            <a:r>
              <a:rPr lang="ru-RU" sz="3200" i="1" dirty="0" err="1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3200" i="1" baseline="-25000" dirty="0" err="1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задана условиями: а</a:t>
            </a:r>
            <a:r>
              <a:rPr lang="ru-RU" sz="32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=10, 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3200" i="1" baseline="-25000" dirty="0" smtClean="0">
                <a:latin typeface="Times New Roman" pitchFamily="18" charset="0"/>
                <a:cs typeface="Times New Roman" pitchFamily="18" charset="0"/>
              </a:rPr>
              <a:t>п+1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=а</a:t>
            </a:r>
            <a:r>
              <a:rPr lang="ru-RU" sz="3200" i="1" baseline="-25000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+2. Найдите а</a:t>
            </a:r>
            <a:r>
              <a:rPr lang="ru-RU" sz="3200" baseline="-25000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3. Записаны первые три члена арифметической прогрессии: 5; 17; 29. Какое число стоит в этой арифметической прогрессии на 91-м месте? 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72000" y="1340768"/>
            <a:ext cx="72008" cy="55172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t-RU" sz="5400" b="1" dirty="0" smtClean="0">
                <a:solidFill>
                  <a:srgbClr val="002060"/>
                </a:solidFill>
              </a:rPr>
              <a:t>Мөстәкыйл</a:t>
            </a:r>
            <a:r>
              <a:rPr lang="ru-RU" sz="5400" b="1" dirty="0" err="1" smtClean="0">
                <a:solidFill>
                  <a:srgbClr val="002060"/>
                </a:solidFill>
              </a:rPr>
              <a:t>ь</a:t>
            </a:r>
            <a:r>
              <a:rPr lang="tt-RU" sz="5400" b="1" dirty="0" smtClean="0">
                <a:solidFill>
                  <a:srgbClr val="002060"/>
                </a:solidFill>
              </a:rPr>
              <a:t> эш</a:t>
            </a:r>
            <a:endParaRPr lang="ru-RU" sz="54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600200"/>
            <a:ext cx="4104456" cy="4853136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tt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 вариант</a:t>
            </a:r>
          </a:p>
          <a:p>
            <a:pPr marL="514350" indent="-514350">
              <a:buAutoNum type="arabicPeriod"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8610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2.    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33</a:t>
            </a:r>
          </a:p>
          <a:p>
            <a:pPr marL="0" indent="0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3.     -695</a:t>
            </a:r>
          </a:p>
          <a:p>
            <a:pPr algn="ctr">
              <a:buNone/>
            </a:pP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5004048" y="1700808"/>
            <a:ext cx="3898776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tt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kumimoji="0" lang="tt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вариант</a:t>
            </a:r>
          </a:p>
          <a:p>
            <a:pPr marL="514350" indent="-514350"/>
            <a:r>
              <a:rPr lang="tt-RU" sz="4000" dirty="0" smtClean="0">
                <a:latin typeface="Times New Roman" pitchFamily="18" charset="0"/>
                <a:cs typeface="Times New Roman" pitchFamily="18" charset="0"/>
              </a:rPr>
              <a:t>1.  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0</a:t>
            </a:r>
          </a:p>
          <a:p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2.    28</a:t>
            </a: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3.    1085</a:t>
            </a:r>
          </a:p>
          <a:p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40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72000" y="1340768"/>
            <a:ext cx="72008" cy="55172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t-RU" sz="5400" b="1" dirty="0" smtClean="0">
                <a:solidFill>
                  <a:srgbClr val="002060"/>
                </a:solidFill>
              </a:rPr>
              <a:t>Мөстәкыйл</a:t>
            </a:r>
            <a:r>
              <a:rPr lang="ru-RU" sz="5400" b="1" dirty="0" err="1" smtClean="0">
                <a:solidFill>
                  <a:srgbClr val="002060"/>
                </a:solidFill>
              </a:rPr>
              <a:t>ь</a:t>
            </a:r>
            <a:r>
              <a:rPr lang="tt-RU" sz="5400" b="1" dirty="0" smtClean="0">
                <a:solidFill>
                  <a:srgbClr val="002060"/>
                </a:solidFill>
              </a:rPr>
              <a:t> эш</a:t>
            </a:r>
            <a:endParaRPr lang="ru-RU" sz="54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600200"/>
            <a:ext cx="4104456" cy="4853136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tt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 вариант</a:t>
            </a:r>
          </a:p>
          <a:p>
            <a:pPr marL="514350" indent="-51435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-4; 1; 6 …-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ариф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прог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 = 1 – (-4) = 5</a:t>
            </a:r>
          </a:p>
          <a:p>
            <a:pPr marL="0" indent="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60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-4 + 5(60-1) = 291</a:t>
            </a:r>
          </a:p>
          <a:p>
            <a:pPr marL="0" indent="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60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=(-4 + 291) : 2 · 60 = 8610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а</a:t>
            </a:r>
            <a:r>
              <a:rPr lang="ru-RU" sz="20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=5,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000" i="1" baseline="-25000" dirty="0" smtClean="0">
                <a:latin typeface="Times New Roman" pitchFamily="18" charset="0"/>
                <a:cs typeface="Times New Roman" pitchFamily="18" charset="0"/>
              </a:rPr>
              <a:t>п+1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=а</a:t>
            </a:r>
            <a:r>
              <a:rPr lang="ru-RU" sz="2000" i="1" baseline="-25000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+3.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 = 3</a:t>
            </a:r>
          </a:p>
          <a:p>
            <a:pPr marL="0" indent="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= 5 + 3(10-1) = 33</a:t>
            </a:r>
          </a:p>
          <a:p>
            <a:pPr marL="0" indent="0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 25; 17; 9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ариф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прог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indent="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 =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17-25 = -8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000" baseline="-25000" dirty="0" smtClean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25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91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-1) =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-695</a:t>
            </a:r>
          </a:p>
          <a:p>
            <a:pPr algn="ctr">
              <a:buNone/>
            </a:pP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4932040" y="1700808"/>
            <a:ext cx="3898776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tt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kumimoji="0" lang="tt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вариант</a:t>
            </a:r>
          </a:p>
          <a:p>
            <a:pPr marL="514350" indent="-514350"/>
            <a:r>
              <a:rPr lang="tt-RU" sz="2400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-5; 1; 7; …-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ариф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прог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 = 1 – (-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 =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6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baseline="-250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0-1) = 2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89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60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=(-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+ 2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89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 : 2 ·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0 =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0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а</a:t>
            </a:r>
            <a:r>
              <a:rPr lang="ru-RU" sz="24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=10,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400" i="1" baseline="-25000" dirty="0" smtClean="0">
                <a:latin typeface="Times New Roman" pitchFamily="18" charset="0"/>
                <a:cs typeface="Times New Roman" pitchFamily="18" charset="0"/>
              </a:rPr>
              <a:t>п+1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=а</a:t>
            </a:r>
            <a:r>
              <a:rPr lang="ru-RU" sz="2400" i="1" baseline="-25000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+2.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 =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(10-1) =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28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5; 17; 29.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ариф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прог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 =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17 - 5 = 12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baseline="-25000" dirty="0" smtClean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12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91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-1) =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1085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72000" y="1340768"/>
            <a:ext cx="72008" cy="55172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t-RU" sz="6600" b="1" dirty="0" smtClean="0">
                <a:solidFill>
                  <a:srgbClr val="7030A0"/>
                </a:solidFill>
              </a:rPr>
              <a:t>Физкул</a:t>
            </a:r>
            <a:r>
              <a:rPr lang="ru-RU" sz="6600" b="1" dirty="0" err="1" smtClean="0">
                <a:solidFill>
                  <a:srgbClr val="7030A0"/>
                </a:solidFill>
              </a:rPr>
              <a:t>ьтминутка</a:t>
            </a:r>
            <a:endParaRPr lang="ru-RU" sz="6600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t-RU" dirty="0" smtClean="0"/>
              <a:t>3;  6;  9;  12; …</a:t>
            </a:r>
            <a:endParaRPr lang="ru-RU" dirty="0" smtClean="0"/>
          </a:p>
          <a:p>
            <a:r>
              <a:rPr lang="tt-RU" dirty="0" smtClean="0"/>
              <a:t>-1;  1;  -1;  1…</a:t>
            </a:r>
            <a:endParaRPr lang="ru-RU" dirty="0" smtClean="0"/>
          </a:p>
          <a:p>
            <a:r>
              <a:rPr lang="tt-RU" dirty="0" smtClean="0"/>
              <a:t>0;  13;  1;  14;  2;  15; …</a:t>
            </a:r>
            <a:endParaRPr lang="ru-RU" dirty="0" smtClean="0"/>
          </a:p>
          <a:p>
            <a:r>
              <a:rPr lang="tt-RU" dirty="0" smtClean="0"/>
              <a:t>-3;  -1;  1;  3; …</a:t>
            </a:r>
            <a:endParaRPr lang="ru-RU" dirty="0" smtClean="0"/>
          </a:p>
          <a:p>
            <a:r>
              <a:rPr lang="ru-RU" i="1" dirty="0" err="1" smtClean="0"/>
              <a:t>а</a:t>
            </a:r>
            <a:r>
              <a:rPr lang="ru-RU" i="1" baseline="-25000" dirty="0" err="1" smtClean="0"/>
              <a:t>п</a:t>
            </a:r>
            <a:r>
              <a:rPr lang="ru-RU" dirty="0" smtClean="0"/>
              <a:t> </a:t>
            </a:r>
            <a:r>
              <a:rPr lang="tt-RU" dirty="0" smtClean="0"/>
              <a:t>=  3n-2;</a:t>
            </a:r>
            <a:endParaRPr lang="ru-RU" dirty="0" smtClean="0"/>
          </a:p>
          <a:p>
            <a:r>
              <a:rPr lang="ru-RU" i="1" dirty="0" err="1" smtClean="0"/>
              <a:t>а</a:t>
            </a:r>
            <a:r>
              <a:rPr lang="ru-RU" i="1" baseline="-25000" dirty="0" err="1" smtClean="0"/>
              <a:t>п</a:t>
            </a:r>
            <a:r>
              <a:rPr lang="ru-RU" dirty="0" smtClean="0"/>
              <a:t> = 25+2</a:t>
            </a:r>
            <a:r>
              <a:rPr lang="en-US" dirty="0" smtClean="0"/>
              <a:t>n</a:t>
            </a:r>
            <a:r>
              <a:rPr lang="ru-RU" dirty="0" smtClean="0"/>
              <a:t>;</a:t>
            </a:r>
          </a:p>
          <a:p>
            <a:r>
              <a:rPr lang="ru-RU" i="1" dirty="0" err="1" smtClean="0"/>
              <a:t>а</a:t>
            </a:r>
            <a:r>
              <a:rPr lang="ru-RU" i="1" baseline="-25000" dirty="0" err="1" smtClean="0"/>
              <a:t>п</a:t>
            </a:r>
            <a:r>
              <a:rPr lang="ru-RU" dirty="0" smtClean="0"/>
              <a:t> = 4</a:t>
            </a:r>
            <a:r>
              <a:rPr lang="en-US" dirty="0" smtClean="0"/>
              <a:t>n</a:t>
            </a:r>
            <a:r>
              <a:rPr lang="tt-RU" baseline="30000" dirty="0" smtClean="0"/>
              <a:t>-1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3074" name="Picture 2" descr="http://im1-tub-ru.yandex.net/i?id=372905555-29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1340768"/>
            <a:ext cx="2952328" cy="2170829"/>
          </a:xfrm>
          <a:prstGeom prst="rect">
            <a:avLst/>
          </a:prstGeom>
          <a:noFill/>
        </p:spPr>
      </p:pic>
      <p:pic>
        <p:nvPicPr>
          <p:cNvPr id="3076" name="Picture 4" descr="http://ru.static.z-dn.net/files/d3a/b28310da99f06a0f59c4ea7248b060f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3573016"/>
            <a:ext cx="2731218" cy="28323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b="1" dirty="0" smtClean="0">
                <a:solidFill>
                  <a:srgbClr val="002060"/>
                </a:solidFill>
              </a:rPr>
              <a:t>Фронталь эш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tt-RU" dirty="0" smtClean="0"/>
              <a:t>1.Нәрсә ул – арифметик прогрессия?</a:t>
            </a:r>
            <a:endParaRPr lang="ru-RU" dirty="0" smtClean="0"/>
          </a:p>
          <a:p>
            <a:pPr>
              <a:buNone/>
            </a:pPr>
            <a:r>
              <a:rPr lang="tt-RU" dirty="0" smtClean="0"/>
              <a:t>2.Арифметик прогрессиянең формуласын языгыз.</a:t>
            </a:r>
            <a:endParaRPr lang="ru-RU" dirty="0" smtClean="0"/>
          </a:p>
          <a:p>
            <a:pPr>
              <a:buNone/>
            </a:pPr>
            <a:r>
              <a:rPr lang="tt-RU" dirty="0" smtClean="0"/>
              <a:t>3.Арифметик прогрессиянең </a:t>
            </a:r>
            <a:r>
              <a:rPr lang="en-US" dirty="0" smtClean="0"/>
              <a:t>n</a:t>
            </a:r>
            <a:r>
              <a:rPr lang="ru-RU" dirty="0" smtClean="0"/>
              <a:t>-</a:t>
            </a:r>
            <a:r>
              <a:rPr lang="tt-RU" dirty="0" smtClean="0"/>
              <a:t>нче буынын табу формуласын языгыз.</a:t>
            </a:r>
            <a:endParaRPr lang="ru-RU" dirty="0" smtClean="0"/>
          </a:p>
          <a:p>
            <a:pPr>
              <a:buNone/>
            </a:pPr>
            <a:r>
              <a:rPr lang="tt-RU" dirty="0" smtClean="0"/>
              <a:t>4. </a:t>
            </a:r>
            <a:r>
              <a:rPr lang="ru-RU" dirty="0" smtClean="0"/>
              <a:t>Арифметик </a:t>
            </a:r>
            <a:r>
              <a:rPr lang="ru-RU" dirty="0" err="1" smtClean="0"/>
              <a:t>прогрессиянең беренче</a:t>
            </a:r>
            <a:r>
              <a:rPr lang="ru-RU" dirty="0" smtClean="0"/>
              <a:t> </a:t>
            </a:r>
            <a:r>
              <a:rPr lang="en-US" dirty="0" smtClean="0"/>
              <a:t>n</a:t>
            </a:r>
            <a:r>
              <a:rPr lang="ru-RU" dirty="0" smtClean="0"/>
              <a:t>  </a:t>
            </a:r>
            <a:r>
              <a:rPr lang="ru-RU" dirty="0" err="1" smtClean="0"/>
              <a:t>буыны</a:t>
            </a:r>
            <a:r>
              <a:rPr lang="ru-RU" dirty="0" smtClean="0"/>
              <a:t> </a:t>
            </a:r>
            <a:r>
              <a:rPr lang="ru-RU" dirty="0" err="1" smtClean="0"/>
              <a:t>суммасының формуласы</a:t>
            </a:r>
            <a:r>
              <a:rPr lang="tt-RU" dirty="0" smtClean="0"/>
              <a:t>н языгыз.</a:t>
            </a:r>
            <a:endParaRPr lang="ru-RU" dirty="0" smtClean="0"/>
          </a:p>
          <a:p>
            <a:pPr>
              <a:buNone/>
            </a:pPr>
            <a:r>
              <a:rPr lang="tt-RU" dirty="0" smtClean="0"/>
              <a:t>5. </a:t>
            </a:r>
            <a:r>
              <a:rPr lang="tt-RU" i="1" dirty="0" smtClean="0"/>
              <a:t>х</a:t>
            </a:r>
            <a:r>
              <a:rPr lang="tt-RU" i="1" baseline="-25000" dirty="0" smtClean="0"/>
              <a:t>п</a:t>
            </a:r>
            <a:r>
              <a:rPr lang="tt-RU" i="1" dirty="0" smtClean="0"/>
              <a:t>=6п-4</a:t>
            </a:r>
            <a:r>
              <a:rPr lang="tt-RU" dirty="0" smtClean="0"/>
              <a:t> –арифметик прогрессияме?</a:t>
            </a:r>
            <a:endParaRPr lang="ru-RU" dirty="0" smtClean="0"/>
          </a:p>
          <a:p>
            <a:pPr>
              <a:buNone/>
            </a:pPr>
            <a:r>
              <a:rPr lang="tt-RU" dirty="0" smtClean="0"/>
              <a:t>6.Арифметик прогрессиянең аермасын ничек табабыз?</a:t>
            </a:r>
            <a:endParaRPr lang="ru-RU" dirty="0" smtClean="0"/>
          </a:p>
          <a:p>
            <a:pPr>
              <a:buNone/>
            </a:pPr>
            <a:r>
              <a:rPr lang="tt-RU" dirty="0" smtClean="0"/>
              <a:t>7.а</a:t>
            </a:r>
            <a:r>
              <a:rPr lang="tt-RU" baseline="-25000" dirty="0" smtClean="0"/>
              <a:t>34</a:t>
            </a:r>
            <a:r>
              <a:rPr lang="tt-RU" dirty="0" smtClean="0"/>
              <a:t>=34, а</a:t>
            </a:r>
            <a:r>
              <a:rPr lang="tt-RU" baseline="-25000" dirty="0" smtClean="0"/>
              <a:t>44</a:t>
            </a:r>
            <a:r>
              <a:rPr lang="tt-RU" dirty="0" smtClean="0"/>
              <a:t>=48, </a:t>
            </a:r>
            <a:r>
              <a:rPr lang="en-US" dirty="0" smtClean="0"/>
              <a:t>d-?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sz="5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Таблицаны</a:t>
            </a:r>
            <a:r>
              <a:rPr lang="ru-RU" sz="5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тутырабыз</a:t>
            </a:r>
            <a:endParaRPr lang="ru-RU" sz="5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226" name="Group 58"/>
          <p:cNvGraphicFramePr>
            <a:graphicFrameLocks noGrp="1"/>
          </p:cNvGraphicFramePr>
          <p:nvPr>
            <p:ph sz="quarter" idx="2"/>
          </p:nvPr>
        </p:nvGraphicFramePr>
        <p:xfrm>
          <a:off x="323850" y="1916113"/>
          <a:ext cx="8362950" cy="4206240"/>
        </p:xfrm>
        <a:graphic>
          <a:graphicData uri="http://schemas.openxmlformats.org/drawingml/2006/table">
            <a:tbl>
              <a:tblPr/>
              <a:tblGrid>
                <a:gridCol w="1673225"/>
                <a:gridCol w="1673225"/>
                <a:gridCol w="1670050"/>
                <a:gridCol w="1673225"/>
                <a:gridCol w="1673225"/>
              </a:tblGrid>
              <a:tr h="6969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</a:t>
                      </a:r>
                      <a:endParaRPr kumimoji="0" lang="ru-RU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</a:t>
                      </a:r>
                      <a:endParaRPr kumimoji="0" lang="ru-RU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53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69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53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69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53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123" name="Object 59"/>
          <p:cNvGraphicFramePr>
            <a:graphicFrameLocks noChangeAspect="1"/>
          </p:cNvGraphicFramePr>
          <p:nvPr>
            <p:ph sz="half" idx="1"/>
          </p:nvPr>
        </p:nvGraphicFramePr>
        <p:xfrm>
          <a:off x="4211638" y="1916113"/>
          <a:ext cx="514350" cy="661987"/>
        </p:xfrm>
        <a:graphic>
          <a:graphicData uri="http://schemas.openxmlformats.org/presentationml/2006/ole">
            <p:oleObj spid="_x0000_s1027" name="Формула" r:id="rId3" imgW="177480" imgH="228600" progId="Equation.3">
              <p:embed/>
            </p:oleObj>
          </a:graphicData>
        </a:graphic>
      </p:graphicFrame>
      <p:sp>
        <p:nvSpPr>
          <p:cNvPr id="5171" name="Rectangle 61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5124" name="Object 60"/>
          <p:cNvGraphicFramePr>
            <a:graphicFrameLocks noChangeAspect="1"/>
          </p:cNvGraphicFramePr>
          <p:nvPr/>
        </p:nvGraphicFramePr>
        <p:xfrm>
          <a:off x="7451725" y="1196975"/>
          <a:ext cx="552450" cy="1393825"/>
        </p:xfrm>
        <a:graphic>
          <a:graphicData uri="http://schemas.openxmlformats.org/presentationml/2006/ole">
            <p:oleObj spid="_x0000_s1028" name="Формула" r:id="rId4" imgW="177723" imgH="457002" progId="Equation.3">
              <p:embed/>
            </p:oleObj>
          </a:graphicData>
        </a:graphic>
      </p:graphicFrame>
      <p:sp>
        <p:nvSpPr>
          <p:cNvPr id="5172" name="Rectangle 63"/>
          <p:cNvSpPr>
            <a:spLocks noChangeArrowheads="1"/>
          </p:cNvSpPr>
          <p:nvPr/>
        </p:nvSpPr>
        <p:spPr bwMode="auto">
          <a:xfrm>
            <a:off x="0" y="33194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5125" name="Object 62"/>
          <p:cNvGraphicFramePr>
            <a:graphicFrameLocks noChangeAspect="1"/>
          </p:cNvGraphicFramePr>
          <p:nvPr/>
        </p:nvGraphicFramePr>
        <p:xfrm>
          <a:off x="827088" y="1916113"/>
          <a:ext cx="452437" cy="650875"/>
        </p:xfrm>
        <a:graphic>
          <a:graphicData uri="http://schemas.openxmlformats.org/presentationml/2006/ole">
            <p:oleObj spid="_x0000_s1029" name="Формула" r:id="rId5" imgW="152268" imgH="215713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</TotalTime>
  <Words>528</Words>
  <Application>Microsoft Office PowerPoint</Application>
  <PresentationFormat>Экран (4:3)</PresentationFormat>
  <Paragraphs>152</Paragraphs>
  <Slides>13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Тема Office</vt:lpstr>
      <vt:lpstr>Формула</vt:lpstr>
      <vt:lpstr>Слайд 1</vt:lpstr>
      <vt:lpstr>Ребус чишәбез</vt:lpstr>
      <vt:lpstr>Дәвам итегез</vt:lpstr>
      <vt:lpstr>Мөстәкыйль эш</vt:lpstr>
      <vt:lpstr>Мөстәкыйль эш</vt:lpstr>
      <vt:lpstr>Мөстәкыйль эш</vt:lpstr>
      <vt:lpstr>Физкультминутка</vt:lpstr>
      <vt:lpstr>Фронталь эш</vt:lpstr>
      <vt:lpstr>Таблицаны тутырабыз</vt:lpstr>
      <vt:lpstr>Җавапны тикшерәбез</vt:lpstr>
      <vt:lpstr>Тактада мөстәкыйль эшләү</vt:lpstr>
      <vt:lpstr>Өй эше</vt:lpstr>
      <vt:lpstr>Р Е Ф Л Е К С И 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Эльмира</dc:creator>
  <cp:lastModifiedBy>Эльмира</cp:lastModifiedBy>
  <cp:revision>24</cp:revision>
  <dcterms:created xsi:type="dcterms:W3CDTF">2014-02-04T07:43:44Z</dcterms:created>
  <dcterms:modified xsi:type="dcterms:W3CDTF">2014-02-04T20:30:04Z</dcterms:modified>
</cp:coreProperties>
</file>