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2" r:id="rId8"/>
    <p:sldId id="260" r:id="rId9"/>
    <p:sldId id="266" r:id="rId10"/>
    <p:sldId id="261" r:id="rId11"/>
    <p:sldId id="265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12A3A-04CA-4EB8-8372-4694A18D5DDC}" type="datetimeFigureOut">
              <a:rPr lang="ru-RU" smtClean="0"/>
              <a:pPr/>
              <a:t>08.01.2019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D110B-A85D-4888-B2B9-85971A4113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allforchildren.ru/pictures/showimg/kids/kids174gif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litters.ru/butterfly.html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4857759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i="1" dirty="0" smtClean="0"/>
              <a:t>Муниципальное бюджетное дошкольное образовательное учреждение  ПГО «Детский сад №40 </a:t>
            </a:r>
            <a:r>
              <a:rPr lang="ru-RU" sz="2000" i="1" dirty="0" err="1" smtClean="0"/>
              <a:t>общеразвивающего</a:t>
            </a:r>
            <a:r>
              <a:rPr lang="ru-RU" sz="2000" i="1" dirty="0" smtClean="0"/>
              <a:t> вида»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Использование  </a:t>
            </a:r>
            <a:r>
              <a:rPr lang="ru-RU" sz="3600" b="1" dirty="0" err="1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речедвигательных</a:t>
            </a:r>
            <a:r>
              <a:rPr lang="ru-RU" sz="3600" b="1" dirty="0" smtClean="0">
                <a:ln w="11430"/>
                <a:solidFill>
                  <a:schemeClr val="accent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упражнений  в  работе  с  детьми  по развитию  речи.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«Здоровый  человек - самое  драгоценное  произведение  природы»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                                  (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Томас </a:t>
            </a:r>
            <a:r>
              <a:rPr lang="ru-RU" sz="3600" b="1" i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Карлейль</a:t>
            </a:r>
            <a:r>
              <a:rPr lang="ru-RU" sz="3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)</a:t>
            </a:r>
            <a:endParaRPr lang="ru-RU" sz="3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4786322"/>
            <a:ext cx="3000396" cy="1643074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Исполнитель:</a:t>
            </a:r>
          </a:p>
          <a:p>
            <a:r>
              <a:rPr lang="ru-RU" sz="2800" dirty="0" smtClean="0"/>
              <a:t>учитель – логопед,</a:t>
            </a:r>
          </a:p>
          <a:p>
            <a:r>
              <a:rPr lang="ru-RU" sz="2800" dirty="0" smtClean="0"/>
              <a:t>Смирнова  Н.А.</a:t>
            </a:r>
          </a:p>
          <a:p>
            <a:endParaRPr lang="ru-RU" sz="2800" dirty="0"/>
          </a:p>
        </p:txBody>
      </p:sp>
      <p:pic>
        <p:nvPicPr>
          <p:cNvPr id="4" name="Рисунок 3" descr="http://allforchildren.ru/pictures/kids_s/kids174.gif">
            <a:hlinkClick r:id="rId2" tooltip="&quot;Нажмите для просмотра полноразмерного изображения&quot;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572008"/>
            <a:ext cx="17859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-214338"/>
            <a:ext cx="8229600" cy="685804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          </a:t>
            </a:r>
            <a:r>
              <a:rPr lang="ru-RU" sz="3200" dirty="0" err="1" smtClean="0">
                <a:solidFill>
                  <a:srgbClr val="C00000"/>
                </a:solidFill>
              </a:rPr>
              <a:t>Кинезиологические</a:t>
            </a:r>
            <a:r>
              <a:rPr lang="ru-RU" sz="3200" dirty="0" smtClean="0">
                <a:solidFill>
                  <a:srgbClr val="C00000"/>
                </a:solidFill>
              </a:rPr>
              <a:t>  упражнения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/>
              <a:t>Жили (кулак)  были (ребро)  зайчики (ладонь)</a:t>
            </a:r>
            <a:br>
              <a:rPr lang="ru-RU" sz="3200" dirty="0" smtClean="0"/>
            </a:br>
            <a:r>
              <a:rPr lang="ru-RU" sz="3200" dirty="0" smtClean="0"/>
              <a:t>На  (кулак) лесной  (ребро)  опушке (ладонь).</a:t>
            </a:r>
            <a:br>
              <a:rPr lang="ru-RU" sz="3200" dirty="0" smtClean="0"/>
            </a:br>
            <a:r>
              <a:rPr lang="ru-RU" sz="3200" dirty="0" smtClean="0"/>
              <a:t>Жили (кулак) были  (ребро) зайчики (ладонь)</a:t>
            </a:r>
            <a:br>
              <a:rPr lang="ru-RU" sz="3200" dirty="0" smtClean="0"/>
            </a:br>
            <a:r>
              <a:rPr lang="ru-RU" sz="3200" dirty="0" smtClean="0"/>
              <a:t>В (кулак) беленькой (ребро)избушке (ладонь).</a:t>
            </a:r>
            <a:br>
              <a:rPr lang="ru-RU" sz="3200" dirty="0" smtClean="0"/>
            </a:br>
            <a:r>
              <a:rPr lang="ru-RU" sz="3200" dirty="0" smtClean="0"/>
              <a:t>Мыли (кулак)  свои  (ребро) ушки (ладонь),</a:t>
            </a:r>
            <a:br>
              <a:rPr lang="ru-RU" sz="3200" dirty="0" smtClean="0"/>
            </a:br>
            <a:r>
              <a:rPr lang="ru-RU" sz="3200" dirty="0" smtClean="0"/>
              <a:t>Мыли (кулак)  свои  (ребро) лапочки (ладонь).</a:t>
            </a:r>
            <a:br>
              <a:rPr lang="ru-RU" sz="3200" dirty="0" smtClean="0"/>
            </a:br>
            <a:r>
              <a:rPr lang="ru-RU" sz="3200" dirty="0" smtClean="0"/>
              <a:t>Наряжались  зайчики (кулак) -</a:t>
            </a:r>
            <a:br>
              <a:rPr lang="ru-RU" sz="3200" dirty="0" smtClean="0"/>
            </a:br>
            <a:r>
              <a:rPr lang="ru-RU" sz="3200" dirty="0" smtClean="0"/>
              <a:t>Надевали   (ребро) тапочки  (ладонь).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Рисунок 3" descr="http://im5-tub-ru.yandex.net/i?id=415323972-22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5214950"/>
            <a:ext cx="2772000" cy="15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85728"/>
            <a:ext cx="871543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Дыхательная гимнастика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включает игры и упражнения для развития темпа и ритма дыхания, голоса. Темп и ритм дыхания воспитываются в процессе дыхательных упражнений сначала без речи, затем с речью. Например, спокойная ходьба, по сигналу поднять руки вверх (вдох), опустить вниз (выдох). Дифференцированное дыхание (вдох и выдох носом, вдох и выдох ртом, вдох ртом – выдох носом «Ныряльщики», вдох носом – выдох ртом); развитие длительной, направленной воздушной струи – «Упрямая свеча», «Погреем руки», «Цветочный магазин» (по методике М.Ф. Фомичевой); диафрагмальное дыхание – «Надуй шарик», «Ушки» (наклоны головы к одному и другому плечу.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advClick="0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6858000"/>
          </a:xfrm>
        </p:spPr>
        <p:txBody>
          <a:bodyPr>
            <a:noAutofit/>
          </a:bodyPr>
          <a:lstStyle/>
          <a:p>
            <a:pPr algn="l"/>
            <a:r>
              <a:rPr lang="ru-RU" sz="25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         Пальчиковая  гимнастика.</a:t>
            </a:r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/>
              <a:t>Упражнения  для  развития  мелкой  моторики  следует  освоить  в первую  очередь, обучая  детей  выполнять  их  как правой, так и левой  рукой, вовлекая  в  работу  все  пальчики. В  начале  обучения  осваиваются  наиболее  легкие  упражнения: соединение  одноименных  пальцев  обеих  рук, поочередное  соединение  пальцев  одной руки  с  большим  пальцем  другой. Затем  проводится  сжимание  пальцев  по одному  в  кулачок и  разжимание  также  по одному, </a:t>
            </a:r>
            <a:r>
              <a:rPr lang="ru-RU" sz="2500" dirty="0" err="1" smtClean="0"/>
              <a:t>пошевеливание</a:t>
            </a:r>
            <a:r>
              <a:rPr lang="ru-RU" sz="2500" dirty="0" smtClean="0"/>
              <a:t>  всеми  пальцами  при  опускании  рук. И  только  после  этого  детям  предлагается  конструировать  из  пальцев  различные  фигуры, похожие  на  предметы / домик, ворота, стол, стул и т.д./; растения /бутон, цветок, елочка/; животных /гусь, ежик, птичка, медведь/. Стихотворное  сопровождение  подбирать ритмичное, легко запоминающееся.</a:t>
            </a:r>
            <a:endParaRPr lang="ru-RU" sz="2500" dirty="0"/>
          </a:p>
        </p:txBody>
      </p:sp>
    </p:spTree>
  </p:cSld>
  <p:clrMapOvr>
    <a:masterClrMapping/>
  </p:clrMapOvr>
  <p:transition advClick="0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1538" y="0"/>
            <a:ext cx="7772400" cy="157161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Упражнения  для  развития общей, мелкой  и  речевой  моторики  детей.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57158" y="1571612"/>
            <a:ext cx="8572560" cy="507209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Эти  упражнения и игры  даются  детям, когда  у них  уже  есть систематический опыт   предыдущей работы и когда все дети  освоили пальчиковую  гимнастику. Упражнения  могут  быть тематическими или  такими, которые  очень  нравятся  детям и они  их  могут  повторять  каждый  день.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Таким  образом, </a:t>
            </a:r>
            <a:r>
              <a:rPr lang="ru-RU" dirty="0" err="1" smtClean="0">
                <a:solidFill>
                  <a:srgbClr val="C00000"/>
                </a:solidFill>
              </a:rPr>
              <a:t>речедвигательные</a:t>
            </a:r>
            <a:r>
              <a:rPr lang="ru-RU" dirty="0" smtClean="0">
                <a:solidFill>
                  <a:srgbClr val="C00000"/>
                </a:solidFill>
              </a:rPr>
              <a:t>  упражнения  имеют разнообразную  основу и могут  с  успехом  включаться  в  любую деятельность  детей.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Нарушения  речи  у  детей  разнообразны  по выраженности, симптоматике, структуре  и  становятся  главной  причиной  неподготовленности  их  к  обучению  в  школе  родному  языку. Помимо  речевой  патологии  у них  отмечается  нарушение  </a:t>
            </a:r>
            <a:r>
              <a:rPr lang="ru-RU" sz="3600" b="1" dirty="0" err="1" smtClean="0"/>
              <a:t>опорно</a:t>
            </a:r>
            <a:r>
              <a:rPr lang="ru-RU" sz="3600" b="1" dirty="0" smtClean="0"/>
              <a:t> – двигательного  аппарата, координации  движений, мелкой  моторики, некоторая  задержка  психического  развития.</a:t>
            </a:r>
            <a:endParaRPr lang="ru-RU" sz="3600" b="1" dirty="0"/>
          </a:p>
        </p:txBody>
      </p:sp>
      <p:pic>
        <p:nvPicPr>
          <p:cNvPr id="3" name="Picture 7" descr="D:\Учеба\Мама\Анимация\Дети\Танцуют\38406281_446ab922c0f388835eb4db37295511b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000" y="5084305"/>
            <a:ext cx="2268000" cy="1831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429684" cy="121444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Содержание  работы  по  преодолению </a:t>
            </a:r>
            <a:r>
              <a:rPr lang="ru-RU" sz="2400" b="1" dirty="0" err="1" smtClean="0">
                <a:solidFill>
                  <a:srgbClr val="C00000"/>
                </a:solidFill>
              </a:rPr>
              <a:t>речедвигательных</a:t>
            </a:r>
            <a:r>
              <a:rPr lang="ru-RU" sz="2400" b="1" dirty="0" smtClean="0">
                <a:solidFill>
                  <a:srgbClr val="C00000"/>
                </a:solidFill>
              </a:rPr>
              <a:t>  трудностей  основывается  на закономерностях формирования  движений  в  онтогенезе. </a:t>
            </a:r>
            <a:r>
              <a:rPr lang="ru-RU" sz="2400" b="1" dirty="0" err="1" smtClean="0">
                <a:solidFill>
                  <a:srgbClr val="C00000"/>
                </a:solidFill>
              </a:rPr>
              <a:t>Речедвигательная</a:t>
            </a:r>
            <a:r>
              <a:rPr lang="ru-RU" sz="2400" b="1" dirty="0" smtClean="0">
                <a:solidFill>
                  <a:srgbClr val="C00000"/>
                </a:solidFill>
              </a:rPr>
              <a:t>  сфера  формируется  в направлениях: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282" y="1785926"/>
            <a:ext cx="8786874" cy="464347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От  общей  моторики к мелкой, позже артикуляционной;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От  общих  движений  тела  через  движения  мышц лица, далее  к  артикуляционным  движениям;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 от  диффузных  движений  к  дифференцированным (изолированным, чистым, тонким  изолированным  движениям);</a:t>
            </a:r>
          </a:p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tx1"/>
                </a:solidFill>
              </a:rPr>
              <a:t>От  элементарной  дифференциации  движений  к  постепенно  усложняющейся  их  дифференциации.</a:t>
            </a:r>
          </a:p>
          <a:p>
            <a:pPr>
              <a:buFont typeface="Arial" pitchFamily="34" charset="0"/>
              <a:buChar char="•"/>
            </a:pP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000" y="1071546"/>
            <a:ext cx="1908000" cy="197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5716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  работе  следует  опираться  на  ряд  методических  приемов, повышающих  проявление  двигательной  активности  артикуляционных  органов, мелкой  и  общей	  моторики, в числе  которых: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786874" cy="50006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Применение  и  быстрая  смена  различных  исходных  положений;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Изменение  скорости  или  темпа  движений, введение  различных  ритмических  сочетаний, последовательности  элементов;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Смена  способов  выполнения  упражнений;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Использование  в  упражнениях предметов  различной  фактуры, массы, объема;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/>
              <a:t>Использование  более  сложных  сочетаний  основных  движений (ходьба, бег, прыжки).</a:t>
            </a:r>
          </a:p>
        </p:txBody>
      </p:sp>
      <p:pic>
        <p:nvPicPr>
          <p:cNvPr id="4" name="Picture 25" descr="17cf4c75a7617f6dc9951553ed8d0d2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285860"/>
            <a:ext cx="2052000" cy="1900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715436" cy="10001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</a:rPr>
              <a:t>Виды  работы  по  развитию </a:t>
            </a:r>
            <a:r>
              <a:rPr lang="ru-RU" sz="2800" b="1" dirty="0" err="1" smtClean="0">
                <a:solidFill>
                  <a:schemeClr val="accent2"/>
                </a:solidFill>
              </a:rPr>
              <a:t>речедвигательной</a:t>
            </a:r>
            <a:r>
              <a:rPr lang="ru-RU" sz="2800" b="1" dirty="0" smtClean="0">
                <a:solidFill>
                  <a:schemeClr val="accent2"/>
                </a:solidFill>
              </a:rPr>
              <a:t>  сферы у  детей в  процессе  образовательной  деятельности :</a:t>
            </a:r>
            <a:br>
              <a:rPr lang="ru-RU" sz="2800" b="1" dirty="0" smtClean="0">
                <a:solidFill>
                  <a:schemeClr val="accent2"/>
                </a:solidFill>
              </a:rPr>
            </a:b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1"/>
                </a:solidFill>
              </a:rPr>
              <a:t>выполнение  упражнений  на  снятие  мышечного  тонуса  воротниковой  зоны, общее расслабление; на  развитие  </a:t>
            </a:r>
            <a:r>
              <a:rPr lang="ru-RU" sz="2800" b="1" dirty="0" err="1" smtClean="0">
                <a:solidFill>
                  <a:schemeClr val="tx1"/>
                </a:solidFill>
              </a:rPr>
              <a:t>мимико</a:t>
            </a:r>
            <a:r>
              <a:rPr lang="ru-RU" sz="2800" b="1" dirty="0" smtClean="0">
                <a:solidFill>
                  <a:schemeClr val="tx1"/>
                </a:solidFill>
              </a:rPr>
              <a:t> – артикуляторных мышц, общей  моторики, ритма  и  темпа  движений;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b="1" dirty="0" err="1" smtClean="0">
                <a:solidFill>
                  <a:schemeClr val="tx1"/>
                </a:solidFill>
              </a:rPr>
              <a:t>самомассаж</a:t>
            </a:r>
            <a:r>
              <a:rPr lang="ru-RU" sz="2800" b="1" dirty="0" smtClean="0">
                <a:solidFill>
                  <a:schemeClr val="tx1"/>
                </a:solidFill>
              </a:rPr>
              <a:t>  лица, шеи, ладоней, подушечек и фаланг пальцев;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1"/>
                </a:solidFill>
              </a:rPr>
              <a:t>выполнение  </a:t>
            </a:r>
            <a:r>
              <a:rPr lang="ru-RU" sz="2800" b="1" dirty="0" err="1" smtClean="0">
                <a:solidFill>
                  <a:schemeClr val="tx1"/>
                </a:solidFill>
              </a:rPr>
              <a:t>кинезиологических</a:t>
            </a:r>
            <a:r>
              <a:rPr lang="ru-RU" sz="2800" b="1" dirty="0" smtClean="0">
                <a:solidFill>
                  <a:schemeClr val="tx1"/>
                </a:solidFill>
              </a:rPr>
              <a:t>  упражнений;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1"/>
                </a:solidFill>
              </a:rPr>
              <a:t> артикуляционная  игровая  гимнастика;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1"/>
                </a:solidFill>
              </a:rPr>
              <a:t>дыхательная  гимнастика;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1"/>
                </a:solidFill>
              </a:rPr>
              <a:t>пальчиковая  гимнастика;</a:t>
            </a:r>
          </a:p>
          <a:p>
            <a:pPr algn="l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tx1"/>
                </a:solidFill>
              </a:rPr>
              <a:t>проведение речевых  игр на развитие общей, мелкой моторики.</a:t>
            </a:r>
          </a:p>
          <a:p>
            <a:pPr algn="l">
              <a:buFont typeface="Wingdings" pitchFamily="2" charset="2"/>
              <a:buChar char="§"/>
            </a:pPr>
            <a:endParaRPr lang="ru-RU" sz="2400" dirty="0" smtClean="0"/>
          </a:p>
          <a:p>
            <a:pPr algn="l">
              <a:buFont typeface="Wingdings" pitchFamily="2" charset="2"/>
              <a:buChar char="§"/>
            </a:pPr>
            <a:endParaRPr lang="ru-RU" sz="2400" dirty="0"/>
          </a:p>
        </p:txBody>
      </p:sp>
      <p:pic>
        <p:nvPicPr>
          <p:cNvPr id="4" name="Picture 22" descr="butterfly4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2643182"/>
            <a:ext cx="2556000" cy="233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685800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3"/>
                </a:solidFill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</a:rPr>
              <a:t>Нашим плечикам и шее с физкультурой веселее. </a:t>
            </a:r>
            <a:br>
              <a:rPr lang="ru-RU" sz="2000" b="1" dirty="0" smtClean="0">
                <a:solidFill>
                  <a:schemeClr val="accent2"/>
                </a:solidFill>
              </a:rPr>
            </a:br>
            <a:r>
              <a:rPr lang="ru-RU" sz="2000" b="1" dirty="0" smtClean="0"/>
              <a:t>Вверх и вниз, вверх и вниз</a:t>
            </a:r>
            <a:br>
              <a:rPr lang="ru-RU" sz="2000" b="1" dirty="0" smtClean="0"/>
            </a:br>
            <a:r>
              <a:rPr lang="ru-RU" sz="2000" b="1" dirty="0" smtClean="0"/>
              <a:t>(движения головой вверх и вниз).</a:t>
            </a:r>
            <a:br>
              <a:rPr lang="ru-RU" sz="2000" b="1" dirty="0" smtClean="0"/>
            </a:br>
            <a:r>
              <a:rPr lang="ru-RU" sz="2000" b="1" dirty="0" smtClean="0"/>
              <a:t>Это, мама, не каприз!</a:t>
            </a:r>
            <a:br>
              <a:rPr lang="ru-RU" sz="2000" b="1" dirty="0" smtClean="0"/>
            </a:br>
            <a:r>
              <a:rPr lang="ru-RU" sz="2000" b="1" dirty="0" smtClean="0"/>
              <a:t>Вправо – влево, вправо – влево:</a:t>
            </a:r>
            <a:br>
              <a:rPr lang="ru-RU" sz="2000" b="1" dirty="0" smtClean="0"/>
            </a:br>
            <a:r>
              <a:rPr lang="ru-RU" sz="2000" b="1" dirty="0" smtClean="0"/>
              <a:t>( повороты головы направо и налево)</a:t>
            </a:r>
            <a:br>
              <a:rPr lang="ru-RU" sz="2000" b="1" dirty="0" smtClean="0"/>
            </a:br>
            <a:r>
              <a:rPr lang="ru-RU" sz="2000" b="1" dirty="0" smtClean="0"/>
              <a:t>Посмотри, как  королева.</a:t>
            </a:r>
            <a:br>
              <a:rPr lang="ru-RU" sz="2000" b="1" dirty="0" smtClean="0"/>
            </a:br>
            <a:r>
              <a:rPr lang="ru-RU" sz="2000" b="1" dirty="0" smtClean="0"/>
              <a:t>Покивать по сторонам</a:t>
            </a:r>
            <a:br>
              <a:rPr lang="ru-RU" sz="2000" b="1" dirty="0" smtClean="0"/>
            </a:br>
            <a:r>
              <a:rPr lang="ru-RU" sz="2000" b="1" dirty="0" smtClean="0"/>
              <a:t>(наклоны головы к плечам)</a:t>
            </a:r>
            <a:r>
              <a:rPr lang="ru-RU" sz="2000" b="1" dirty="0" smtClean="0">
                <a:solidFill>
                  <a:schemeClr val="accent2"/>
                </a:solidFill>
              </a:rPr>
              <a:t/>
            </a:r>
            <a:br>
              <a:rPr lang="ru-RU" sz="2000" b="1" dirty="0" smtClean="0">
                <a:solidFill>
                  <a:schemeClr val="accent2"/>
                </a:solidFill>
              </a:rPr>
            </a:br>
            <a:r>
              <a:rPr lang="ru-RU" sz="2000" b="1" dirty="0" smtClean="0"/>
              <a:t>Нужно нам, так нужно нам.</a:t>
            </a:r>
            <a:br>
              <a:rPr lang="ru-RU" sz="2000" b="1" dirty="0" smtClean="0"/>
            </a:br>
            <a:r>
              <a:rPr lang="ru-RU" sz="2000" b="1" dirty="0" smtClean="0"/>
              <a:t>Головою покрутить</a:t>
            </a:r>
            <a:br>
              <a:rPr lang="ru-RU" sz="2000" b="1" dirty="0" smtClean="0"/>
            </a:br>
            <a:r>
              <a:rPr lang="ru-RU" sz="2000" b="1" dirty="0" smtClean="0"/>
              <a:t>(неглубокое вращения головой)</a:t>
            </a:r>
            <a:br>
              <a:rPr lang="ru-RU" sz="2000" b="1" dirty="0" smtClean="0"/>
            </a:br>
            <a:r>
              <a:rPr lang="ru-RU" sz="2000" b="1" dirty="0" smtClean="0"/>
              <a:t>Не забыть, не забыть.</a:t>
            </a:r>
            <a:br>
              <a:rPr lang="ru-RU" sz="2000" b="1" dirty="0" smtClean="0"/>
            </a:br>
            <a:r>
              <a:rPr lang="ru-RU" sz="2000" b="1" dirty="0" smtClean="0"/>
              <a:t>И Незнайками побыть:</a:t>
            </a:r>
            <a:br>
              <a:rPr lang="ru-RU" sz="2000" b="1" dirty="0" smtClean="0"/>
            </a:br>
            <a:r>
              <a:rPr lang="ru-RU" sz="2000" b="1" dirty="0" smtClean="0"/>
              <a:t>(пожимание плечами)</a:t>
            </a:r>
            <a:br>
              <a:rPr lang="ru-RU" sz="2000" b="1" dirty="0" smtClean="0"/>
            </a:br>
            <a:r>
              <a:rPr lang="ru-RU" sz="2000" b="1" dirty="0" smtClean="0"/>
              <a:t>Плечи вверх и опустить.</a:t>
            </a:r>
            <a:br>
              <a:rPr lang="ru-RU" sz="2000" b="1" dirty="0" smtClean="0"/>
            </a:br>
            <a:r>
              <a:rPr lang="ru-RU" sz="2000" b="1" dirty="0" smtClean="0"/>
              <a:t>И плечами </a:t>
            </a:r>
            <a:r>
              <a:rPr lang="ru-RU" sz="2000" b="1" dirty="0" err="1" smtClean="0"/>
              <a:t>повращать</a:t>
            </a:r>
            <a:r>
              <a:rPr lang="ru-RU" sz="2000" b="1" dirty="0" smtClean="0"/>
              <a:t> -</a:t>
            </a:r>
            <a:br>
              <a:rPr lang="ru-RU" sz="2000" b="1" dirty="0" smtClean="0"/>
            </a:br>
            <a:r>
              <a:rPr lang="ru-RU" sz="2000" b="1" dirty="0" smtClean="0"/>
              <a:t>( вращение плечами вперед и назад)</a:t>
            </a:r>
            <a:br>
              <a:rPr lang="ru-RU" sz="2000" b="1" dirty="0" smtClean="0"/>
            </a:br>
            <a:r>
              <a:rPr lang="ru-RU" sz="2000" b="1" dirty="0" smtClean="0"/>
              <a:t>Нужно плечики размять.</a:t>
            </a:r>
            <a:br>
              <a:rPr lang="ru-RU" sz="2000" b="1" dirty="0" smtClean="0"/>
            </a:br>
            <a:r>
              <a:rPr lang="ru-RU" sz="2000" b="1" dirty="0" smtClean="0"/>
              <a:t>Вперед – назад, вперед – назад-</a:t>
            </a:r>
            <a:br>
              <a:rPr lang="ru-RU" sz="2000" b="1" dirty="0" smtClean="0"/>
            </a:br>
            <a:r>
              <a:rPr lang="ru-RU" sz="2000" b="1" dirty="0" smtClean="0"/>
              <a:t>(плечи вперед и плечи назад)</a:t>
            </a:r>
            <a:br>
              <a:rPr lang="ru-RU" sz="2000" b="1" dirty="0" smtClean="0"/>
            </a:br>
            <a:r>
              <a:rPr lang="ru-RU" sz="2000" b="1" dirty="0" smtClean="0"/>
              <a:t>И все дела пойдут на лад.</a:t>
            </a:r>
            <a:endParaRPr lang="ru-RU" sz="2000" b="1" dirty="0"/>
          </a:p>
        </p:txBody>
      </p:sp>
      <p:pic>
        <p:nvPicPr>
          <p:cNvPr id="3" name="Рисунок 2" descr="81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1357298"/>
            <a:ext cx="2268000" cy="287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274638"/>
            <a:ext cx="864399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Общее расслабление.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Целью этого вида упражнений является устранение напряженности, скованности, воспитание свободы действий. Предлагаются отдельные задания на расслабление мышц. Например, поочередное раскачивание, потряхивание ног и рук, вращение кистями, наклоны туловища под музыку, а также имитационные движения: «Полоскание платочков», «Тряпочные куклы», «Самолеты летят».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Используются специальные игры и упражнения на смену напряжения и расслабления, состоящие из серии последовательных действий. Например, руки в стороны, сжать в кулак, сбросить; руки вверх в кулак, бросить наклон (руки свободные).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Комплекс движений, снимающих мышечное напряжение: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а) поднять руки до уровня плеч и опустить их как пустые рукава;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б) имитация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стряхивания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брызг с кистей рук;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в) имитация полоскания белья;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г) круговые расслабленные неглубокие движения головой;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д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) поглаживающие движения задней стенки шеи и плеч. Это движение дети выполняют друг другу, стоя «паровозиком»;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е) ходьба расслабленной походкой;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ё) при снятии мышечного тонуса используется легкое плоскостное поглаживание.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4" descr="http://www.glitters.ru/images/butterfly_0011.gif">
            <a:hlinkClick r:id="rId2" tooltip="блестящие картинки GIF. Тема: бабочки.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8000" y="3143248"/>
            <a:ext cx="1656000" cy="150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00034" y="214291"/>
            <a:ext cx="8143932" cy="714379"/>
          </a:xfrm>
        </p:spPr>
        <p:txBody>
          <a:bodyPr>
            <a:normAutofit fontScale="90000"/>
          </a:bodyPr>
          <a:lstStyle/>
          <a:p>
            <a:r>
              <a:rPr lang="ru-RU" sz="2400" b="1" dirty="0" err="1" smtClean="0">
                <a:solidFill>
                  <a:schemeClr val="accent2"/>
                </a:solidFill>
              </a:rPr>
              <a:t>Самомассаж</a:t>
            </a:r>
            <a:r>
              <a:rPr lang="ru-RU" sz="2400" b="1" dirty="0" smtClean="0">
                <a:solidFill>
                  <a:schemeClr val="accent2"/>
                </a:solidFill>
              </a:rPr>
              <a:t/>
            </a:r>
            <a:br>
              <a:rPr lang="ru-RU" sz="2400" b="1" dirty="0" smtClean="0">
                <a:solidFill>
                  <a:schemeClr val="accent2"/>
                </a:solidFill>
              </a:rPr>
            </a:br>
            <a:r>
              <a:rPr lang="ru-RU" sz="2000" b="1" dirty="0" smtClean="0">
                <a:solidFill>
                  <a:schemeClr val="tx2"/>
                </a:solidFill>
              </a:rPr>
              <a:t>Перед  </a:t>
            </a:r>
            <a:r>
              <a:rPr lang="ru-RU" sz="2000" b="1" dirty="0" err="1" smtClean="0">
                <a:solidFill>
                  <a:schemeClr val="tx2"/>
                </a:solidFill>
              </a:rPr>
              <a:t>самомассажем</a:t>
            </a:r>
            <a:r>
              <a:rPr lang="ru-RU" sz="2000" b="1" dirty="0" smtClean="0">
                <a:solidFill>
                  <a:schemeClr val="tx2"/>
                </a:solidFill>
              </a:rPr>
              <a:t>  дети  должны  тщательно  вымыть  руки.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8858312" cy="5643602"/>
          </a:xfrm>
        </p:spPr>
        <p:txBody>
          <a:bodyPr>
            <a:normAutofit fontScale="85000" lnSpcReduction="20000"/>
          </a:bodyPr>
          <a:lstStyle/>
          <a:p>
            <a:r>
              <a:rPr lang="ru-RU" sz="2400" b="1" dirty="0" smtClean="0">
                <a:solidFill>
                  <a:schemeClr val="accent2"/>
                </a:solidFill>
              </a:rPr>
              <a:t>Ручки  растираем  и разогреваем. </a:t>
            </a: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Дети  растирают  ладони, хлопают.</a:t>
            </a:r>
          </a:p>
          <a:p>
            <a:r>
              <a:rPr lang="ru-RU" sz="2400" b="1" dirty="0" smtClean="0">
                <a:solidFill>
                  <a:schemeClr val="accent2"/>
                </a:solidFill>
              </a:rPr>
              <a:t>И лицо  теплом своим  мы  умываем.</a:t>
            </a:r>
          </a:p>
          <a:p>
            <a:pPr algn="l"/>
            <a:r>
              <a:rPr lang="ru-RU" sz="2400" b="1" i="1" dirty="0" smtClean="0">
                <a:solidFill>
                  <a:schemeClr val="tx2"/>
                </a:solidFill>
              </a:rPr>
              <a:t>         </a:t>
            </a:r>
            <a:r>
              <a:rPr lang="ru-RU" sz="2400" b="1" i="1" dirty="0" smtClean="0">
                <a:solidFill>
                  <a:schemeClr val="tx1"/>
                </a:solidFill>
              </a:rPr>
              <a:t>Разогретыми  ладонями проводят по лицу  сверху  вниз.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                          Грабельки  сгребают  все  плохие  мысли,</a:t>
            </a:r>
          </a:p>
          <a:p>
            <a:pPr algn="l"/>
            <a:r>
              <a:rPr lang="ru-RU" sz="2400" b="1" i="1" dirty="0" smtClean="0">
                <a:solidFill>
                  <a:schemeClr val="tx2"/>
                </a:solidFill>
              </a:rPr>
              <a:t>Делают  </a:t>
            </a:r>
            <a:r>
              <a:rPr lang="ru-RU" sz="2400" b="1" i="1" dirty="0" err="1" smtClean="0">
                <a:solidFill>
                  <a:schemeClr val="tx2"/>
                </a:solidFill>
              </a:rPr>
              <a:t>граблеобразные</a:t>
            </a:r>
            <a:r>
              <a:rPr lang="ru-RU" sz="2400" b="1" i="1" dirty="0" smtClean="0">
                <a:solidFill>
                  <a:schemeClr val="tx2"/>
                </a:solidFill>
              </a:rPr>
              <a:t>  движения  пальцами  от середины  лба  к  вискам.</a:t>
            </a:r>
          </a:p>
          <a:p>
            <a:pPr algn="l"/>
            <a:r>
              <a:rPr lang="ru-RU" sz="2400" b="1" i="1" dirty="0" smtClean="0">
                <a:solidFill>
                  <a:srgbClr val="C00000"/>
                </a:solidFill>
              </a:rPr>
              <a:t>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Ушки  растираем  вверх и вниз  мы  быстро.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Растирают  ушные  раковины  по  краю  снизу  вверх и сверху  вниз.</a:t>
            </a:r>
          </a:p>
          <a:p>
            <a:pPr algn="l"/>
            <a:r>
              <a:rPr lang="ru-RU" sz="2400" b="1" i="1" dirty="0" smtClean="0">
                <a:solidFill>
                  <a:srgbClr val="C00000"/>
                </a:solidFill>
              </a:rPr>
              <a:t>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Их вперед  сгибаем, тянем  их  за  мочки,</a:t>
            </a:r>
          </a:p>
          <a:p>
            <a:pPr algn="l"/>
            <a:r>
              <a:rPr lang="ru-RU" sz="2400" b="1" i="1" dirty="0" smtClean="0">
                <a:solidFill>
                  <a:schemeClr val="tx2"/>
                </a:solidFill>
              </a:rPr>
              <a:t>Складывают  ушные  раковины и потягивают  уши  вниз за мочки.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                   А  потом  мы  пальцы  все  кладем  на  щечки.</a:t>
            </a:r>
          </a:p>
          <a:p>
            <a:pPr algn="l"/>
            <a:r>
              <a:rPr lang="ru-RU" sz="2400" b="1" i="1" dirty="0" smtClean="0">
                <a:solidFill>
                  <a:schemeClr val="tx2"/>
                </a:solidFill>
              </a:rPr>
              <a:t>                                      </a:t>
            </a:r>
            <a:r>
              <a:rPr lang="ru-RU" sz="2400" b="1" i="1" dirty="0" smtClean="0">
                <a:solidFill>
                  <a:schemeClr val="tx1"/>
                </a:solidFill>
              </a:rPr>
              <a:t>Перемещают  пальцы  на  щеки.</a:t>
            </a:r>
          </a:p>
          <a:p>
            <a:pPr algn="l"/>
            <a:r>
              <a:rPr lang="ru-RU" sz="2400" b="1" dirty="0" smtClean="0">
                <a:solidFill>
                  <a:schemeClr val="tx2"/>
                </a:solidFill>
              </a:rPr>
              <a:t>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Щечки  разминаем, чтобы  «надувались».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Указательным, средним и  безымянным  пальцами  разминают щеки  круговыми  движениями.</a:t>
            </a:r>
          </a:p>
          <a:p>
            <a:pPr algn="l"/>
            <a:r>
              <a:rPr lang="ru-RU" sz="2400" b="1" dirty="0" smtClean="0">
                <a:solidFill>
                  <a:srgbClr val="C00000"/>
                </a:solidFill>
              </a:rPr>
              <a:t>                            Губки  разминаем, чтобы  улыбались.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Большим  и  указательным пальцами  разминают  сначала  нижнюю, а потом  верхнюю губу.</a:t>
            </a:r>
          </a:p>
          <a:p>
            <a:pPr algn="l"/>
            <a:endParaRPr lang="ru-RU" sz="2400" i="1" dirty="0" smtClean="0">
              <a:solidFill>
                <a:schemeClr val="tx2"/>
              </a:solidFill>
            </a:endParaRPr>
          </a:p>
          <a:p>
            <a:pPr algn="l"/>
            <a:endParaRPr lang="ru-RU" sz="2400" dirty="0" smtClean="0">
              <a:solidFill>
                <a:schemeClr val="tx2"/>
              </a:solidFill>
            </a:endParaRPr>
          </a:p>
        </p:txBody>
      </p:sp>
      <p:pic>
        <p:nvPicPr>
          <p:cNvPr id="4" name="Рисунок 3" descr="http://4.bp.blogspot.com/-FSOvmKwlNKU/Ti6R5MYU3nI/AAAAAAAACjA/W9HE_lunRXk/s320/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00958" y="928670"/>
            <a:ext cx="1548000" cy="162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142844" y="1000108"/>
            <a:ext cx="878687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Очень холодно зимой.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Мерзнут ручки – ой, ой, ой!                                                                                                                                           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Надо ручки нам погреть,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Посильнее растереть            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                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Ну -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братцы, кто  сильнее?    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Кто из вас поздоровее?    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Все вы, братцы, молодцы,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Просто чудо - удальцы!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Вариант для «маршировки»:                            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Человечки на двух ножках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Маршируют по дорожке.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Левой – правой, левой – правой,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Человечки ходят браво.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Вариант для «прыжков»:                                                                 Вариант для «бега»: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Человечки на двух ножках                                                              Человечки на двух ножках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Стали прыгать по дорожке.                                                             Побежали по дорожке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Прыг- скок, прыг – скок,                                                                   Побежали, побежали,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Все быстрее: прыг да скок.                                                              Вдруг споткнулись и упали!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7857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Упражнения  по  </a:t>
            </a:r>
            <a:r>
              <a:rPr lang="ru-RU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самомассажу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рук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сканирование0005.jpg"/>
          <p:cNvPicPr/>
          <p:nvPr/>
        </p:nvPicPr>
        <p:blipFill>
          <a:blip r:embed="rId2"/>
          <a:stretch>
            <a:fillRect/>
          </a:stretch>
        </p:blipFill>
        <p:spPr>
          <a:xfrm rot="16200000">
            <a:off x="5345116" y="655620"/>
            <a:ext cx="730250" cy="1419225"/>
          </a:xfrm>
          <a:prstGeom prst="rect">
            <a:avLst/>
          </a:prstGeom>
        </p:spPr>
      </p:pic>
      <p:pic>
        <p:nvPicPr>
          <p:cNvPr id="5" name="Рисунок 4" descr="сканирование0006.jpg"/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3678230" y="1893878"/>
            <a:ext cx="863600" cy="1362075"/>
          </a:xfrm>
          <a:prstGeom prst="rect">
            <a:avLst/>
          </a:prstGeom>
        </p:spPr>
      </p:pic>
      <p:pic>
        <p:nvPicPr>
          <p:cNvPr id="6" name="Рисунок 5" descr="сканирование0008.jpg"/>
          <p:cNvPicPr/>
          <p:nvPr/>
        </p:nvPicPr>
        <p:blipFill>
          <a:blip r:embed="rId4" cstate="print"/>
          <a:stretch>
            <a:fillRect/>
          </a:stretch>
        </p:blipFill>
        <p:spPr>
          <a:xfrm rot="5400000">
            <a:off x="7189169" y="3026409"/>
            <a:ext cx="1166495" cy="1685925"/>
          </a:xfrm>
          <a:prstGeom prst="rect">
            <a:avLst/>
          </a:prstGeom>
        </p:spPr>
      </p:pic>
    </p:spTree>
  </p:cSld>
  <p:clrMapOvr>
    <a:masterClrMapping/>
  </p:clrMapOvr>
  <p:transition advClick="0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953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дошкольное образовательное учреждение  ПГО «Детский сад №40 общеразвивающего вида» Использование  речедвигательных  упражнений  в  работе  с  детьми  по развитию  речи.  «Здоровый  человек - самое  драгоценное  произведение  природы»                                                 (Томас Карлейль)</vt:lpstr>
      <vt:lpstr>Нарушения  речи  у  детей  разнообразны  по выраженности, симптоматике, структуре  и  становятся  главной  причиной  неподготовленности  их  к  обучению  в  школе  родному  языку. Помимо  речевой  патологии  у них  отмечается  нарушение  опорно – двигательного  аппарата, координации  движений, мелкой  моторики, некоторая  задержка  психического  развития.</vt:lpstr>
      <vt:lpstr>Содержание  работы  по  преодолению речедвигательных  трудностей  основывается  на закономерностях формирования  движений  в  онтогенезе. Речедвигательная  сфера  формируется  в направлениях: </vt:lpstr>
      <vt:lpstr>В  работе  следует  опираться  на  ряд  методических  приемов, повышающих  проявление  двигательной  активности  артикуляционных  органов, мелкой  и  общей   моторики, в числе  которых:</vt:lpstr>
      <vt:lpstr>Виды  работы  по  развитию речедвигательной  сферы у  детей в  процессе  образовательной  деятельности : </vt:lpstr>
      <vt:lpstr> Нашим плечикам и шее с физкультурой веселее.  Вверх и вниз, вверх и вниз (движения головой вверх и вниз). Это, мама, не каприз! Вправо – влево, вправо – влево: ( повороты головы направо и налево) Посмотри, как  королева. Покивать по сторонам (наклоны головы к плечам) Нужно нам, так нужно нам. Головою покрутить (неглубокое вращения головой) Не забыть, не забыть. И Незнайками побыть: (пожимание плечами) Плечи вверх и опустить. И плечами повращать - ( вращение плечами вперед и назад) Нужно плечики размять. Вперед – назад, вперед – назад- (плечи вперед и плечи назад) И все дела пойдут на лад.</vt:lpstr>
      <vt:lpstr>                                        Общее расслабление. Целью этого вида упражнений является устранение напряженности, скованности, воспитание свободы действий. Предлагаются отдельные задания на расслабление мышц. Например, поочередное раскачивание, потряхивание ног и рук, вращение кистями, наклоны туловища под музыку, а также имитационные движения: «Полоскание платочков», «Тряпочные куклы», «Самолеты летят».  Используются специальные игры и упражнения на смену напряжения и расслабления, состоящие из серии последовательных действий. Например, руки в стороны, сжать в кулак, сбросить; руки вверх в кулак, бросить наклон (руки свободные). Комплекс движений, снимающих мышечное напряжение: а) поднять руки до уровня плеч и опустить их как пустые рукава; б) имитация стряхивания брызг с кистей рук; в) имитация полоскания белья; г) круговые расслабленные неглубокие движения головой; д) поглаживающие движения задней стенки шеи и плеч. Это движение дети выполняют друг другу, стоя «паровозиком»; е) ходьба расслабленной походкой; ё) при снятии мышечного тонуса используется легкое плоскостное поглаживание.</vt:lpstr>
      <vt:lpstr>Самомассаж Перед  самомассажем  дети  должны  тщательно  вымыть  руки.</vt:lpstr>
      <vt:lpstr>Упражнения  по  самомассажу  рук</vt:lpstr>
      <vt:lpstr>          Кинезиологические  упражнения Жили (кулак)  были (ребро)  зайчики (ладонь) На  (кулак) лесной  (ребро)  опушке (ладонь). Жили (кулак) были  (ребро) зайчики (ладонь) В (кулак) беленькой (ребро)избушке (ладонь). Мыли (кулак)  свои  (ребро) ушки (ладонь), Мыли (кулак)  свои  (ребро) лапочки (ладонь). Наряжались  зайчики (кулак) - Надевали   (ребро) тапочки  (ладонь). </vt:lpstr>
      <vt:lpstr>Слайд 11</vt:lpstr>
      <vt:lpstr>                                 Пальчиковая  гимнастика. Упражнения  для  развития  мелкой  моторики  следует  освоить  в первую  очередь, обучая  детей  выполнять  их  как правой, так и левой  рукой, вовлекая  в  работу  все  пальчики. В  начале  обучения  осваиваются  наиболее  легкие  упражнения: соединение  одноименных  пальцев  обеих  рук, поочередное  соединение  пальцев  одной руки  с  большим  пальцем  другой. Затем  проводится  сжимание  пальцев  по одному  в  кулачок и  разжимание  также  по одному, пошевеливание  всеми  пальцами  при  опускании  рук. И  только  после  этого  детям  предлагается  конструировать  из  пальцев  различные  фигуры, похожие  на  предметы / домик, ворота, стол, стул и т.д./; растения /бутон, цветок, елочка/; животных /гусь, ежик, птичка, медведь/. Стихотворное  сопровождение  подбирать ритмичное, легко запоминающееся.</vt:lpstr>
      <vt:lpstr>Упражнения  для  развития общей, мелкой  и  речевой  моторики  детей.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АЛЕКСЕЕВНА</dc:creator>
  <cp:lastModifiedBy>НАТАЛЬЯ АЛЕКСЕЕВНА</cp:lastModifiedBy>
  <cp:revision>72</cp:revision>
  <dcterms:created xsi:type="dcterms:W3CDTF">2016-11-05T10:39:04Z</dcterms:created>
  <dcterms:modified xsi:type="dcterms:W3CDTF">2019-01-08T07:07:43Z</dcterms:modified>
</cp:coreProperties>
</file>