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1" r:id="rId2"/>
    <p:sldId id="259" r:id="rId3"/>
    <p:sldId id="261" r:id="rId4"/>
    <p:sldId id="257" r:id="rId5"/>
    <p:sldId id="256" r:id="rId6"/>
    <p:sldId id="258" r:id="rId7"/>
    <p:sldId id="262" r:id="rId8"/>
    <p:sldId id="263" r:id="rId9"/>
    <p:sldId id="264" r:id="rId10"/>
    <p:sldId id="265" r:id="rId11"/>
    <p:sldId id="266" r:id="rId12"/>
    <p:sldId id="269" r:id="rId13"/>
    <p:sldId id="260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718" autoAdjust="0"/>
  </p:normalViewPr>
  <p:slideViewPr>
    <p:cSldViewPr>
      <p:cViewPr>
        <p:scale>
          <a:sx n="100" d="100"/>
          <a:sy n="100" d="100"/>
        </p:scale>
        <p:origin x="25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user\Desktop\&#1053;&#1086;&#1074;&#1072;&#1103;%20&#1087;&#1072;&#1087;&#1082;&#1072;%20(2)\&#1042;&#1077;&#1075;&#1077;&#1090;&#1072;&#1090;&#1080;&#1074;&#1085;&#1072;&#1103;%20&#1085;&#1077;&#1088;&#1074;&#1085;&#1072;&#1103;%20&#1089;&#1080;&#1089;&#1090;&#1077;&#1084;&#1072;.avi" TargetMode="External"/><Relationship Id="rId1" Type="http://schemas.microsoft.com/office/2007/relationships/media" Target="file:///C:\Users\user\Desktop\&#1053;&#1086;&#1074;&#1072;&#1103;%20&#1087;&#1072;&#1087;&#1082;&#1072;%20(2)\&#1042;&#1077;&#1075;&#1077;&#1090;&#1072;&#1090;&#1080;&#1074;&#1085;&#1072;&#1103;%20&#1085;&#1077;&#1088;&#1074;&#1085;&#1072;&#1103;%20&#1089;&#1080;&#1089;&#1090;&#1077;&#1084;&#1072;.avi" TargetMode="Externa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76672"/>
            <a:ext cx="6552728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Анатомия и физиология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132856"/>
            <a:ext cx="6172200" cy="2448272"/>
          </a:xfrm>
        </p:spPr>
        <p:txBody>
          <a:bodyPr/>
          <a:lstStyle/>
          <a:p>
            <a:pPr algn="ctr"/>
            <a:r>
              <a:rPr lang="ru-RU" sz="3600" dirty="0" smtClean="0"/>
              <a:t>«Вегетативная нервная система»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Разработана преподавателем: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Бояджан</a:t>
            </a:r>
            <a:r>
              <a:rPr lang="ru-RU" smtClean="0"/>
              <a:t> Н.Н.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192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467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0"/>
            <a:ext cx="4283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00FF"/>
                </a:solidFill>
              </a:rPr>
              <a:t>Парасимпатические ядра </a:t>
            </a:r>
            <a:r>
              <a:rPr lang="ru-RU" sz="2200" b="1" dirty="0" smtClean="0"/>
              <a:t>лежат в </a:t>
            </a:r>
            <a:r>
              <a:rPr lang="ru-RU" sz="2200" b="1" dirty="0" smtClean="0">
                <a:solidFill>
                  <a:srgbClr val="0000FF"/>
                </a:solidFill>
              </a:rPr>
              <a:t>среднем и продолговатом мозге, а также в крестцовой части спинного мозга. </a:t>
            </a:r>
            <a:r>
              <a:rPr lang="ru-RU" sz="2200" b="1" dirty="0" smtClean="0"/>
              <a:t>Нервные волокна от ядер продолговатого мозга входят в состав блуждающих нервов. Они снабжают парасимпатическими волокнами большую часть органов грудной и брюшной полостей и получили название блуждающих.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От ядер крестцовой части спинного мозга парасимпатические волокна идут к толстой кишке, мочевому пузырю, половым органам.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4048" y="0"/>
            <a:ext cx="413995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i="1" u="sng" dirty="0" smtClean="0">
                <a:solidFill>
                  <a:schemeClr val="tx2"/>
                </a:solidFill>
              </a:rPr>
              <a:t>Вегетативные нервные узлы </a:t>
            </a:r>
            <a:r>
              <a:rPr lang="ru-RU" sz="2200" b="1" i="1" dirty="0" smtClean="0"/>
              <a:t>располагаются за пределами ЦНС вблизи от органов или в стенках самих этих органов. Они, так же как и вегетативные ядра, представляют собой скопления нервных клеток. Таким образом, путь из центральной нервной системы до управляемого органа всегда состоит из двух нервных клеток. Тело одной из них находится в пределах центральной нервной системы, тело второй — в одном из нервных узлов, лежащих на периферии.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-6582"/>
            <a:ext cx="864096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«Сравнительная характеристика симпатического и парасимпатического отделов ВНС».</a:t>
            </a: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202835"/>
              </p:ext>
            </p:extLst>
          </p:nvPr>
        </p:nvGraphicFramePr>
        <p:xfrm>
          <a:off x="127012" y="424972"/>
          <a:ext cx="8424937" cy="64330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39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3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СНС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ПСНС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расположение нервных центров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В боковых рогах серого вещества спинного мозга с С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 восьмого шейного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второго поясничного)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В стволе головного мозга в составе ядер черепных нервов: глазодвигательного, лицевого, языкоглоточного и блуждающего.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спинном мозге  - в боковых рогах серого вещества в составе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(2-4 крестцовых сегментов).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1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особенности двигательного нервного пути: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расположение ганглиев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строение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предганглинарного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волокна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по наличию медиатора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строение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постганглинарного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волокна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Д) по наличию медиатора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Двигательный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путь прерывается  в узлах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порядков. Ганглии расположены непосредственно вблизи спинного мозга и формируют симпатический ствол.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Короткое; является мякотным.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Медиатором является ацетилхолин, а  волокно холинергическим.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волокно длинное, заканчивается эффектором,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немиелиновое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Д) медиатором является норадреналин – 90 % и адреналин – 7 %. Синтезируется НА из аминокислоты тирозина. Эти нейроны называются адренергическими.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а) Двигательный путь прерывается в узлах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порядка, расположенных в органах или непосредственной близости с ними.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длинное, мякотное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Медиатором является ацетилхолин, а  волокно холинергическим.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  волокно короткое,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немиелиновое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Д)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постганглионарное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волокно свое влияние на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эффекторную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клетку передает с помощью ацетилхолина.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018" marR="5401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841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егетативная нервная система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0"/>
            <a:ext cx="43989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Регуляция работы 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r>
              <a:rPr lang="ru-RU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нутренних органов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27984" y="1687354"/>
            <a:ext cx="47160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Внутренние органы нашего тела имеют </a:t>
            </a:r>
            <a:r>
              <a:rPr lang="ru-RU" sz="2200" i="1" dirty="0" smtClean="0">
                <a:solidFill>
                  <a:schemeClr val="tx2"/>
                </a:solidFill>
              </a:rPr>
              <a:t>двойную или тройную иннервацию.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/>
              <a:t>В одних оканчиваются симпатические и парасимпатические нервы, в других дополнительно еще и </a:t>
            </a:r>
            <a:r>
              <a:rPr lang="ru-RU" sz="2200" dirty="0" err="1" smtClean="0"/>
              <a:t>метасимпатические</a:t>
            </a:r>
            <a:r>
              <a:rPr lang="ru-RU" sz="2200" dirty="0" smtClean="0"/>
              <a:t>. Такой контроль за внутренними органами обеспечивает надежную регуляцию их деятельности.</a:t>
            </a:r>
          </a:p>
          <a:p>
            <a:r>
              <a:rPr lang="ru-RU" sz="2200" dirty="0" smtClean="0"/>
              <a:t>Стимуляция симпатического и парасимпатического отделов вегетативной нервной системы вызывает в органах тела противоположный эффект.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07707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Возбуждение симпатической системы позволяет организму мобилизовать все наличные резервы и выстоять в трудной ситуации. Симпатическая система стимулирует сердечную деятельность, повышает кровяное давление, усиливая кровоток в мышцах. Зато функции, не нужные для преодоления внезапной нагрузки, вроде деятельности пищеварительной и выделительной систем, она затормаживает. А парасимпатическая система изменяет деятельность внутренних органов в противоположном направлении и отвечает за возобновление жизненно важных ресурсов организма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1412776"/>
            <a:ext cx="4436143" cy="544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0"/>
            <a:ext cx="8568952" cy="1323439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Вегетативная нервная система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119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55976" y="302359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Часть периферической нервной системы, которая участвует в проведении чувствительных влияний и направляет команды </a:t>
            </a:r>
            <a:r>
              <a:rPr lang="ru-RU" sz="2800" i="1" dirty="0" smtClean="0">
                <a:solidFill>
                  <a:srgbClr val="0000FF"/>
                </a:solidFill>
              </a:rPr>
              <a:t>к скелетным мышцам,</a:t>
            </a:r>
            <a:r>
              <a:rPr lang="ru-RU" sz="2800" dirty="0" smtClean="0"/>
              <a:t> называется </a:t>
            </a:r>
            <a:r>
              <a:rPr lang="ru-RU" sz="2800" i="1" dirty="0" smtClean="0">
                <a:solidFill>
                  <a:srgbClr val="0000FF"/>
                </a:solidFill>
              </a:rPr>
              <a:t>соматической нервной системой.</a:t>
            </a:r>
            <a:endParaRPr lang="ru-RU" sz="2800" dirty="0" smtClean="0">
              <a:solidFill>
                <a:srgbClr val="0000FF"/>
              </a:solidFill>
            </a:endParaRPr>
          </a:p>
          <a:p>
            <a:r>
              <a:rPr lang="ru-RU" sz="2800" dirty="0" smtClean="0"/>
              <a:t>Другая группа нейронов </a:t>
            </a:r>
            <a:r>
              <a:rPr lang="ru-RU" sz="2800" i="1" dirty="0" smtClean="0">
                <a:solidFill>
                  <a:srgbClr val="FF3300"/>
                </a:solidFill>
              </a:rPr>
              <a:t>контролирует деятельность внутренних органов</a:t>
            </a:r>
            <a:r>
              <a:rPr lang="ru-RU" sz="2800" dirty="0" smtClean="0"/>
              <a:t>. Эти нейроны образуют </a:t>
            </a:r>
            <a:r>
              <a:rPr lang="ru-RU" sz="2800" i="1" dirty="0" smtClean="0">
                <a:solidFill>
                  <a:srgbClr val="FF3300"/>
                </a:solidFill>
              </a:rPr>
              <a:t>вегетативную нервную систему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chemeClr val="tx2"/>
                </a:solidFill>
                <a:latin typeface="BatangChe" pitchFamily="49" charset="-127"/>
                <a:ea typeface="BatangChe" pitchFamily="49" charset="-127"/>
              </a:rPr>
              <a:t>ВНС</a:t>
            </a:r>
            <a:endParaRPr lang="ru-RU" sz="4800" b="1" i="1" u="sng" dirty="0">
              <a:solidFill>
                <a:schemeClr val="tx2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1196752"/>
            <a:ext cx="7632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отдел нервной системы, регулирующий деятельность внутренних органов, желез внутренней и внешней секреции, кровеносных и лимфатических сосудов. Играет ведущую роль в поддержании постоянства внутренней среды организма и в приспособительных реакциях всех позвоночных.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Анатомически и функционально вегетативная нервная система подразделяется на симпатическую, парасимпатическую и метасимпатическую. Симпатические и парасимпатические центры находятся под контролем коры больших полушарий и гипоталамических центров.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06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/>
              <a:t>Функциональный модуль метасимпатической части автономной нервной системы.</a:t>
            </a:r>
            <a:endParaRPr lang="ru-RU" sz="2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072896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/>
              <a:t>1 — чувствительный нейрон; 2 — </a:t>
            </a:r>
            <a:r>
              <a:rPr lang="ru-RU" sz="2200" b="1" i="1" dirty="0" err="1" smtClean="0"/>
              <a:t>интернейрон</a:t>
            </a:r>
            <a:r>
              <a:rPr lang="ru-RU" sz="2200" b="1" i="1" dirty="0" smtClean="0"/>
              <a:t>; 3 — эфферентный нейрон; 4 — </a:t>
            </a:r>
            <a:r>
              <a:rPr lang="ru-RU" sz="2200" b="1" i="1" dirty="0" err="1" smtClean="0"/>
              <a:t>посттанглионарный</a:t>
            </a:r>
            <a:r>
              <a:rPr lang="ru-RU" sz="2200" b="1" i="1" dirty="0" smtClean="0"/>
              <a:t> симпатический нейрон и его волокно; 5 — </a:t>
            </a:r>
            <a:r>
              <a:rPr lang="ru-RU" sz="2200" b="1" i="1" dirty="0" err="1" smtClean="0"/>
              <a:t>преганглионарный</a:t>
            </a:r>
            <a:r>
              <a:rPr lang="ru-RU" sz="2200" b="1" i="1" dirty="0" smtClean="0"/>
              <a:t> симпати­ческий нейрон и его волокно; 6 — </a:t>
            </a:r>
            <a:r>
              <a:rPr lang="ru-RU" sz="2200" b="1" i="1" dirty="0" err="1" smtClean="0"/>
              <a:t>преганглионарный</a:t>
            </a:r>
            <a:r>
              <a:rPr lang="ru-RU" sz="2200" b="1" i="1" dirty="0" smtClean="0"/>
              <a:t> парасимпатический нейрон и его волокно.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Выделение автономной (вегетативной) нервной системы обусловлено некоторыми особенностями ее строения. К этим особенностям относятся следующие:</a:t>
            </a:r>
          </a:p>
          <a:p>
            <a:pPr marL="514350" indent="-514350">
              <a:buFont typeface="+mj-lt"/>
              <a:buAutoNum type="romanUcPeriod"/>
            </a:pPr>
            <a:r>
              <a:rPr lang="ru-RU" sz="2400" dirty="0" err="1" smtClean="0"/>
              <a:t>очаговость</a:t>
            </a:r>
            <a:r>
              <a:rPr lang="ru-RU" sz="2400" dirty="0" smtClean="0"/>
              <a:t> локализации вегетативных ядер в ЦНС;</a:t>
            </a:r>
          </a:p>
          <a:p>
            <a:pPr marL="514350" indent="-514350">
              <a:buFont typeface="+mj-lt"/>
              <a:buAutoNum type="romanUcPeriod"/>
            </a:pPr>
            <a:r>
              <a:rPr lang="ru-RU" sz="2400" dirty="0" smtClean="0"/>
              <a:t>скопление тел </a:t>
            </a:r>
            <a:r>
              <a:rPr lang="ru-RU" sz="2400" dirty="0" err="1" smtClean="0"/>
              <a:t>эффекторных</a:t>
            </a:r>
            <a:r>
              <a:rPr lang="ru-RU" sz="2400" dirty="0" smtClean="0"/>
              <a:t> нейронов в виде узлов (ганглиев) в составе вегетативных сплетений;</a:t>
            </a:r>
          </a:p>
          <a:p>
            <a:pPr marL="514350" indent="-514350">
              <a:buFont typeface="+mj-lt"/>
              <a:buAutoNum type="romanUcPeriod"/>
            </a:pPr>
            <a:r>
              <a:rPr lang="ru-RU" sz="2400" dirty="0" err="1" smtClean="0"/>
              <a:t>двухнейронность</a:t>
            </a:r>
            <a:r>
              <a:rPr lang="ru-RU" sz="2400" dirty="0" smtClean="0"/>
              <a:t> нервного пути от вегетативного ядра в ЦНС к иннервируемому органу.</a:t>
            </a:r>
          </a:p>
          <a:p>
            <a:pPr marL="514350" indent="-514350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0"/>
            <a:ext cx="1673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 rot="3257417">
            <a:off x="2551664" y="641333"/>
            <a:ext cx="432048" cy="7434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8361648">
            <a:off x="5791787" y="570294"/>
            <a:ext cx="432048" cy="7434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112474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Центральный отдел</a:t>
            </a:r>
            <a:endParaRPr lang="ru-RU" sz="3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1124744"/>
            <a:ext cx="4283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Периферический отдел</a:t>
            </a:r>
            <a:endParaRPr lang="ru-RU" sz="3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204864"/>
            <a:ext cx="449999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200" dirty="0" smtClean="0"/>
              <a:t>парасимпатические ядра 3, 7, 9 и 10 пар черепных нервов, лежащие в мозговом стволе, ядра, залегающие в сером веществе трех крестцовых сегментов;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smtClean="0"/>
              <a:t>симпатические ядра, расположенные в боковых рогах спинного мозга: (8 шейный, 12 грудных, 1-2 поясничный сегменты)</a:t>
            </a:r>
            <a:endParaRPr lang="ru-RU" sz="2200" dirty="0"/>
          </a:p>
          <a:p>
            <a:pPr>
              <a:buFont typeface="Wingdings" pitchFamily="2" charset="2"/>
              <a:buChar char="q"/>
            </a:pPr>
            <a:r>
              <a:rPr lang="ru-RU" sz="2200" dirty="0" smtClean="0"/>
              <a:t> </a:t>
            </a:r>
            <a:r>
              <a:rPr lang="ru-RU" sz="2200" dirty="0" err="1" smtClean="0"/>
              <a:t>кресцовые</a:t>
            </a:r>
            <a:r>
              <a:rPr lang="ru-RU" sz="2200" dirty="0" smtClean="0"/>
              <a:t> парасимпатические ядра 1, 2, 3 </a:t>
            </a:r>
            <a:r>
              <a:rPr lang="ru-RU" sz="2200" dirty="0" err="1" smtClean="0"/>
              <a:t>кресцовых</a:t>
            </a:r>
            <a:r>
              <a:rPr lang="ru-RU" sz="2200" dirty="0" smtClean="0"/>
              <a:t> сегментов спинного мозга</a:t>
            </a:r>
            <a:endParaRPr lang="ru-RU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025908"/>
            <a:ext cx="457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/>
              <a:t>вегетативные нервы, ветви и нервные волокна, выходящие из головного и спинного мозга;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/>
              <a:t>вегетативные сплетения;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/>
              <a:t>узлы (ганглии) вегетативных сплетений;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/>
              <a:t>симпатический ствол с его узлами (ганглиями), </a:t>
            </a:r>
            <a:r>
              <a:rPr lang="ru-RU" sz="2200" dirty="0" err="1" smtClean="0"/>
              <a:t>межузловыми</a:t>
            </a:r>
            <a:r>
              <a:rPr lang="ru-RU" sz="2200" dirty="0" smtClean="0"/>
              <a:t> и соединительными ветвями и симпатическими нервами;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/>
              <a:t>концевые узлы (ганглии) парасимпатической части вегетативной нервной системы.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36096" y="0"/>
            <a:ext cx="3923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Симпатические ядра</a:t>
            </a:r>
            <a:endParaRPr lang="ru-RU" sz="28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197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64088" y="980728"/>
            <a:ext cx="40324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расположены в спинном мозге, в боковых рогах. Отходящие от него нервные волокна заканчиваются за пределами спинного мозга в симпатических узлах.</a:t>
            </a:r>
          </a:p>
          <a:p>
            <a:endParaRPr lang="ru-RU" sz="2200" dirty="0" smtClean="0"/>
          </a:p>
          <a:p>
            <a:r>
              <a:rPr lang="ru-RU" sz="2200" dirty="0" smtClean="0"/>
              <a:t>Отсюда берут начало другие нервные волокна, которые широко распределяются по всему телу. Эти волокна подходят ко всем внутренним органам, коже, кровеносным сосудам, потовым железам, органам чувств.</a:t>
            </a:r>
            <a:endParaRPr lang="ru-RU" sz="2200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5148064" y="1124744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812</TotalTime>
  <Words>885</Words>
  <Application>Microsoft Office PowerPoint</Application>
  <PresentationFormat>Экран (4:3)</PresentationFormat>
  <Paragraphs>67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BatangChe</vt:lpstr>
      <vt:lpstr>Constantia</vt:lpstr>
      <vt:lpstr>Times New Roman</vt:lpstr>
      <vt:lpstr>Wingdings</vt:lpstr>
      <vt:lpstr>Wingdings 2</vt:lpstr>
      <vt:lpstr>Эркер</vt:lpstr>
      <vt:lpstr>Анатомия и физиология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Twin</dc:creator>
  <cp:lastModifiedBy>HP</cp:lastModifiedBy>
  <cp:revision>11</cp:revision>
  <dcterms:created xsi:type="dcterms:W3CDTF">2011-12-25T17:53:34Z</dcterms:created>
  <dcterms:modified xsi:type="dcterms:W3CDTF">2019-06-03T10:04:57Z</dcterms:modified>
</cp:coreProperties>
</file>