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8" d="100"/>
          <a:sy n="48" d="100"/>
        </p:scale>
        <p:origin x="-20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557EA3-6C7A-4994-93DB-4BB5E587A0E2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322AE0-DA04-4E51-8AB9-200BD8499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46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73812C5-4EDF-4B07-81DD-8113DFC540F9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2E128A0-2280-4961-8E81-F54869B80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547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29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0D7455-97A0-4C1D-BC0C-31518B282910}" type="slidenum">
              <a:rPr lang="ru-RU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EF7518-6631-47A8-BEFF-CB8212A24AC7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57445-AF77-4F9E-978C-1DDDEF47F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F1757-C862-45F6-B176-95BEE69DA3FB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F4CCE5-0B9E-4E3A-91D7-E82C39A0C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E6AFB6-A8DD-4CE0-84D1-04CD46ACB4B9}" type="datetimeFigureOut">
              <a:rPr lang="ru-RU" smtClean="0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6DB9C6-D1E6-4444-873B-D71F198117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816D8-81EA-4010-B1F0-FD84528E2766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FF28B-F05F-42EB-B1CD-19D2D3AB3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FFAE47-4894-4B59-89B9-42EC3B57BFA0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24C39-DDE0-40D1-93FB-A28EA6C73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195F3-61B7-4D35-9269-CFB7B2F8112C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114D8-3EA4-4AD0-8692-E834AFB63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8E97A-C703-4716-A8DD-14D14DDE9D48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AB122-7E71-45BD-8623-69FBDBEB9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32B41-3FAB-4CEB-986D-6A6670BC8013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79541-17E2-4EB0-9E8A-DA0AB7116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4EA84-D9B1-4AA1-B59E-5278376EBAAC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43FC1-ED8A-47B4-8D97-CFAFC2FD3C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C2D05-468D-416E-A70D-A0D62E157703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345BD-5F55-4CE0-80D7-A17F1C0AF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06A4C-C1F0-4FFC-A46B-B97DAABA47C2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7DAC9-FD6E-4B9B-A859-2E8C89654E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49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49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50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50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50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50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4D5E2CA-572E-4ED8-8D64-5F5E1BEA4EC8}" type="datetimeFigureOut">
              <a:rPr lang="ru-RU"/>
              <a:pPr>
                <a:defRPr/>
              </a:pPr>
              <a:t>04.06.2019</a:t>
            </a:fld>
            <a:endParaRPr lang="ru-RU"/>
          </a:p>
        </p:txBody>
      </p:sp>
      <p:sp>
        <p:nvSpPr>
          <p:cNvPr id="850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50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1253F15-93FB-4327-9163-A1A11F14A7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4" r:id="rId1"/>
    <p:sldLayoutId id="2147483713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  <p:sldLayoutId id="214748374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5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5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5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5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5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5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13" grpId="0"/>
      <p:bldP spid="85014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501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501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501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501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850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692150"/>
            <a:ext cx="7772400" cy="1728738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dirty="0" smtClean="0"/>
              <a:t>          учимся </a:t>
            </a:r>
            <a:br>
              <a:rPr lang="ru-RU" dirty="0" smtClean="0"/>
            </a:br>
            <a:r>
              <a:rPr lang="ru-RU" dirty="0" smtClean="0"/>
              <a:t>                развиваемся 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играем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552" y="2708920"/>
            <a:ext cx="8100392" cy="1872159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5400" dirty="0">
                <a:solidFill>
                  <a:srgbClr val="898989"/>
                </a:solidFill>
              </a:rPr>
              <a:t>Речевые игры </a:t>
            </a:r>
          </a:p>
          <a:p>
            <a:pPr marL="0" indent="0" algn="ctr" eaLnBrk="1" hangingPunct="1">
              <a:buFontTx/>
              <a:buNone/>
              <a:defRPr/>
            </a:pPr>
            <a:r>
              <a:rPr lang="ru-RU" sz="5400" dirty="0" smtClean="0">
                <a:solidFill>
                  <a:srgbClr val="898989"/>
                </a:solidFill>
              </a:rPr>
              <a:t>                     каждый день</a:t>
            </a:r>
          </a:p>
          <a:p>
            <a:pPr marL="0" indent="0" algn="ctr" eaLnBrk="1" hangingPunct="1">
              <a:buFontTx/>
              <a:buNone/>
              <a:defRPr/>
            </a:pPr>
            <a:endParaRPr lang="ru-RU" sz="1800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buFontTx/>
              <a:buNone/>
              <a:defRPr/>
            </a:pPr>
            <a:endParaRPr lang="ru-RU" sz="1800" dirty="0">
              <a:solidFill>
                <a:srgbClr val="898989"/>
              </a:solidFill>
            </a:endParaRPr>
          </a:p>
          <a:p>
            <a:pPr marL="0" indent="0" algn="ctr" eaLnBrk="1" hangingPunct="1">
              <a:buFontTx/>
              <a:buNone/>
              <a:defRPr/>
            </a:pPr>
            <a:endParaRPr lang="ru-RU" sz="1800" dirty="0" smtClean="0">
              <a:solidFill>
                <a:srgbClr val="898989"/>
              </a:solidFill>
            </a:endParaRPr>
          </a:p>
          <a:p>
            <a:pPr marL="0" indent="0" algn="ctr" eaLnBrk="1" hangingPunct="1">
              <a:buFontTx/>
              <a:buNone/>
              <a:defRPr/>
            </a:pPr>
            <a:r>
              <a:rPr lang="ru-RU" sz="1800" dirty="0">
                <a:solidFill>
                  <a:srgbClr val="898989"/>
                </a:solidFill>
              </a:rPr>
              <a:t> </a:t>
            </a:r>
            <a:r>
              <a:rPr lang="ru-RU" sz="1800" dirty="0" smtClean="0">
                <a:solidFill>
                  <a:srgbClr val="898989"/>
                </a:solidFill>
              </a:rPr>
              <a:t>                                     </a:t>
            </a:r>
            <a:endParaRPr lang="ru-RU" sz="18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ctrTitle"/>
          </p:nvPr>
        </p:nvSpPr>
        <p:spPr>
          <a:xfrm>
            <a:off x="2051720" y="404665"/>
            <a:ext cx="4419600" cy="1080120"/>
          </a:xfrm>
        </p:spPr>
        <p:txBody>
          <a:bodyPr/>
          <a:lstStyle/>
          <a:p>
            <a:pPr eaLnBrk="1" hangingPunct="1"/>
            <a:r>
              <a:rPr lang="ru-RU" sz="3600" i="1" dirty="0" smtClean="0">
                <a:latin typeface="Arial" charset="0"/>
              </a:rPr>
              <a:t>слова -синонимы</a:t>
            </a:r>
          </a:p>
        </p:txBody>
      </p:sp>
      <p:sp>
        <p:nvSpPr>
          <p:cNvPr id="72706" name="Объект 2"/>
          <p:cNvSpPr>
            <a:spLocks noGrp="1"/>
          </p:cNvSpPr>
          <p:nvPr>
            <p:ph type="subTitle" idx="1"/>
          </p:nvPr>
        </p:nvSpPr>
        <p:spPr>
          <a:xfrm>
            <a:off x="899592" y="1916832"/>
            <a:ext cx="6840760" cy="36004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latin typeface="Arial" charset="0"/>
              </a:rPr>
              <a:t>дорога – путь, колея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метель – вьюга, пурга, буран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сильный – мощный, могучий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быстрый  - проворный, прыткий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охранять – беречь, сторожить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пропадать – потеряться, исчезать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27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27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27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27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27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27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  <p:bldP spid="7270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</a:rPr>
              <a:t>БОЛЬШОЙ - МАЛЕНЬКИЙ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Глаз – глазик, глазище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Хвост – хвостик, хвостище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Лапа – лапка, лапища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Рога – рожки, рожищи</a:t>
            </a:r>
          </a:p>
          <a:p>
            <a:pPr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</a:rPr>
              <a:t>Зубы – зубки, зубищи</a:t>
            </a:r>
          </a:p>
          <a:p>
            <a:pPr eaLnBrk="1" hangingPunct="1">
              <a:defRPr/>
            </a:pPr>
            <a:endParaRPr lang="ru-RU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4000" i="1"/>
              <a:t>НАЗОВИ ЛАСКОВО</a:t>
            </a:r>
            <a:r>
              <a:rPr lang="ru-RU" sz="4000"/>
              <a:t/>
            </a:r>
            <a:br>
              <a:rPr lang="ru-RU" sz="4000"/>
            </a:br>
            <a:endParaRPr lang="ru-RU" sz="4000"/>
          </a:p>
        </p:txBody>
      </p:sp>
      <p:sp>
        <p:nvSpPr>
          <p:cNvPr id="26626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Заяц – зайчишка</a:t>
            </a:r>
          </a:p>
          <a:p>
            <a:pPr eaLnBrk="1" hangingPunct="1">
              <a:defRPr/>
            </a:pPr>
            <a:r>
              <a:rPr lang="ru-RU" dirty="0"/>
              <a:t>Медведь – </a:t>
            </a:r>
            <a:r>
              <a:rPr lang="ru-RU" dirty="0" err="1" smtClean="0"/>
              <a:t>медведюшка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Лиса – лисонька</a:t>
            </a:r>
          </a:p>
          <a:p>
            <a:pPr eaLnBrk="1" hangingPunct="1">
              <a:defRPr/>
            </a:pPr>
            <a:r>
              <a:rPr lang="ru-RU" dirty="0"/>
              <a:t>Олень – </a:t>
            </a:r>
            <a:r>
              <a:rPr lang="ru-RU" dirty="0" err="1"/>
              <a:t>оленюшка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Крот - </a:t>
            </a:r>
            <a:r>
              <a:rPr lang="ru-RU" dirty="0" err="1"/>
              <a:t>кротик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Волк - </a:t>
            </a:r>
            <a:r>
              <a:rPr lang="ru-RU" dirty="0" err="1" smtClean="0"/>
              <a:t>волчишко</a:t>
            </a:r>
            <a:endParaRPr lang="ru-RU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/>
              <a:t>СЛОЖИ СЛОВО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Белые крылья – белокрылый</a:t>
            </a:r>
          </a:p>
          <a:p>
            <a:pPr eaLnBrk="1" hangingPunct="1">
              <a:defRPr/>
            </a:pPr>
            <a:r>
              <a:rPr lang="ru-RU" sz="4000"/>
              <a:t>Острые зубы – острозубый</a:t>
            </a:r>
          </a:p>
          <a:p>
            <a:pPr eaLnBrk="1" hangingPunct="1">
              <a:defRPr/>
            </a:pPr>
            <a:r>
              <a:rPr lang="ru-RU" sz="4000"/>
              <a:t>Длинный хвост – длиннохвостый</a:t>
            </a:r>
          </a:p>
          <a:p>
            <a:pPr eaLnBrk="1" hangingPunct="1">
              <a:defRPr/>
            </a:pPr>
            <a:r>
              <a:rPr lang="ru-RU" sz="4000"/>
              <a:t>Падают листья – листопад</a:t>
            </a:r>
          </a:p>
          <a:p>
            <a:pPr eaLnBrk="1" hangingPunct="1">
              <a:defRPr/>
            </a:pPr>
            <a:r>
              <a:rPr lang="ru-RU" sz="4000"/>
              <a:t>Разводит пчел – пчеловод</a:t>
            </a:r>
          </a:p>
          <a:p>
            <a:pPr eaLnBrk="1" hangingPunct="1">
              <a:defRPr/>
            </a:pPr>
            <a:r>
              <a:rPr lang="ru-RU" sz="4000"/>
              <a:t>Варит кофе - кофеварка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  <p:bldP spid="2765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>
            <a:normAutofit fontScale="90000"/>
          </a:bodyPr>
          <a:lstStyle/>
          <a:p>
            <a:pPr eaLnBrk="1" hangingPunct="1">
              <a:defRPr/>
            </a:pPr>
            <a:r>
              <a:rPr lang="ru-RU" sz="4000" i="1"/>
              <a:t>Подбери предмет к признаку</a:t>
            </a:r>
            <a:br>
              <a:rPr lang="ru-RU" sz="4000" i="1"/>
            </a:br>
            <a:endParaRPr lang="ru-RU" sz="4000" i="1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773238"/>
            <a:ext cx="4619625" cy="4357687"/>
          </a:xfrm>
        </p:spPr>
        <p:txBody>
          <a:bodyPr>
            <a:normAutofit fontScale="40000" lnSpcReduction="20000"/>
          </a:bodyPr>
          <a:lstStyle/>
          <a:p>
            <a:pPr eaLnBrk="1" hangingPunct="1">
              <a:defRPr/>
            </a:pPr>
            <a:r>
              <a:rPr lang="ru-RU" sz="15400" dirty="0" smtClean="0"/>
              <a:t>синий  </a:t>
            </a:r>
            <a:r>
              <a:rPr lang="en-US" sz="15400" dirty="0"/>
              <a:t>(</a:t>
            </a:r>
            <a:r>
              <a:rPr lang="ru-RU" sz="15400" dirty="0"/>
              <a:t>он</a:t>
            </a:r>
            <a:r>
              <a:rPr lang="en-US" sz="15400" dirty="0"/>
              <a:t>)</a:t>
            </a:r>
            <a:r>
              <a:rPr lang="ru-RU" sz="15400" dirty="0"/>
              <a:t> </a:t>
            </a:r>
          </a:p>
          <a:p>
            <a:pPr eaLnBrk="1" hangingPunct="1">
              <a:defRPr/>
            </a:pPr>
            <a:r>
              <a:rPr lang="ru-RU" sz="15400" dirty="0"/>
              <a:t>синяя </a:t>
            </a:r>
            <a:r>
              <a:rPr lang="en-US" sz="15400" dirty="0" smtClean="0"/>
              <a:t>(</a:t>
            </a:r>
            <a:r>
              <a:rPr lang="ru-RU" sz="15400" dirty="0"/>
              <a:t>она</a:t>
            </a:r>
            <a:r>
              <a:rPr lang="en-US" sz="15400" dirty="0"/>
              <a:t>)</a:t>
            </a:r>
            <a:r>
              <a:rPr lang="ru-RU" sz="15400" dirty="0"/>
              <a:t> </a:t>
            </a:r>
          </a:p>
          <a:p>
            <a:pPr eaLnBrk="1" hangingPunct="1">
              <a:defRPr/>
            </a:pPr>
            <a:r>
              <a:rPr lang="ru-RU" sz="15400" dirty="0"/>
              <a:t>синее </a:t>
            </a:r>
            <a:r>
              <a:rPr lang="en-US" sz="15400" dirty="0" smtClean="0"/>
              <a:t>(</a:t>
            </a:r>
            <a:r>
              <a:rPr lang="ru-RU" sz="15400" dirty="0"/>
              <a:t>оно</a:t>
            </a:r>
            <a:r>
              <a:rPr lang="en-US" sz="15400" dirty="0"/>
              <a:t>)</a:t>
            </a:r>
            <a:r>
              <a:rPr lang="ru-RU" sz="15400" dirty="0"/>
              <a:t> </a:t>
            </a:r>
            <a:r>
              <a:rPr lang="en-US" sz="15400" dirty="0"/>
              <a:t> </a:t>
            </a:r>
            <a:r>
              <a:rPr lang="ru-RU" sz="15400" dirty="0"/>
              <a:t> </a:t>
            </a:r>
          </a:p>
          <a:p>
            <a:pPr eaLnBrk="1" hangingPunct="1">
              <a:defRPr/>
            </a:pPr>
            <a:r>
              <a:rPr lang="ru-RU" sz="15400" dirty="0"/>
              <a:t>синие </a:t>
            </a:r>
            <a:r>
              <a:rPr lang="en-US" sz="15400" dirty="0" smtClean="0"/>
              <a:t>(</a:t>
            </a:r>
            <a:r>
              <a:rPr lang="ru-RU" sz="15400" dirty="0"/>
              <a:t>они</a:t>
            </a:r>
            <a:r>
              <a:rPr lang="en-US" sz="15400" dirty="0"/>
              <a:t>)</a:t>
            </a:r>
            <a:endParaRPr lang="ru-RU" sz="15400" dirty="0"/>
          </a:p>
          <a:p>
            <a:pPr eaLnBrk="1" hangingPunct="1">
              <a:defRPr/>
            </a:pPr>
            <a:endParaRPr lang="ru-RU" sz="4800" dirty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800" dirty="0"/>
          </a:p>
          <a:p>
            <a:pPr eaLnBrk="1" hangingPunct="1">
              <a:defRPr/>
            </a:pPr>
            <a:endParaRPr lang="ru-RU" sz="2800" dirty="0"/>
          </a:p>
        </p:txBody>
      </p:sp>
      <p:sp>
        <p:nvSpPr>
          <p:cNvPr id="28675" name="Объект 3"/>
          <p:cNvSpPr>
            <a:spLocks noGrp="1"/>
          </p:cNvSpPr>
          <p:nvPr>
            <p:ph sz="half" idx="4294967295"/>
          </p:nvPr>
        </p:nvSpPr>
        <p:spPr>
          <a:xfrm>
            <a:off x="5722938" y="1484313"/>
            <a:ext cx="3421062" cy="464185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/>
              <a:t>плащ</a:t>
            </a:r>
          </a:p>
          <a:p>
            <a:pPr eaLnBrk="1" hangingPunct="1">
              <a:defRPr/>
            </a:pPr>
            <a:r>
              <a:rPr lang="ru-RU" sz="4800" dirty="0"/>
              <a:t>краска</a:t>
            </a:r>
          </a:p>
          <a:p>
            <a:pPr eaLnBrk="1" hangingPunct="1">
              <a:defRPr/>
            </a:pPr>
            <a:r>
              <a:rPr lang="ru-RU" sz="4800" dirty="0"/>
              <a:t>небо</a:t>
            </a:r>
          </a:p>
          <a:p>
            <a:pPr eaLnBrk="1" hangingPunct="1">
              <a:defRPr/>
            </a:pPr>
            <a:r>
              <a:rPr lang="ru-RU" sz="4800" dirty="0"/>
              <a:t>глаза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286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/>
              <a:t>Что из чего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330700" cy="45339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3600" dirty="0" smtClean="0"/>
              <a:t>пирог </a:t>
            </a:r>
            <a:r>
              <a:rPr lang="ru-RU" sz="3600" dirty="0"/>
              <a:t>из творога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/>
              <a:t>     какой</a:t>
            </a:r>
            <a:r>
              <a:rPr lang="en-US" sz="3600" dirty="0"/>
              <a:t>?</a:t>
            </a:r>
            <a:r>
              <a:rPr lang="ru-RU" sz="3600" dirty="0"/>
              <a:t> </a:t>
            </a:r>
          </a:p>
          <a:p>
            <a:pPr eaLnBrk="1" hangingPunct="1">
              <a:defRPr/>
            </a:pPr>
            <a:r>
              <a:rPr lang="ru-RU" sz="3600" dirty="0"/>
              <a:t>суфле из малины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/>
              <a:t>     какое</a:t>
            </a:r>
            <a:r>
              <a:rPr lang="en-US" sz="3600" dirty="0"/>
              <a:t>?</a:t>
            </a:r>
            <a:r>
              <a:rPr lang="ru-RU" sz="3600" dirty="0"/>
              <a:t> </a:t>
            </a:r>
          </a:p>
          <a:p>
            <a:pPr eaLnBrk="1" hangingPunct="1">
              <a:defRPr/>
            </a:pPr>
            <a:r>
              <a:rPr lang="ru-RU" sz="3600" dirty="0"/>
              <a:t>ваза из стекла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/>
              <a:t>     какая</a:t>
            </a:r>
            <a:r>
              <a:rPr lang="en-US" sz="3600" dirty="0"/>
              <a:t>? </a:t>
            </a:r>
            <a:endParaRPr lang="ru-RU" sz="3600" dirty="0"/>
          </a:p>
          <a:p>
            <a:pPr eaLnBrk="1" hangingPunct="1">
              <a:defRPr/>
            </a:pPr>
            <a:r>
              <a:rPr lang="ru-RU" sz="3600" dirty="0"/>
              <a:t>варежки из шерсти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/>
              <a:t>     какие</a:t>
            </a:r>
            <a:r>
              <a:rPr lang="en-US" sz="3600" dirty="0"/>
              <a:t>?</a:t>
            </a:r>
            <a:endParaRPr lang="ru-RU" sz="3600" dirty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9699" name="Объект 5"/>
          <p:cNvSpPr>
            <a:spLocks noGrp="1"/>
          </p:cNvSpPr>
          <p:nvPr>
            <p:ph sz="half" idx="4294967295"/>
          </p:nvPr>
        </p:nvSpPr>
        <p:spPr>
          <a:xfrm>
            <a:off x="5389563" y="1484313"/>
            <a:ext cx="3754437" cy="4465637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/>
              <a:t>творожный</a:t>
            </a:r>
            <a:endParaRPr lang="en-US" sz="3600" dirty="0"/>
          </a:p>
          <a:p>
            <a:pPr eaLnBrk="1" hangingPunct="1"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ru-RU" sz="3600" dirty="0" smtClean="0"/>
              <a:t>малиновое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ru-RU" sz="3600" dirty="0" smtClean="0"/>
              <a:t>стеклянная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sz="3600" dirty="0"/>
          </a:p>
          <a:p>
            <a:pPr eaLnBrk="1" hangingPunct="1">
              <a:defRPr/>
            </a:pPr>
            <a:r>
              <a:rPr lang="ru-RU" sz="3600" dirty="0"/>
              <a:t>шерстяные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5" grpId="0" build="p"/>
      <p:bldP spid="296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9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4000" i="1"/>
              <a:t>Подбери действие к предмету</a:t>
            </a:r>
            <a:r>
              <a:rPr lang="ru-RU" sz="4000"/>
              <a:t> </a:t>
            </a:r>
          </a:p>
        </p:txBody>
      </p:sp>
      <p:sp>
        <p:nvSpPr>
          <p:cNvPr id="30722" name="Объект 10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2386013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облако</a:t>
            </a:r>
            <a:endParaRPr lang="ru-RU" sz="3600" dirty="0"/>
          </a:p>
        </p:txBody>
      </p:sp>
      <p:sp>
        <p:nvSpPr>
          <p:cNvPr id="30723" name="Объект 11"/>
          <p:cNvSpPr>
            <a:spLocks noGrp="1"/>
          </p:cNvSpPr>
          <p:nvPr>
            <p:ph sz="half" idx="4294967295"/>
          </p:nvPr>
        </p:nvSpPr>
        <p:spPr>
          <a:xfrm>
            <a:off x="3887788" y="1484313"/>
            <a:ext cx="5256212" cy="464185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/>
              <a:t>плывет        </a:t>
            </a:r>
            <a:r>
              <a:rPr lang="ru-RU" dirty="0" smtClean="0"/>
              <a:t>медленно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летит    </a:t>
            </a:r>
            <a:r>
              <a:rPr lang="ru-RU" dirty="0" smtClean="0"/>
              <a:t>стремительно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движется   </a:t>
            </a:r>
            <a:r>
              <a:rPr lang="ru-RU" dirty="0" smtClean="0"/>
              <a:t>осторожно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растворяется     </a:t>
            </a:r>
            <a:r>
              <a:rPr lang="ru-RU" dirty="0" smtClean="0"/>
              <a:t>долго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поднимается   </a:t>
            </a:r>
            <a:r>
              <a:rPr lang="ru-RU" dirty="0" smtClean="0"/>
              <a:t>высоко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исчезает           </a:t>
            </a:r>
            <a:r>
              <a:rPr lang="ru-RU" dirty="0" smtClean="0"/>
              <a:t>робко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растет             </a:t>
            </a:r>
            <a:r>
              <a:rPr lang="ru-RU" dirty="0" smtClean="0"/>
              <a:t>быстро</a:t>
            </a:r>
            <a:endParaRPr lang="ru-RU" dirty="0"/>
          </a:p>
          <a:p>
            <a:pPr eaLnBrk="1" hangingPunct="1">
              <a:defRPr/>
            </a:pPr>
            <a:r>
              <a:rPr lang="ru-RU" dirty="0"/>
              <a:t>тает           </a:t>
            </a:r>
            <a:r>
              <a:rPr lang="ru-RU" dirty="0" smtClean="0"/>
              <a:t>незаметно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" grpId="0"/>
      <p:bldP spid="3072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/>
              <a:t>сравни</a:t>
            </a:r>
          </a:p>
        </p:txBody>
      </p:sp>
      <p:sp>
        <p:nvSpPr>
          <p:cNvPr id="31746" name="Текст 5"/>
          <p:cNvSpPr>
            <a:spLocks noGrp="1"/>
          </p:cNvSpPr>
          <p:nvPr>
            <p:ph type="body" idx="4294967295"/>
          </p:nvPr>
        </p:nvSpPr>
        <p:spPr>
          <a:xfrm>
            <a:off x="0" y="1535113"/>
            <a:ext cx="4040188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/>
              <a:t>Что общего</a:t>
            </a:r>
            <a:r>
              <a:rPr lang="en-US" sz="2800" b="1"/>
              <a:t>?</a:t>
            </a:r>
            <a:endParaRPr lang="ru-RU" sz="2800" b="1"/>
          </a:p>
        </p:txBody>
      </p:sp>
      <p:sp>
        <p:nvSpPr>
          <p:cNvPr id="31747" name="Объект 6"/>
          <p:cNvSpPr>
            <a:spLocks noGrp="1"/>
          </p:cNvSpPr>
          <p:nvPr>
            <p:ph sz="half" idx="4294967295"/>
          </p:nvPr>
        </p:nvSpPr>
        <p:spPr>
          <a:xfrm>
            <a:off x="0" y="2401888"/>
            <a:ext cx="4040188" cy="373221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стрекоза </a:t>
            </a:r>
            <a:r>
              <a:rPr lang="ru-RU" sz="4000" dirty="0"/>
              <a:t>и бабочка</a:t>
            </a:r>
          </a:p>
          <a:p>
            <a:pPr eaLnBrk="1" hangingPunct="1">
              <a:defRPr/>
            </a:pPr>
            <a:r>
              <a:rPr lang="ru-RU" sz="4000" dirty="0"/>
              <a:t>стул и кресло</a:t>
            </a:r>
          </a:p>
          <a:p>
            <a:pPr eaLnBrk="1" hangingPunct="1">
              <a:defRPr/>
            </a:pPr>
            <a:r>
              <a:rPr lang="ru-RU" sz="4000" dirty="0"/>
              <a:t>стакан и чашка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/>
              <a:t> </a:t>
            </a:r>
          </a:p>
          <a:p>
            <a:pPr eaLnBrk="1" hangingPunct="1">
              <a:defRPr/>
            </a:pPr>
            <a:endParaRPr lang="ru-RU" sz="3600" dirty="0"/>
          </a:p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3174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5102225" y="1535113"/>
            <a:ext cx="4041775" cy="639762"/>
          </a:xfrm>
        </p:spPr>
        <p:txBody>
          <a:bodyPr anchor="b"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b="1"/>
              <a:t> Что общего</a:t>
            </a:r>
            <a:r>
              <a:rPr lang="en-US" sz="2800" b="1"/>
              <a:t>?</a:t>
            </a:r>
            <a:endParaRPr lang="ru-RU" sz="2800" b="1"/>
          </a:p>
        </p:txBody>
      </p:sp>
      <p:sp>
        <p:nvSpPr>
          <p:cNvPr id="9" name="Объект 8"/>
          <p:cNvSpPr>
            <a:spLocks noGrp="1"/>
          </p:cNvSpPr>
          <p:nvPr>
            <p:ph sz="quarter" idx="4294967295"/>
          </p:nvPr>
        </p:nvSpPr>
        <p:spPr>
          <a:xfrm>
            <a:off x="5102225" y="2492375"/>
            <a:ext cx="4041775" cy="366395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/>
              <a:t>зебра и тельняшка</a:t>
            </a:r>
          </a:p>
          <a:p>
            <a:pPr eaLnBrk="1" hangingPunct="1">
              <a:defRPr/>
            </a:pPr>
            <a:r>
              <a:rPr lang="ru-RU" sz="4000" dirty="0"/>
              <a:t>утюг и печка</a:t>
            </a:r>
          </a:p>
          <a:p>
            <a:pPr eaLnBrk="1" hangingPunct="1">
              <a:defRPr/>
            </a:pPr>
            <a:r>
              <a:rPr lang="ru-RU" sz="4000" dirty="0"/>
              <a:t>тетрадь  и дерево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 build="p"/>
      <p:bldP spid="31747" grpId="0" build="p"/>
      <p:bldP spid="31748" grpId="0" build="p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/>
              <a:t>Кто кем будет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339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dirty="0" smtClean="0"/>
              <a:t>семечка</a:t>
            </a:r>
            <a:endParaRPr lang="ru-RU" sz="4400" dirty="0"/>
          </a:p>
          <a:p>
            <a:pPr eaLnBrk="1" hangingPunct="1">
              <a:defRPr/>
            </a:pPr>
            <a:r>
              <a:rPr lang="ru-RU" sz="4400" dirty="0"/>
              <a:t>желудь</a:t>
            </a:r>
          </a:p>
          <a:p>
            <a:pPr eaLnBrk="1" hangingPunct="1">
              <a:defRPr/>
            </a:pPr>
            <a:r>
              <a:rPr lang="ru-RU" sz="4400" dirty="0"/>
              <a:t>яйцо</a:t>
            </a:r>
          </a:p>
          <a:p>
            <a:pPr eaLnBrk="1" hangingPunct="1">
              <a:defRPr/>
            </a:pPr>
            <a:r>
              <a:rPr lang="ru-RU" sz="4400" dirty="0"/>
              <a:t>мука</a:t>
            </a:r>
          </a:p>
          <a:p>
            <a:pPr eaLnBrk="1" hangingPunct="1">
              <a:defRPr/>
            </a:pPr>
            <a:r>
              <a:rPr lang="ru-RU" sz="4400" dirty="0"/>
              <a:t>ученик</a:t>
            </a:r>
          </a:p>
          <a:p>
            <a:pPr eaLnBrk="1" hangingPunct="1">
              <a:defRPr/>
            </a:pPr>
            <a:endParaRPr lang="ru-RU" sz="4000" dirty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dirty="0"/>
          </a:p>
        </p:txBody>
      </p:sp>
      <p:sp>
        <p:nvSpPr>
          <p:cNvPr id="32771" name="Объект 8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33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dirty="0"/>
              <a:t>подсолнух</a:t>
            </a:r>
          </a:p>
          <a:p>
            <a:pPr eaLnBrk="1" hangingPunct="1">
              <a:defRPr/>
            </a:pPr>
            <a:r>
              <a:rPr lang="ru-RU" sz="4400" dirty="0"/>
              <a:t>дуб</a:t>
            </a:r>
          </a:p>
          <a:p>
            <a:pPr eaLnBrk="1" hangingPunct="1">
              <a:defRPr/>
            </a:pPr>
            <a:r>
              <a:rPr lang="ru-RU" sz="4400" dirty="0"/>
              <a:t>курица</a:t>
            </a:r>
          </a:p>
          <a:p>
            <a:pPr eaLnBrk="1" hangingPunct="1">
              <a:defRPr/>
            </a:pPr>
            <a:r>
              <a:rPr lang="ru-RU" sz="4400" dirty="0"/>
              <a:t>калач</a:t>
            </a:r>
          </a:p>
          <a:p>
            <a:pPr eaLnBrk="1" hangingPunct="1">
              <a:defRPr/>
            </a:pPr>
            <a:r>
              <a:rPr lang="ru-RU" sz="4400" dirty="0"/>
              <a:t>учитель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8" grpId="0" build="p"/>
      <p:bldP spid="3277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</a:rPr>
              <a:t>Что лишнее</a:t>
            </a:r>
          </a:p>
        </p:txBody>
      </p:sp>
      <p:sp>
        <p:nvSpPr>
          <p:cNvPr id="33794" name="Объект 7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берёза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сосна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дуб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осина</a:t>
            </a:r>
          </a:p>
        </p:txBody>
      </p:sp>
      <p:sp>
        <p:nvSpPr>
          <p:cNvPr id="33795" name="Объект 8"/>
          <p:cNvSpPr>
            <a:spLocks noGrp="1"/>
          </p:cNvSpPr>
          <p:nvPr>
            <p:ph sz="half" idx="4294967295"/>
          </p:nvPr>
        </p:nvSpPr>
        <p:spPr>
          <a:xfrm>
            <a:off x="5105400" y="1700213"/>
            <a:ext cx="4038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соловей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кукушка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ястреб</a:t>
            </a:r>
          </a:p>
          <a:p>
            <a:pPr eaLnBrk="1" hangingPunct="1"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дрозд</a:t>
            </a:r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3794" grpId="0" build="p"/>
      <p:bldP spid="3379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i="1"/>
              <a:t>Найди звук в слове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sz="half" idx="4294967295"/>
          </p:nvPr>
        </p:nvSpPr>
        <p:spPr>
          <a:xfrm>
            <a:off x="0" y="1627188"/>
            <a:ext cx="3956050" cy="4506912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/>
              <a:t>в начале                 </a:t>
            </a:r>
          </a:p>
          <a:p>
            <a:pPr eaLnBrk="1" hangingPunct="1">
              <a:defRPr/>
            </a:pPr>
            <a:endParaRPr lang="ru-RU" sz="4400"/>
          </a:p>
          <a:p>
            <a:pPr eaLnBrk="1" hangingPunct="1">
              <a:defRPr/>
            </a:pPr>
            <a:r>
              <a:rPr lang="ru-RU" sz="4400"/>
              <a:t>в середине</a:t>
            </a:r>
          </a:p>
          <a:p>
            <a:pPr eaLnBrk="1" hangingPunct="1">
              <a:defRPr/>
            </a:pPr>
            <a:endParaRPr lang="ru-RU" sz="4400"/>
          </a:p>
          <a:p>
            <a:pPr eaLnBrk="1" hangingPunct="1">
              <a:defRPr/>
            </a:pPr>
            <a:r>
              <a:rPr lang="ru-RU" sz="4400"/>
              <a:t>в конце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339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/>
              <a:t>Цапля</a:t>
            </a:r>
          </a:p>
          <a:p>
            <a:pPr eaLnBrk="1" hangingPunct="1">
              <a:defRPr/>
            </a:pPr>
            <a:endParaRPr lang="ru-RU" sz="4400"/>
          </a:p>
          <a:p>
            <a:pPr eaLnBrk="1" hangingPunct="1">
              <a:defRPr/>
            </a:pPr>
            <a:r>
              <a:rPr lang="ru-RU" sz="4400"/>
              <a:t>синиЦа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400"/>
          </a:p>
          <a:p>
            <a:pPr eaLnBrk="1" hangingPunct="1">
              <a:defRPr/>
            </a:pPr>
            <a:r>
              <a:rPr lang="ru-RU" sz="4400"/>
              <a:t>сквореЦ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 build="p"/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i="1"/>
              <a:t>пересказ</a:t>
            </a:r>
          </a:p>
        </p:txBody>
      </p:sp>
      <p:sp>
        <p:nvSpPr>
          <p:cNvPr id="34818" name="Объект 2"/>
          <p:cNvSpPr>
            <a:spLocks noGrp="1"/>
          </p:cNvSpPr>
          <p:nvPr>
            <p:ph sz="half" idx="4294967295"/>
          </p:nvPr>
        </p:nvSpPr>
        <p:spPr>
          <a:xfrm>
            <a:off x="0" y="1628775"/>
            <a:ext cx="4608513" cy="4533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36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dirty="0"/>
              <a:t>самостоятельный</a:t>
            </a:r>
          </a:p>
        </p:txBody>
      </p:sp>
      <p:sp>
        <p:nvSpPr>
          <p:cNvPr id="34819" name="Объект 3"/>
          <p:cNvSpPr>
            <a:spLocks noGrp="1"/>
          </p:cNvSpPr>
          <p:nvPr>
            <p:ph sz="half" idx="4294967295"/>
          </p:nvPr>
        </p:nvSpPr>
        <p:spPr>
          <a:xfrm>
            <a:off x="5316538" y="1600200"/>
            <a:ext cx="3827462" cy="45339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dirty="0"/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8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800" dirty="0" smtClean="0"/>
              <a:t>с</a:t>
            </a:r>
            <a:r>
              <a:rPr lang="ru-RU" sz="3600" dirty="0" smtClean="0"/>
              <a:t> </a:t>
            </a:r>
            <a:r>
              <a:rPr lang="ru-RU" sz="4800" dirty="0"/>
              <a:t>помощью   наводящих     вопросов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34818" grpId="0" build="p"/>
      <p:bldP spid="3481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i="1"/>
              <a:t>Описательный рассказ</a:t>
            </a:r>
          </a:p>
        </p:txBody>
      </p:sp>
      <p:sp>
        <p:nvSpPr>
          <p:cNvPr id="35842" name="Объект 4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/>
              <a:t>О животных</a:t>
            </a:r>
          </a:p>
          <a:p>
            <a:pPr eaLnBrk="1" hangingPunct="1">
              <a:defRPr/>
            </a:pPr>
            <a:r>
              <a:rPr lang="ru-RU" sz="3600"/>
              <a:t>О птицах</a:t>
            </a:r>
          </a:p>
          <a:p>
            <a:pPr eaLnBrk="1" hangingPunct="1">
              <a:defRPr/>
            </a:pPr>
            <a:r>
              <a:rPr lang="ru-RU" sz="3600"/>
              <a:t>О явлениях природы </a:t>
            </a:r>
          </a:p>
          <a:p>
            <a:pPr eaLnBrk="1" hangingPunct="1">
              <a:defRPr/>
            </a:pPr>
            <a:r>
              <a:rPr lang="ru-RU" sz="3600"/>
              <a:t>О рыбах</a:t>
            </a:r>
          </a:p>
          <a:p>
            <a:pPr eaLnBrk="1" hangingPunct="1">
              <a:defRPr/>
            </a:pPr>
            <a:r>
              <a:rPr lang="ru-RU" sz="3600"/>
              <a:t>О насекомых</a:t>
            </a:r>
          </a:p>
          <a:p>
            <a:pPr eaLnBrk="1" hangingPunct="1">
              <a:defRPr/>
            </a:pPr>
            <a:r>
              <a:rPr lang="ru-RU" sz="3600"/>
              <a:t>О любых окружающих предметах</a:t>
            </a:r>
          </a:p>
          <a:p>
            <a:pPr eaLnBrk="1" hangingPunct="1">
              <a:defRPr/>
            </a:pPr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1" grpId="0"/>
      <p:bldP spid="3584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9075" y="227013"/>
            <a:ext cx="7477125" cy="706437"/>
          </a:xfrm>
        </p:spPr>
        <p:txBody>
          <a:bodyPr/>
          <a:lstStyle/>
          <a:p>
            <a:pPr eaLnBrk="1" hangingPunct="1"/>
            <a:r>
              <a:rPr lang="ru-RU" sz="2800" i="1" smtClean="0">
                <a:latin typeface="Arial" charset="0"/>
              </a:rPr>
              <a:t>Развитие неречевых функций</a:t>
            </a: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908050"/>
            <a:ext cx="8229600" cy="54006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«Найди все отличия»,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лабиринты,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логические блоки Деньеша, 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«Пятый лишний»,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«Продолжи ряд»,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 «Расположи по порядку»,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Игры Никитина («Сложи узор», «Уникуб», «Магический квадрат»).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Игры Воскобовича.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Танграм.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Формирование графо-моторных навыков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7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70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70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70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70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70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870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70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870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870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70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1" grpId="0"/>
      <p:bldP spid="8704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60350"/>
            <a:ext cx="8229600" cy="2074863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4000" i="1"/>
              <a:t>Назови первый и последний звук </a:t>
            </a:r>
            <a:br>
              <a:rPr lang="ru-RU" sz="4000" i="1"/>
            </a:br>
            <a:r>
              <a:rPr lang="ru-RU" sz="4000" i="1"/>
              <a:t>в слове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0" y="2636838"/>
            <a:ext cx="8229600" cy="3489325"/>
          </a:xfrm>
        </p:spPr>
        <p:txBody>
          <a:bodyPr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dirty="0" err="1"/>
              <a:t>ПчелА</a:t>
            </a:r>
            <a:endParaRPr lang="ru-RU" sz="5000" dirty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dirty="0" err="1"/>
              <a:t>МуравеЙ</a:t>
            </a:r>
            <a:endParaRPr lang="ru-RU" sz="5000" dirty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dirty="0" err="1"/>
              <a:t>ШмеЛЬ</a:t>
            </a:r>
            <a:endParaRPr lang="ru-RU" sz="5000" dirty="0"/>
          </a:p>
          <a:p>
            <a:pPr marL="0" indent="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5000" dirty="0" err="1"/>
              <a:t>СтрекозА</a:t>
            </a:r>
            <a:endParaRPr lang="ru-RU" sz="5000" dirty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000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620713"/>
            <a:ext cx="8229600" cy="14398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i="1"/>
              <a:t>Угадай слова</a:t>
            </a:r>
            <a:br>
              <a:rPr lang="ru-RU" sz="3600" i="1"/>
            </a:br>
            <a:r>
              <a:rPr lang="ru-RU" sz="3600" i="1"/>
              <a:t>*по гласным звукам</a:t>
            </a:r>
            <a:br>
              <a:rPr lang="ru-RU" sz="3600" i="1"/>
            </a:br>
            <a:r>
              <a:rPr lang="ru-RU" sz="3600" i="1"/>
              <a:t>    *по согласным звукам </a:t>
            </a:r>
            <a:r>
              <a:rPr lang="ru-RU" sz="4000" i="1"/>
              <a:t/>
            </a:r>
            <a:br>
              <a:rPr lang="ru-RU" sz="4000" i="1"/>
            </a:br>
            <a:endParaRPr lang="ru-RU" sz="4000" i="1"/>
          </a:p>
        </p:txBody>
      </p:sp>
      <p:sp>
        <p:nvSpPr>
          <p:cNvPr id="17410" name="Объект 2"/>
          <p:cNvSpPr>
            <a:spLocks noGrp="1"/>
          </p:cNvSpPr>
          <p:nvPr>
            <p:ph sz="half" idx="4294967295"/>
          </p:nvPr>
        </p:nvSpPr>
        <p:spPr>
          <a:xfrm>
            <a:off x="0" y="2276475"/>
            <a:ext cx="4038600" cy="3856038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4000" dirty="0" smtClean="0"/>
              <a:t>АИА</a:t>
            </a:r>
            <a:endParaRPr lang="ru-RU" sz="4000" dirty="0"/>
          </a:p>
          <a:p>
            <a:pPr eaLnBrk="1" hangingPunct="1">
              <a:defRPr/>
            </a:pPr>
            <a:r>
              <a:rPr lang="ru-RU" sz="4000" dirty="0"/>
              <a:t>УИА          </a:t>
            </a:r>
          </a:p>
          <a:p>
            <a:pPr eaLnBrk="1" hangingPunct="1">
              <a:defRPr/>
            </a:pPr>
            <a:r>
              <a:rPr lang="ru-RU" sz="4000" dirty="0"/>
              <a:t>ЫОИ           </a:t>
            </a:r>
          </a:p>
          <a:p>
            <a:pPr eaLnBrk="1" hangingPunct="1">
              <a:defRPr/>
            </a:pPr>
            <a:r>
              <a:rPr lang="ru-RU" sz="4000" dirty="0"/>
              <a:t>МРШК          </a:t>
            </a:r>
          </a:p>
          <a:p>
            <a:pPr eaLnBrk="1" hangingPunct="1">
              <a:defRPr/>
            </a:pPr>
            <a:r>
              <a:rPr lang="ru-RU" sz="4000" dirty="0"/>
              <a:t>СМРДН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7411" name="Объект 3"/>
          <p:cNvSpPr>
            <a:spLocks noGrp="1"/>
          </p:cNvSpPr>
          <p:nvPr>
            <p:ph sz="half" idx="4294967295"/>
          </p:nvPr>
        </p:nvSpPr>
        <p:spPr>
          <a:xfrm>
            <a:off x="5105400" y="2133600"/>
            <a:ext cx="4038600" cy="40005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/>
              <a:t>малина</a:t>
            </a:r>
          </a:p>
          <a:p>
            <a:pPr eaLnBrk="1" hangingPunct="1">
              <a:defRPr/>
            </a:pPr>
            <a:r>
              <a:rPr lang="ru-RU" sz="4000" dirty="0"/>
              <a:t>клубника</a:t>
            </a:r>
          </a:p>
          <a:p>
            <a:pPr eaLnBrk="1" hangingPunct="1">
              <a:defRPr/>
            </a:pPr>
            <a:r>
              <a:rPr lang="ru-RU" sz="4000" dirty="0"/>
              <a:t>крыжовник</a:t>
            </a:r>
          </a:p>
          <a:p>
            <a:pPr eaLnBrk="1" hangingPunct="1">
              <a:defRPr/>
            </a:pPr>
            <a:r>
              <a:rPr lang="ru-RU" sz="4000" dirty="0"/>
              <a:t>морошка</a:t>
            </a:r>
          </a:p>
          <a:p>
            <a:pPr eaLnBrk="1" hangingPunct="1">
              <a:defRPr/>
            </a:pPr>
            <a:r>
              <a:rPr lang="ru-RU" sz="4000" dirty="0"/>
              <a:t>смородина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410" grpId="0" build="p"/>
      <p:bldP spid="174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i="1"/>
              <a:t/>
            </a:r>
            <a:br>
              <a:rPr lang="ru-RU" sz="4000" i="1"/>
            </a:br>
            <a:r>
              <a:rPr lang="ru-RU" sz="4000" i="1"/>
              <a:t>Собери              Рассыпь слово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330700" cy="4533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/>
              <a:t>К.  Р.  О.  Т.        </a:t>
            </a:r>
          </a:p>
          <a:p>
            <a:pPr eaLnBrk="1" hangingPunct="1">
              <a:defRPr/>
            </a:pPr>
            <a:r>
              <a:rPr lang="ru-RU" sz="4400"/>
              <a:t>С. У. Р. О. К.       </a:t>
            </a:r>
          </a:p>
          <a:p>
            <a:pPr eaLnBrk="1" hangingPunct="1">
              <a:defRPr/>
            </a:pPr>
            <a:r>
              <a:rPr lang="ru-RU" sz="4400"/>
              <a:t> М. Ы. Ш. К. А.  </a:t>
            </a:r>
          </a:p>
          <a:p>
            <a:pPr eaLnBrk="1" hangingPunct="1">
              <a:defRPr/>
            </a:pPr>
            <a:r>
              <a:rPr lang="ru-RU" sz="4400"/>
              <a:t> В. О. Л. К.</a:t>
            </a:r>
          </a:p>
          <a:p>
            <a:pPr eaLnBrk="1" hangingPunct="1">
              <a:defRPr/>
            </a:pPr>
            <a:r>
              <a:rPr lang="ru-RU" sz="4400"/>
              <a:t> Р. Ы. СЬ.</a:t>
            </a:r>
          </a:p>
          <a:p>
            <a:pPr eaLnBrk="1" hangingPunct="1">
              <a:defRPr/>
            </a:pPr>
            <a:endParaRPr lang="ru-RU" sz="4400"/>
          </a:p>
        </p:txBody>
      </p:sp>
      <p:sp>
        <p:nvSpPr>
          <p:cNvPr id="18435" name="Объект 3"/>
          <p:cNvSpPr>
            <a:spLocks noGrp="1"/>
          </p:cNvSpPr>
          <p:nvPr>
            <p:ph sz="half" idx="4294967295"/>
          </p:nvPr>
        </p:nvSpPr>
        <p:spPr>
          <a:xfrm>
            <a:off x="5749925" y="1600200"/>
            <a:ext cx="3394075" cy="453390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/>
              <a:t>КРОТ</a:t>
            </a:r>
          </a:p>
          <a:p>
            <a:pPr eaLnBrk="1" hangingPunct="1">
              <a:defRPr/>
            </a:pPr>
            <a:r>
              <a:rPr lang="ru-RU" sz="4400"/>
              <a:t>СУРОК</a:t>
            </a:r>
          </a:p>
          <a:p>
            <a:pPr eaLnBrk="1" hangingPunct="1">
              <a:defRPr/>
            </a:pPr>
            <a:r>
              <a:rPr lang="ru-RU" sz="4400"/>
              <a:t>МЫШКА</a:t>
            </a:r>
          </a:p>
          <a:p>
            <a:pPr eaLnBrk="1" hangingPunct="1">
              <a:defRPr/>
            </a:pPr>
            <a:r>
              <a:rPr lang="ru-RU" sz="4400"/>
              <a:t>ВОЛК</a:t>
            </a:r>
          </a:p>
          <a:p>
            <a:pPr eaLnBrk="1" hangingPunct="1">
              <a:defRPr/>
            </a:pPr>
            <a:r>
              <a:rPr lang="ru-RU" sz="4400"/>
              <a:t>РЫСЬ</a:t>
            </a:r>
          </a:p>
          <a:p>
            <a:pPr eaLnBrk="1" hangingPunct="1">
              <a:defRPr/>
            </a:pPr>
            <a:endParaRPr 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434" grpId="0" build="p"/>
      <p:bldP spid="184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i="1"/>
              <a:t>УГАДАЙ СЛОВО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307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i="1"/>
              <a:t>По первому слогу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ПА____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ПАРУС, ПАЛУБА, ПАРОХОД, ПАНАМА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defRPr/>
            </a:pPr>
            <a:r>
              <a:rPr lang="ru-RU" i="1"/>
              <a:t>По последнему слогу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______ПА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СТУПА, ТРОПА, ЛАПА, КРУПА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8229600" cy="1143000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i="1"/>
              <a:t>ЦЕПОЧКА СЛОВ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4294967295"/>
          </p:nvPr>
        </p:nvSpPr>
        <p:spPr>
          <a:xfrm>
            <a:off x="914400" y="1412875"/>
            <a:ext cx="8229600" cy="47132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z="2800" i="1" smtClean="0"/>
              <a:t>Придумай слово на последний звук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/>
              <a:t>ИГР</a:t>
            </a:r>
            <a:r>
              <a:rPr lang="ru-RU" sz="3600" b="1" smtClean="0"/>
              <a:t>А</a:t>
            </a:r>
            <a:r>
              <a:rPr lang="ru-RU" sz="3600" smtClean="0"/>
              <a:t> – АРКА</a:t>
            </a:r>
            <a:r>
              <a:rPr lang="ru-RU" sz="3600" b="1" smtClean="0"/>
              <a:t>Н</a:t>
            </a:r>
            <a:r>
              <a:rPr lang="ru-RU" sz="3600" smtClean="0"/>
              <a:t> – НО</a:t>
            </a:r>
            <a:r>
              <a:rPr lang="ru-RU" sz="3600" b="1" smtClean="0"/>
              <a:t>ЧЬ</a:t>
            </a:r>
            <a:r>
              <a:rPr lang="ru-RU" sz="3600" smtClean="0"/>
              <a:t> – ЧУД</a:t>
            </a:r>
            <a:r>
              <a:rPr lang="ru-RU" sz="3600" b="1" smtClean="0"/>
              <a:t>О</a:t>
            </a:r>
            <a:endParaRPr lang="ru-RU" sz="3600" b="1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i="1" smtClean="0"/>
              <a:t>Придумай слово на предпоследний звук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smtClean="0"/>
              <a:t>ИГ</a:t>
            </a:r>
            <a:r>
              <a:rPr lang="ru-RU" sz="3600" b="1" smtClean="0"/>
              <a:t>Р</a:t>
            </a:r>
            <a:r>
              <a:rPr lang="ru-RU" sz="3600" smtClean="0"/>
              <a:t>А – РО</a:t>
            </a:r>
            <a:r>
              <a:rPr lang="ru-RU" sz="3600" b="1" smtClean="0"/>
              <a:t>Щ</a:t>
            </a:r>
            <a:r>
              <a:rPr lang="ru-RU" sz="3600" smtClean="0"/>
              <a:t>А – Щ</a:t>
            </a:r>
            <a:r>
              <a:rPr lang="ru-RU" sz="3600" b="1" smtClean="0"/>
              <a:t>И</a:t>
            </a:r>
            <a:r>
              <a:rPr lang="ru-RU" sz="3600" smtClean="0"/>
              <a:t>Т – ИРБ</a:t>
            </a:r>
            <a:r>
              <a:rPr lang="ru-RU" sz="3600" b="1" smtClean="0"/>
              <a:t>И</a:t>
            </a:r>
            <a:r>
              <a:rPr lang="ru-RU" sz="3600" smtClean="0"/>
              <a:t>С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2800" i="1" smtClean="0"/>
              <a:t>Придумай слово на последний слог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ИГ</a:t>
            </a:r>
            <a:r>
              <a:rPr lang="ru-RU" b="1" smtClean="0"/>
              <a:t>РА</a:t>
            </a:r>
            <a:r>
              <a:rPr lang="ru-RU" smtClean="0"/>
              <a:t> – РАБО</a:t>
            </a:r>
            <a:r>
              <a:rPr lang="ru-RU" b="1" smtClean="0"/>
              <a:t>ТА</a:t>
            </a:r>
            <a:r>
              <a:rPr lang="ru-RU" smtClean="0"/>
              <a:t> – ТАПОЧ</a:t>
            </a:r>
            <a:r>
              <a:rPr lang="ru-RU" b="1" smtClean="0"/>
              <a:t>КИ</a:t>
            </a:r>
            <a:r>
              <a:rPr lang="ru-RU" smtClean="0"/>
              <a:t> - КИ</a:t>
            </a:r>
            <a:r>
              <a:rPr lang="ru-RU" b="1" smtClean="0"/>
              <a:t>НО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latin typeface="Arial" charset="0"/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Заголовок 1"/>
          <p:cNvSpPr>
            <a:spLocks noGrp="1"/>
          </p:cNvSpPr>
          <p:nvPr>
            <p:ph type="ctrTitle"/>
          </p:nvPr>
        </p:nvSpPr>
        <p:spPr>
          <a:xfrm>
            <a:off x="1619672" y="548680"/>
            <a:ext cx="6192688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ru-RU" i="1" dirty="0" smtClean="0">
                <a:latin typeface="Arial" charset="0"/>
              </a:rPr>
              <a:t>многозначные слова</a:t>
            </a:r>
          </a:p>
        </p:txBody>
      </p:sp>
      <p:sp>
        <p:nvSpPr>
          <p:cNvPr id="70658" name="Объект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8159824" cy="3024336"/>
          </a:xfrm>
        </p:spPr>
        <p:txBody>
          <a:bodyPr>
            <a:normAutofit fontScale="47500" lnSpcReduction="20000"/>
          </a:bodyPr>
          <a:lstStyle/>
          <a:p>
            <a:pPr algn="ctr" eaLnBrk="1" hangingPunct="1">
              <a:buFontTx/>
              <a:buNone/>
            </a:pPr>
            <a:endParaRPr lang="ru-RU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ru-RU" sz="67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6700" dirty="0" smtClean="0">
                <a:latin typeface="Arial" charset="0"/>
              </a:rPr>
              <a:t>ИГЛА:  </a:t>
            </a:r>
            <a:endParaRPr lang="en-US" sz="67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6700" dirty="0" smtClean="0">
                <a:latin typeface="Arial" charset="0"/>
              </a:rPr>
              <a:t>еловая  </a:t>
            </a:r>
            <a:r>
              <a:rPr lang="en-US" sz="6700" dirty="0" smtClean="0">
                <a:latin typeface="Arial" charset="0"/>
              </a:rPr>
              <a:t>(</a:t>
            </a:r>
            <a:r>
              <a:rPr lang="ru-RU" sz="6700" dirty="0" smtClean="0">
                <a:latin typeface="Arial" charset="0"/>
              </a:rPr>
              <a:t>хвоя</a:t>
            </a:r>
            <a:r>
              <a:rPr lang="en-US" sz="6700" dirty="0" smtClean="0">
                <a:latin typeface="Arial" charset="0"/>
              </a:rPr>
              <a:t>)</a:t>
            </a:r>
            <a:r>
              <a:rPr lang="ru-RU" sz="6700" dirty="0" smtClean="0">
                <a:latin typeface="Arial" charset="0"/>
              </a:rPr>
              <a:t>,  </a:t>
            </a:r>
            <a:endParaRPr lang="en-US" sz="67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6700" dirty="0" smtClean="0">
                <a:latin typeface="Arial" charset="0"/>
              </a:rPr>
              <a:t>ежовая </a:t>
            </a:r>
            <a:r>
              <a:rPr lang="en-US" sz="6700" dirty="0" smtClean="0">
                <a:latin typeface="Arial" charset="0"/>
              </a:rPr>
              <a:t>(</a:t>
            </a:r>
            <a:r>
              <a:rPr lang="ru-RU" sz="6700" dirty="0" smtClean="0">
                <a:latin typeface="Arial" charset="0"/>
              </a:rPr>
              <a:t>кожный покров</a:t>
            </a:r>
            <a:r>
              <a:rPr lang="en-US" sz="6700" dirty="0" smtClean="0">
                <a:latin typeface="Arial" charset="0"/>
              </a:rPr>
              <a:t>)</a:t>
            </a:r>
            <a:r>
              <a:rPr lang="ru-RU" sz="6700" dirty="0" smtClean="0">
                <a:latin typeface="Arial" charset="0"/>
              </a:rPr>
              <a:t>, </a:t>
            </a:r>
            <a:endParaRPr lang="en-US" sz="6700" dirty="0" smtClean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ru-RU" sz="6700" dirty="0" smtClean="0">
                <a:latin typeface="Arial" charset="0"/>
              </a:rPr>
              <a:t>швейная</a:t>
            </a:r>
            <a:r>
              <a:rPr lang="en-US" sz="6700" dirty="0" smtClean="0">
                <a:latin typeface="Arial" charset="0"/>
              </a:rPr>
              <a:t> (</a:t>
            </a:r>
            <a:r>
              <a:rPr lang="ru-RU" sz="6700" dirty="0" smtClean="0">
                <a:latin typeface="Arial" charset="0"/>
              </a:rPr>
              <a:t>инструмент</a:t>
            </a:r>
            <a:r>
              <a:rPr lang="en-US" sz="6700" dirty="0" smtClean="0">
                <a:latin typeface="Arial" charset="0"/>
              </a:rPr>
              <a:t>)</a:t>
            </a:r>
          </a:p>
          <a:p>
            <a:pPr eaLnBrk="1" hangingPunct="1">
              <a:buFontTx/>
              <a:buNone/>
            </a:pPr>
            <a:endParaRPr lang="ru-RU" dirty="0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0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0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7" grpId="0"/>
      <p:bldP spid="706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5472608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ru-RU" i="1" dirty="0" smtClean="0">
                <a:latin typeface="Arial" charset="0"/>
              </a:rPr>
              <a:t>слова - антонимы</a:t>
            </a:r>
          </a:p>
        </p:txBody>
      </p:sp>
      <p:sp>
        <p:nvSpPr>
          <p:cNvPr id="71682" name="Объект 2"/>
          <p:cNvSpPr>
            <a:spLocks noGrp="1"/>
          </p:cNvSpPr>
          <p:nvPr>
            <p:ph type="subTitle" idx="1"/>
          </p:nvPr>
        </p:nvSpPr>
        <p:spPr>
          <a:xfrm>
            <a:off x="2123728" y="2708920"/>
            <a:ext cx="6192688" cy="345638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latin typeface="Arial" charset="0"/>
              </a:rPr>
              <a:t>польза - вред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добро - зло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узкий – широкий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тонкий – толстый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говорить  - молчать</a:t>
            </a:r>
          </a:p>
          <a:p>
            <a:pPr eaLnBrk="1" hangingPunct="1"/>
            <a:r>
              <a:rPr lang="ru-RU" sz="2800" dirty="0" smtClean="0">
                <a:latin typeface="Arial" charset="0"/>
              </a:rPr>
              <a:t>работать - бездельничать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6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6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6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6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6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6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1" grpId="0"/>
      <p:bldP spid="71682" grpId="0" build="p"/>
    </p:bld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</TotalTime>
  <Words>506</Words>
  <Application>Microsoft Office PowerPoint</Application>
  <PresentationFormat>Экран (4:3)</PresentationFormat>
  <Paragraphs>203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Tahoma</vt:lpstr>
      <vt:lpstr>Times New Roman</vt:lpstr>
      <vt:lpstr>Wingdings</vt:lpstr>
      <vt:lpstr>Клен</vt:lpstr>
      <vt:lpstr>          учимся                  развиваемся                                 играем </vt:lpstr>
      <vt:lpstr>Найди звук в слове</vt:lpstr>
      <vt:lpstr>Назови первый и последний звук  в слове</vt:lpstr>
      <vt:lpstr>Угадай слова *по гласным звукам     *по согласным звукам  </vt:lpstr>
      <vt:lpstr> Собери              Рассыпь слово</vt:lpstr>
      <vt:lpstr>УГАДАЙ СЛОВО</vt:lpstr>
      <vt:lpstr>ЦЕПОЧКА СЛОВ</vt:lpstr>
      <vt:lpstr>многозначные слова</vt:lpstr>
      <vt:lpstr>слова - антонимы</vt:lpstr>
      <vt:lpstr>слова -синонимы</vt:lpstr>
      <vt:lpstr>БОЛЬШОЙ - МАЛЕНЬКИЙ</vt:lpstr>
      <vt:lpstr>НАЗОВИ ЛАСКОВО </vt:lpstr>
      <vt:lpstr>СЛОЖИ СЛОВО</vt:lpstr>
      <vt:lpstr>Подбери предмет к признаку </vt:lpstr>
      <vt:lpstr>Что из чего</vt:lpstr>
      <vt:lpstr>Подбери действие к предмету </vt:lpstr>
      <vt:lpstr>сравни</vt:lpstr>
      <vt:lpstr>Кто кем будет</vt:lpstr>
      <vt:lpstr>Что лишнее</vt:lpstr>
      <vt:lpstr>пересказ</vt:lpstr>
      <vt:lpstr>Описательный рассказ</vt:lpstr>
      <vt:lpstr>Развитие неречевых функций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Учимся играя</dc:title>
  <dc:creator>юляша</dc:creator>
  <cp:lastModifiedBy>Учитель</cp:lastModifiedBy>
  <cp:revision>35</cp:revision>
  <dcterms:created xsi:type="dcterms:W3CDTF">2012-03-05T11:18:42Z</dcterms:created>
  <dcterms:modified xsi:type="dcterms:W3CDTF">2019-06-04T12:17:43Z</dcterms:modified>
</cp:coreProperties>
</file>