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9" r:id="rId2"/>
    <p:sldId id="269" r:id="rId3"/>
    <p:sldId id="262" r:id="rId4"/>
    <p:sldId id="266" r:id="rId5"/>
    <p:sldId id="268" r:id="rId6"/>
    <p:sldId id="261" r:id="rId7"/>
    <p:sldId id="263" r:id="rId8"/>
    <p:sldId id="285" r:id="rId9"/>
    <p:sldId id="288" r:id="rId10"/>
    <p:sldId id="265" r:id="rId11"/>
    <p:sldId id="271" r:id="rId12"/>
    <p:sldId id="270" r:id="rId13"/>
    <p:sldId id="275" r:id="rId14"/>
    <p:sldId id="279" r:id="rId15"/>
    <p:sldId id="278" r:id="rId16"/>
    <p:sldId id="277" r:id="rId17"/>
    <p:sldId id="273" r:id="rId18"/>
    <p:sldId id="281" r:id="rId19"/>
    <p:sldId id="264" r:id="rId20"/>
    <p:sldId id="284"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300" autoAdjust="0"/>
  </p:normalViewPr>
  <p:slideViewPr>
    <p:cSldViewPr snapToGrid="0">
      <p:cViewPr varScale="1">
        <p:scale>
          <a:sx n="68" d="100"/>
          <a:sy n="68" d="100"/>
        </p:scale>
        <p:origin x="76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D7B344-5604-4114-A8F8-3C38E1D0CFAE}" type="datetimeFigureOut">
              <a:rPr lang="ru-RU" smtClean="0"/>
              <a:t>04.06.2019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2C7451-8AF4-4248-84F5-C6F2B73A8CF1}" type="slidenum">
              <a:rPr lang="ru-RU" smtClean="0"/>
              <a:t>‹#›</a:t>
            </a:fld>
            <a:endParaRPr lang="ru-RU"/>
          </a:p>
        </p:txBody>
      </p:sp>
    </p:spTree>
    <p:extLst>
      <p:ext uri="{BB962C8B-B14F-4D97-AF65-F5344CB8AC3E}">
        <p14:creationId xmlns:p14="http://schemas.microsoft.com/office/powerpoint/2010/main" val="2587880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Основная задача воспитания дошкольников – гармоничное развитие личности ребенка, которое происходит в процессе приобщения детей к богатству человеческой культуры, к опыту, накопленному предшествующими поколениями. Изобразительное искусство - составная часть этого опыта, играющая важную роль в становлении личности. </a:t>
            </a:r>
          </a:p>
          <a:p>
            <a:pPr algn="just"/>
            <a:r>
              <a:rPr lang="ru-RU" sz="1200" kern="1200" dirty="0" smtClean="0">
                <a:solidFill>
                  <a:schemeClr val="tx1"/>
                </a:solidFill>
                <a:effectLst/>
                <a:latin typeface="+mn-lt"/>
                <a:ea typeface="+mn-ea"/>
                <a:cs typeface="+mn-cs"/>
              </a:rPr>
              <a:t>       К изобразительному искусству относятся живопись, графика, архитектура, скульптура и декоративно-прикладное искусство. Самым распространенным видом изобразительного искусства в детском саду является иллюстрация, которая принадлежит графике. Иллюстрации, по определению Курочкиной Н. А., - это рисунки, образно раскрывающие текст, подчиненные содержанию и стилю литературного произведения, одновременно украшающие книгу и обогащающие ее декоративный строй. С помощью графических средств они выявляют и передают социальную и художественную суть иллюстрируемого произведения (Н. М. Сокольникова). </a:t>
            </a:r>
          </a:p>
          <a:p>
            <a:pPr algn="just"/>
            <a:r>
              <a:rPr lang="ru-RU" sz="1200" kern="1200" dirty="0" smtClean="0">
                <a:solidFill>
                  <a:schemeClr val="tx1"/>
                </a:solidFill>
                <a:effectLst/>
                <a:latin typeface="+mn-lt"/>
                <a:ea typeface="+mn-ea"/>
                <a:cs typeface="+mn-cs"/>
              </a:rPr>
              <a:t>       В воспитании дошкольника наиболее действенными являются средства, влияющие на чувства ребёнка. Маленькие дети значительно легче и глубже усваивают знания, приобретают те или иные навыки, если объяснение взрослого сопровождается показом. </a:t>
            </a:r>
          </a:p>
          <a:p>
            <a:r>
              <a:rPr lang="ru-RU" sz="1200" kern="1200" dirty="0" smtClean="0">
                <a:solidFill>
                  <a:schemeClr val="tx1"/>
                </a:solidFill>
                <a:effectLst/>
                <a:latin typeface="+mn-lt"/>
                <a:ea typeface="+mn-ea"/>
                <a:cs typeface="+mn-cs"/>
              </a:rPr>
              <a:t>      Великий русский педагог К. Д. Ушинский писал: «Учите ребёнка каким-нибудь пяти неизвестным ему словам, и он будет долго и напрасно мучиться над ними; но свяжите с картинками двадцать таких слов — и ребёнок усвоит их на лету. Вы объясняете ребёнку очень простую мысль, и он вас не понимает: вы объясняете тому же ребёнку сложную картину, и он вас понимает быстро. </a:t>
            </a:r>
          </a:p>
          <a:p>
            <a:r>
              <a:rPr lang="ru-RU" sz="1200" kern="1200" dirty="0" smtClean="0">
                <a:solidFill>
                  <a:schemeClr val="tx1"/>
                </a:solidFill>
                <a:effectLst/>
                <a:latin typeface="+mn-lt"/>
                <a:ea typeface="+mn-ea"/>
                <a:cs typeface="+mn-cs"/>
              </a:rPr>
              <a:t>      Попробуйте одно и то же происшествие рассказать двум детям, одинаково способным: одному по картинкам, другому без картинок, — и вы оцените тогда всё значение картинок для ребёнка. </a:t>
            </a:r>
          </a:p>
          <a:p>
            <a:r>
              <a:rPr lang="ru-RU" sz="1200" kern="1200" dirty="0" smtClean="0">
                <a:solidFill>
                  <a:schemeClr val="tx1"/>
                </a:solidFill>
                <a:effectLst/>
                <a:latin typeface="+mn-lt"/>
                <a:ea typeface="+mn-ea"/>
                <a:cs typeface="+mn-cs"/>
              </a:rPr>
              <a:t>      Специально для детей написано сравнительно небольшое количество картин, но в детских книгах есть много высокохудожественных и педагогически ценных иллюстраций, созданных лучшими художниками нашей страны.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Для детей издаются иллюстрированные книги русских классиков, книги советских писателей, сборники произведений народного творчества, книжки-картинки.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Иллюстрации к детской книге способствуют лучшему пониманию художественного произведения, повышают к нему интерес.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Есть книги, в которых благодаря творческому содружеству писателей и художников созданы надолго запоминающиеся детям картины родной природы, запечатлены эпизоды из детской жизни.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 любимым книгам детей по праву можно отнести те, которые иллюстрированы художниками В. Лебедевым, В. Конашевичем, А. Пахомовым, Е. Чарушиным, Д.Г Орловым.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Иллюстрации к книге помогают пристальнее вглядываться в окружающую действительность, расширяют круг детских представлений о тех предметах и явлениях, которые далеки от ребёнка. </a:t>
            </a:r>
          </a:p>
          <a:p>
            <a:r>
              <a:rPr lang="ru-RU" sz="1200" kern="1200" dirty="0" smtClean="0">
                <a:solidFill>
                  <a:schemeClr val="tx1"/>
                </a:solidFill>
                <a:effectLst/>
                <a:latin typeface="+mn-lt"/>
                <a:ea typeface="+mn-ea"/>
                <a:cs typeface="+mn-cs"/>
              </a:rPr>
              <a:t>      Занятия по картинкам имеют большое значение для развития речи детей.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 ребёнка иногда имеется в запасе много слов, но он не связывает слова с предметами. При помощи картинки или книжки-картинки взрослые помогают детям узнавать и называть предметы, уточняя и обогащая словарь ребёнка.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Постепенно взрослые учат ребёнка не ограничиваться перечислением указанных на картинке предметов, а рассказывать об её содержании. Очень важно использовать эти занятия для преодоления у некоторых детей неразговорчивости, застенчивости, так как молчаливость мешает им дружить со сверстниками, создаёт впоследствии большие трудности в учёбе.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Читая рассказы, очерки, стихотворения и рассматривая с детьми картинки к ним, родители не только помогают детям глубже понять содержание прочитанного, увидеть художественную выразительность рисунка, но и способствуют развитию детского воображения, дают толчок к самостоятельному творчеству, к игре. </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062C7451-8AF4-4248-84F5-C6F2B73A8CF1}" type="slidenum">
              <a:rPr lang="ru-RU" smtClean="0"/>
              <a:t>2</a:t>
            </a:fld>
            <a:endParaRPr lang="ru-RU"/>
          </a:p>
        </p:txBody>
      </p:sp>
    </p:spTree>
    <p:extLst>
      <p:ext uri="{BB962C8B-B14F-4D97-AF65-F5344CB8AC3E}">
        <p14:creationId xmlns:p14="http://schemas.microsoft.com/office/powerpoint/2010/main" val="2006951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Рассматривая картинки, дети почти всегда выражают вслух своё отношение к изображаемому. В очень редких случаях малыши смотрят картинки молча.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Взрослые должны поддерживать разговоры детей, учить их правильно называть предметы и некоторые их характерные признаки, помогать лучше понять содержание картины, а главное — высказываться по поводу этого содержания.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Какие картинки следует давать детям трёх-четырёх лет?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Прежде всего картинки с изображением тех предметов, которые окружают ребёнка, но названия которых он ещё или не знает, или знает, но произносит плохо. Кроме того, следует показывать картинки с изображением знакомых ребёнку животных, а также отдельных сценок из детской жизни.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Картинки должны быть художественными; предметы изображены на них ясно, чётко, без лишних деталей.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Наряду с отдельными картинками большой любовью малышей пользуются книжки-картинки. Основное место в этих книжках отводится картинке; в некоторых из них под картинкой имеется стихотворная подпись. Подписи к книжкам-картинкам написаны нашими лучшими поэтами: В. Маяковским, С. Маршаком, С. Михалковым, А. Барто, К. Чуковским. Во многих книжках-картинках составителями использованы прекрасные произведения народного творчества.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Обычно предметы, изображённые на картинке, воспринимаются маленькими детьми, как реально существующие, которые им хочется потрогать, погладить, взять; дети разговаривают с нарисованной кошкой.</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Рассматривание же картинок с изображением детей вызывает нередко подражание героям книги.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Для пополнения и уточнения словаря детей очень хорошо использовать книжки-картинки с иллюстрациями художницы Н. Ушаковой.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Книжка-картинка «Игрушки» (стихи А. Барто, рисунки Н. Ушаковой) стала любимой книгой малышей. В ней маленький ребёнок с радостью узнаёт знакомые игрушки и с интересом рассматривает те, которых у него ещё нет, но которые будут.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Картинки художницы Ушаковой дают простор для развития воображения, речи. </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062C7451-8AF4-4248-84F5-C6F2B73A8CF1}" type="slidenum">
              <a:rPr lang="ru-RU" smtClean="0"/>
              <a:t>3</a:t>
            </a:fld>
            <a:endParaRPr lang="ru-RU"/>
          </a:p>
        </p:txBody>
      </p:sp>
    </p:spTree>
    <p:extLst>
      <p:ext uri="{BB962C8B-B14F-4D97-AF65-F5344CB8AC3E}">
        <p14:creationId xmlns:p14="http://schemas.microsoft.com/office/powerpoint/2010/main" val="90381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Чтобы привлечь внимание ребёнка к картинке, необходимо учитывать некоторые особенности детского восприятия. Так, многие дошкольники неправильно воспринимают перспективное изображение предметов, передачу движения в рисунке.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Характер реагирования на картинку определяется её содержанием и теми художественными средствами, какими она воздействует на ребёнка.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Один из приёмов, при помощи которого можно заинтересовать маленького ребёнка картинкой, это мысленно поставить его на место того ребёнка, который нарисован: малыши любят рассказы о них самих.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Например, на картинке художника Ю. Васнецова к стихотворению «Ладушки» изображён мальчик, выглядывающий из окна красивого и живописного домика; к мальчику прилетели гуленьки-голуби.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Мать, показывая эту картинку, спрашивает у сына Володи: «Как зовут мальчика — Володя или Петя?» — «Володя», — отвечает мальчик.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«А посмотри, как красиво мама нарядила Володю: у него рубашечка красная, с белыми горошинками.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Видишь, к Володе кто-то прилетел. Это птички. Голуби. Один голубь даже на головку Володе сел.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Ребёнок становится героем интересного для него события, и он с увлечением сам потом рассказывает про Володю.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книжке-картинке «Каравай» помещены прекрасные детские стихи-</a:t>
            </a:r>
            <a:r>
              <a:rPr lang="ru-RU" sz="1200" kern="1200" dirty="0" err="1" smtClean="0">
                <a:solidFill>
                  <a:schemeClr val="tx1"/>
                </a:solidFill>
                <a:effectLst/>
                <a:latin typeface="+mn-lt"/>
                <a:ea typeface="+mn-ea"/>
                <a:cs typeface="+mn-cs"/>
              </a:rPr>
              <a:t>игралки</a:t>
            </a:r>
            <a:r>
              <a:rPr lang="ru-RU" sz="1200" kern="1200" dirty="0" smtClean="0">
                <a:solidFill>
                  <a:schemeClr val="tx1"/>
                </a:solidFill>
                <a:effectLst/>
                <a:latin typeface="+mn-lt"/>
                <a:ea typeface="+mn-ea"/>
                <a:cs typeface="+mn-cs"/>
              </a:rPr>
              <a:t>, чтение которых обычно сопровождается действиями ребёнка. Картинки к этим стихам, выполненные художницей А. Якобсон, очень выразительны, динамичны; они повышают интерес к тексту притягательной силой живописных изображений.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Взрослые, показывая ребёнку картинки, учат его, как можно играть в соответствии с текстом того или иного стихотворения. Вот, например, стихотворение «Воробей». В нём рассказывается о воробушке, о его действиях и переживаниях. Каждое движение воробушка отчётливо нарисовано художником. Взрослый прочитывает стихотворение, а потом, указывая ребёнку на отдельные иллюстрации, дополняет их словами;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 по улице воробушек гуляет, — он гуляет, он гуляет, он гуляет!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 устал воробей, утомился, — утомился, утомился, утомился!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Затем по указанию матери ребёнок переводит взгляд на девочку, которая играет в воробушка. «Вот девочка стала, как воробей, засыпать, засыпать, а вот она стала уже, как воробей, шевелиться, а вот она уже поднялась и пошла танцевать». Если мать показывает картинки девочке, она называет нарисованную девочку именем своей дочки. Этот приём педагогически целесообразен, так как маленькому ребёнку приятно слышать своё имя, и он в таких случаях проявляет больший интерес к тому, что ему рассказывают и показывают.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При рассматривании картинки ребёнок очень часто говорит не о том, что он видит, а о том, что он в связи с изображением вспомнил. Привнесение личного опыта может играть в известной мере положительную роль: у ребёнка появляется потребность высказаться, рассказать о своих наблюдениях, впечатлениях.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Рис. Ю. Васнецова к книге «Первые сказки» (Детгиз, 1952).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Например, рассматривая иллюстрацию Ю. Васнецова к сказке «Золотое яичко», ребёнок начинает рассказывать о том, каких кур он видел летом на даче и какая ему больше всего нравилась. Плохо, однако, если ребёнок ограничивается только высказыванием из личного опыта и не воспринимает предложенной картинки. В таких случаях мать, отец или другие взрослые члены семьи постепенно приучают ребёнка называть предметы, нарисованные на картинке, рассказывать о них,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своей книге «Развитие речи ребёнка» проф. Е. И. Тихеева писала: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«Имеющиеся у нас записи свидетельствуют, что не только трёхлетки, но и дети 2V2 лет способны называть и действия, и соотношения изображённых на картине предметов».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Проф. Е. И. Тихеева указывает, что «на это способны дети, с которыми ведутся частые, регулярные занятия по картинкам. Мать или воспитательница показывает ребёнку картинку, называет всё на ней изображённое, описывает, рассказывает. Она направляет внимание детей, стимулирует их к высказыванию. Чем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чаще дети слышат обращённую к ним понятную речь, опирающуюся на их восприятие, тем быстрее и организованнее развивается их собственная активная речь».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 И. Тихеева рекомендует при рассматривании картинки с маленькими детьми вводить своеобразную игру для развития детской наблюдательности и речи. Вот пример: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Картинка изображает мальчика, удящего на берегу реки.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Скажи мне, что ты видишь на этой картине?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Мальчик, кувшин, палка.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А ещё что?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Ничего.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А я вижу траву.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Кустики, листья.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Ещё что?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Больше ничего.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А я вижу на мальчике красную рубашку.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И штаны полосатые, шапка, сандалии.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Больше ничего не видишь?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Ничего.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Воспитательница. А я вижу удочку.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Саша. Палка, верёвка, такая штучка плавает...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процессе такой игры взрослый своими вопросами вовлекает ребёнка в соревнование, побуждая его к наблюдательности и высказываниям. Когда ребёнок заявляет, что он больше ничего не видит, взрослый говорит ему: «А я вижу траву», и тем самым подсказывает ребёнку, что ещё можно рассмотреть на картинке.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Под влиянием речи взрослого ребёнок постепенно учится всматриваться в картинку и правильно Называть наблюдаемое.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Очень хорошо использовать в занятиях с малоразговорчивыми детьми и другие игры с картинками, рекомендуемые проф. Е. И. Тихеевой.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Первая игра «Найди и принеси» проводится так. На столе, поодаль от которого сидит ребёнок и взрослый, выставляются картинки. Ребёнку предлагают подойти к столу, найти и принести определённую картинку, названную взрослым. Затем взрослый </a:t>
            </a:r>
            <a:r>
              <a:rPr lang="ru-RU" sz="1200" kern="1200" dirty="0" err="1" smtClean="0">
                <a:solidFill>
                  <a:schemeClr val="tx1"/>
                </a:solidFill>
                <a:effectLst/>
                <a:latin typeface="+mn-lt"/>
                <a:ea typeface="+mn-ea"/>
                <a:cs typeface="+mn-cs"/>
              </a:rPr>
              <a:t>спраши</a:t>
            </a:r>
            <a:r>
              <a:rPr lang="ru-RU" sz="1200" kern="1200" dirty="0" smtClean="0">
                <a:solidFill>
                  <a:schemeClr val="tx1"/>
                </a:solidFill>
                <a:effectLst/>
                <a:latin typeface="+mn-lt"/>
                <a:ea typeface="+mn-ea"/>
                <a:cs typeface="+mn-cs"/>
              </a:rPr>
              <a:t>-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вает</a:t>
            </a:r>
            <a:r>
              <a:rPr lang="ru-RU" sz="1200" kern="1200" dirty="0" smtClean="0">
                <a:solidFill>
                  <a:schemeClr val="tx1"/>
                </a:solidFill>
                <a:effectLst/>
                <a:latin typeface="+mn-lt"/>
                <a:ea typeface="+mn-ea"/>
                <a:cs typeface="+mn-cs"/>
              </a:rPr>
              <a:t>, что нарисовано на картинке, и ребёнок рассказывает.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Игра в прятки — любимая игра детей. Взрослые прячут, т. е. расставляют картинки по разным местам. Ребёнок ищет, приносит найденную картинку и говорит, что на ней изображено.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Эти игры способствуют закреплению связи между предметом и словом, умению находить предмет по слову и называть его. </a:t>
            </a:r>
            <a:endParaRPr lang="ru-RU" dirty="0"/>
          </a:p>
        </p:txBody>
      </p:sp>
      <p:sp>
        <p:nvSpPr>
          <p:cNvPr id="4" name="Номер слайда 3"/>
          <p:cNvSpPr>
            <a:spLocks noGrp="1"/>
          </p:cNvSpPr>
          <p:nvPr>
            <p:ph type="sldNum" sz="quarter" idx="10"/>
          </p:nvPr>
        </p:nvSpPr>
        <p:spPr/>
        <p:txBody>
          <a:bodyPr/>
          <a:lstStyle/>
          <a:p>
            <a:fld id="{062C7451-8AF4-4248-84F5-C6F2B73A8CF1}" type="slidenum">
              <a:rPr lang="ru-RU" smtClean="0"/>
              <a:t>4</a:t>
            </a:fld>
            <a:endParaRPr lang="ru-RU"/>
          </a:p>
        </p:txBody>
      </p:sp>
    </p:spTree>
    <p:extLst>
      <p:ext uri="{BB962C8B-B14F-4D97-AF65-F5344CB8AC3E}">
        <p14:creationId xmlns:p14="http://schemas.microsoft.com/office/powerpoint/2010/main" val="2556822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Детей пяти лет нужно учить связно рассказывать о том, что они видят на картинке: кто нарисован, каков предмет, что с ним делается и где происходит действие. Дети постарше, в возрасте шести-семи лет, могут не только более подробно и точно описывать содержание картинки, но и придумывать по ней свои собственные небольшие рассказы.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Занятия по картинкам с детьми шести-семи лет могут быть использованы для подготовки их к школе. Уже с первых недель обучения в школе от ребёнка потребуют умения внимательно рассматривать картинки, помещённые в букваре, умения называть нарисованные там предметы, их характерные признаки и т. д.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Для детей этого возраста, воспитывающихся в детских садах, изданы специальные картины, знакомящие их с природными и общественными явлениями. Серию картин «Четыре времени года» составила О. И. Соловьёва, художник Б. Смирнов; в создании серии «Картин для детского сада» принимали участие Л. А. Пеньевская, Е. И. Радина, художники Н. </a:t>
            </a:r>
            <a:r>
              <a:rPr lang="ru-RU" sz="1200" kern="1200" dirty="0" err="1" smtClean="0">
                <a:solidFill>
                  <a:schemeClr val="tx1"/>
                </a:solidFill>
                <a:effectLst/>
                <a:latin typeface="+mn-lt"/>
                <a:ea typeface="+mn-ea"/>
                <a:cs typeface="+mn-cs"/>
              </a:rPr>
              <a:t>Обрыньба</a:t>
            </a:r>
            <a:r>
              <a:rPr lang="ru-RU" sz="1200" kern="1200" dirty="0" smtClean="0">
                <a:solidFill>
                  <a:schemeClr val="tx1"/>
                </a:solidFill>
                <a:effectLst/>
                <a:latin typeface="+mn-lt"/>
                <a:ea typeface="+mn-ea"/>
                <a:cs typeface="+mn-cs"/>
              </a:rPr>
              <a:t>, С. </a:t>
            </a:r>
            <a:r>
              <a:rPr lang="ru-RU" sz="1200" kern="1200" dirty="0" err="1" smtClean="0">
                <a:solidFill>
                  <a:schemeClr val="tx1"/>
                </a:solidFill>
                <a:effectLst/>
                <a:latin typeface="+mn-lt"/>
                <a:ea typeface="+mn-ea"/>
                <a:cs typeface="+mn-cs"/>
              </a:rPr>
              <a:t>Валуцкий</a:t>
            </a:r>
            <a:r>
              <a:rPr lang="ru-RU" sz="1200" kern="1200" dirty="0" smtClean="0">
                <a:solidFill>
                  <a:schemeClr val="tx1"/>
                </a:solidFill>
                <a:effectLst/>
                <a:latin typeface="+mn-lt"/>
                <a:ea typeface="+mn-ea"/>
                <a:cs typeface="+mn-cs"/>
              </a:rPr>
              <a:t>, С. Григорьев, Т. Радимова, А. Малушин, В. Божко, П. Сергеева, М. Тараканов. Серию картин «Домашние животные» составили С. Веретенникова и художник А. Комаров.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Для занятий со старшими дошкольниками в семье целесообразно использовать книжки-картинки. Они удовлетворяют возрастающие познавательные интересы детей, расширяют их представления о нашей стране, о труде людей и т. д. </a:t>
            </a:r>
          </a:p>
          <a:p>
            <a:r>
              <a:rPr lang="ru-RU" sz="1200" kern="1200" dirty="0" smtClean="0">
                <a:solidFill>
                  <a:schemeClr val="tx1"/>
                </a:solidFill>
                <a:effectLst/>
                <a:latin typeface="+mn-lt"/>
                <a:ea typeface="+mn-ea"/>
                <a:cs typeface="+mn-cs"/>
              </a:rPr>
              <a:t>Для обучения детей умению рассказывать в определённой последовательности хорошо использовать имеющиеся в сборнике «Рассказы в картинках», т. е. рассказы, сказки, басни, изображённые в графической форме. Рассматривая эпизод за эпизодом, ребёнок, как по плану, последовательно излагает содержание каждой картинки, объединяя впоследствии содержание всех эпизодов (кадров) в одном рассказе или описании. Рассказы в картинках — жанр, любимый детьми. Ребёнок как бы разгадывает по картинкам всё происшествие, и у него получается «своя сказка». «Про это интересно рассказывать, как загадки отгадывать», — говорят дети.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 содержанию и манере рисунка рассказы в картинках разнообразны. Это могут быть жанровые, приключенческие, а также смешные рассказы. Жанровые рассказы в картинках имеют большое познавательное значение и являются прекрасным средством для развития логической речи, так как рассказ ребёнка строится в соответствии с логикой развивающегося действия. Вот рассказ в картинках «Как Петя послал письмо дедушке». В ряде кадров последовательно показано, как Петя писал письмо, как положил в конверт, как заклеил конверт, наклеил марку, пошёл к почтовому ящику, опустил письмо в почтовый ящик и т. д.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Юмористические рассказы в картинках также таят в себе много возможностей для развития речи. Простота сюжета, яркость изображения, контрастность, достигаемая соответствующими позами, жестами и мимикой, делают юмористические рисунки доступными для восприятия дошкольников. Обычно в каждой картинке показывается новое действие, новое движение, новая  поза, что дает повод к активизации речи. Наиболее доходчив и впечатляющ тот юмористический рисунок, в котором ярко, динамично выражена основная эмоция, в котором не нарушены анатомические пропорции, в котором нет лишних деталей. Такие рисунки мы находим в книге художника В. Сутеева.</a:t>
            </a:r>
            <a:endParaRPr lang="ru-RU" dirty="0"/>
          </a:p>
        </p:txBody>
      </p:sp>
      <p:sp>
        <p:nvSpPr>
          <p:cNvPr id="4" name="Номер слайда 3"/>
          <p:cNvSpPr>
            <a:spLocks noGrp="1"/>
          </p:cNvSpPr>
          <p:nvPr>
            <p:ph type="sldNum" sz="quarter" idx="10"/>
          </p:nvPr>
        </p:nvSpPr>
        <p:spPr/>
        <p:txBody>
          <a:bodyPr/>
          <a:lstStyle/>
          <a:p>
            <a:fld id="{062C7451-8AF4-4248-84F5-C6F2B73A8CF1}" type="slidenum">
              <a:rPr lang="ru-RU" smtClean="0"/>
              <a:t>5</a:t>
            </a:fld>
            <a:endParaRPr lang="ru-RU"/>
          </a:p>
        </p:txBody>
      </p:sp>
    </p:spTree>
    <p:extLst>
      <p:ext uri="{BB962C8B-B14F-4D97-AF65-F5344CB8AC3E}">
        <p14:creationId xmlns:p14="http://schemas.microsoft.com/office/powerpoint/2010/main" val="1606244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Приёмы руководства рассматриванием картин многообразны: родители могут использовать вопросы, советы, объяснения, рассказ, игровые приёмы. Выбор того или иного приёма зависит от содержания картины, т. е. от того, насколько это содержание близко, понятно детям; от того, насколько оно впечатляюще действует на ребёнка; от умственного развития и индивидуальных особенностей детей, а главное — от тех задач, которые решают взрослые показом данной картины.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Обучение рассматриванию носит воспитывающий характер, т. е. взрослые воспитывают определённое отношение к той или иной картине. Поэтому показ картины, фотографии, иллюстрации на общественную тему будет принципиально отличен от показа предметной картинки, пользуясь которой взрослые хотят лишь приучить маленьких детей точно называть предметы.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При показе детям картин с общественной тематикой нужно направлять их внимание на изображение людей, на их взаимоотношения, на труд, не отвлекаясь отдельными деталями.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Вопросы как средство обучения ребёнка умению правильно воспринимать картинку и рассказывать о ней необходимо использовать умело. Вопрос должен прежде всего привлечь внимание к картинке.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Формулировка вопросов детям должна быть внимательно продумана: вопрос «Расскажи, про что нарисовано» стимулирует ребёнка к обобщению, к охвату всего содержания; вопрос «Скажи, что нарисовано» толкает ребёнка на перечисление. Отвечая на вопрос «Расскажи, про что здесь нарисовано?», ребёнок, стремясь раскрыть содержание, часто даёт довольно общий, даже схематичный ответ. Только последующие вопросы: «Скажи, что нарисовано», «Кто нарисован?», «Что делает?» и т. д, — побуждают ребёнка к углублённому восприятию картинки и более подробным рассказам.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зависимости от дели занятия, содержания картинки и опыта ребёнка могут быть заданы вопросы, помогающие восприятию общего смысла картинки, или вопросы, помогающие узнавать изображённые предметы, их качества, характерные признаки, действия; вопросы, помогающие устанавливать связи между двумя или всеми частями картинки; вопросы, стимулирующие активность воображения, выход за пределы картинки, придумывание начала и конца. </a:t>
            </a:r>
          </a:p>
          <a:p>
            <a:pPr algn="l"/>
            <a:r>
              <a:rPr lang="ru-RU" sz="1200" kern="1200" dirty="0" smtClean="0">
                <a:solidFill>
                  <a:schemeClr val="tx1"/>
                </a:solidFill>
                <a:effectLst/>
                <a:latin typeface="+mn-lt"/>
                <a:ea typeface="+mn-ea"/>
                <a:cs typeface="+mn-cs"/>
              </a:rPr>
              <a:t>      Иногда бывает недостаточно вопроса, чтобы привлечь внимание к картинке; нужен совет взрослых, подсказка, помогающая уточнить название, состояние, качество того предмета, который нарисован. Взрослые должны подсказать или помочь ребёнку вспомнить слово, которого ему не хватает для того, чтобы передать то, что он видит. Точные слова, которыми ребёнок обозначает изображение, существенно влияют на осмысливание картинки и развитие детской речи. Мать или отец своими советами должны приучать детей правильно соотносить слова с предметами, качествами, названиями.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Картинки, изображающие отдельные предметы, могут быть использованы с самыми разнообразными воспитательными целями.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Вот пример привлечения картинок из «Круглого года» для подведения детей к классификации предметов, т. е. к умению вычленять сходные признаки в предметах, явлениях и на основе общих признаков объединять их. </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062C7451-8AF4-4248-84F5-C6F2B73A8CF1}" type="slidenum">
              <a:rPr lang="ru-RU" smtClean="0"/>
              <a:t>6</a:t>
            </a:fld>
            <a:endParaRPr lang="ru-RU"/>
          </a:p>
        </p:txBody>
      </p:sp>
    </p:spTree>
    <p:extLst>
      <p:ext uri="{BB962C8B-B14F-4D97-AF65-F5344CB8AC3E}">
        <p14:creationId xmlns:p14="http://schemas.microsoft.com/office/powerpoint/2010/main" val="3963050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anose="02020603050405020304" pitchFamily="18" charset="0"/>
                <a:cs typeface="Times New Roman" panose="02020603050405020304" pitchFamily="18" charset="0"/>
              </a:rPr>
              <a:t>Например, </a:t>
            </a:r>
            <a:r>
              <a:rPr lang="ru-RU" b="1" dirty="0" smtClean="0">
                <a:latin typeface="Times New Roman" panose="02020603050405020304" pitchFamily="18" charset="0"/>
                <a:cs typeface="Times New Roman" panose="02020603050405020304" pitchFamily="18" charset="0"/>
              </a:rPr>
              <a:t>настольно – печатная игра «Лото» для ознакомления детей дошкольного возраста с книжной графикой </a:t>
            </a:r>
            <a:r>
              <a:rPr lang="ru-RU" dirty="0" smtClean="0">
                <a:latin typeface="Times New Roman" panose="02020603050405020304" pitchFamily="18" charset="0"/>
                <a:cs typeface="Times New Roman" panose="02020603050405020304" pitchFamily="18" charset="0"/>
              </a:rPr>
              <a:t>(5 – 7 лет).</a:t>
            </a:r>
          </a:p>
          <a:p>
            <a:r>
              <a:rPr lang="ru-RU" b="1" dirty="0" smtClean="0">
                <a:latin typeface="Times New Roman" panose="02020603050405020304" pitchFamily="18" charset="0"/>
                <a:cs typeface="Times New Roman" panose="02020603050405020304" pitchFamily="18" charset="0"/>
              </a:rPr>
              <a:t>Цель:</a:t>
            </a:r>
            <a:r>
              <a:rPr lang="ru-RU" dirty="0" smtClean="0">
                <a:latin typeface="Times New Roman" panose="02020603050405020304" pitchFamily="18" charset="0"/>
                <a:cs typeface="Times New Roman" panose="02020603050405020304" pitchFamily="18" charset="0"/>
              </a:rPr>
              <a:t> познакомить детей с творчеством художников – иллюстраторов (Ю. Васнецова, В.</a:t>
            </a:r>
            <a:r>
              <a:rPr lang="ru-RU" baseline="0" dirty="0" smtClean="0">
                <a:latin typeface="Times New Roman" panose="02020603050405020304" pitchFamily="18" charset="0"/>
                <a:cs typeface="Times New Roman" panose="02020603050405020304" pitchFamily="18" charset="0"/>
              </a:rPr>
              <a:t> Сутеева, Е. Чарушина;</a:t>
            </a:r>
          </a:p>
          <a:p>
            <a:r>
              <a:rPr lang="ru-RU" baseline="0" dirty="0" smtClean="0">
                <a:latin typeface="Times New Roman" panose="02020603050405020304" pitchFamily="18" charset="0"/>
                <a:cs typeface="Times New Roman" panose="02020603050405020304" pitchFamily="18" charset="0"/>
              </a:rPr>
              <a:t>развивать у детей способность умение видеть индивидуальную творческую манеру того или иного художника, интерес к книжной графике; </a:t>
            </a:r>
          </a:p>
          <a:p>
            <a:r>
              <a:rPr lang="ru-RU" baseline="0" dirty="0" smtClean="0">
                <a:latin typeface="Times New Roman" panose="02020603050405020304" pitchFamily="18" charset="0"/>
                <a:cs typeface="Times New Roman" panose="02020603050405020304" pitchFamily="18" charset="0"/>
              </a:rPr>
              <a:t>формировать художественный вкус,  способствовать проявлению собственного  творчества у детей.</a:t>
            </a:r>
          </a:p>
          <a:p>
            <a:endParaRPr lang="ru-RU" baseline="0" dirty="0" smtClean="0">
              <a:latin typeface="Times New Roman" panose="02020603050405020304" pitchFamily="18" charset="0"/>
              <a:cs typeface="Times New Roman" panose="02020603050405020304" pitchFamily="18" charset="0"/>
            </a:endParaRPr>
          </a:p>
          <a:p>
            <a:endParaRPr lang="ru-RU" dirty="0" smtClean="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062C7451-8AF4-4248-84F5-C6F2B73A8CF1}" type="slidenum">
              <a:rPr lang="ru-RU" smtClean="0"/>
              <a:t>16</a:t>
            </a:fld>
            <a:endParaRPr lang="ru-RU"/>
          </a:p>
        </p:txBody>
      </p:sp>
    </p:spTree>
    <p:extLst>
      <p:ext uri="{BB962C8B-B14F-4D97-AF65-F5344CB8AC3E}">
        <p14:creationId xmlns:p14="http://schemas.microsoft.com/office/powerpoint/2010/main" val="2547224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1AA7E4D-CBC6-401E-9305-3B5619D784D8}"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4278911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AA7E4D-CBC6-401E-9305-3B5619D784D8}"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4199313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AA7E4D-CBC6-401E-9305-3B5619D784D8}"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2997518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1AA7E4D-CBC6-401E-9305-3B5619D784D8}"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2625748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1AA7E4D-CBC6-401E-9305-3B5619D784D8}"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2412591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1AA7E4D-CBC6-401E-9305-3B5619D784D8}" type="datetimeFigureOut">
              <a:rPr lang="ru-RU" smtClean="0"/>
              <a:t>04.06.2019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2984251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1AA7E4D-CBC6-401E-9305-3B5619D784D8}" type="datetimeFigureOut">
              <a:rPr lang="ru-RU" smtClean="0"/>
              <a:t>04.06.2019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3532110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1AA7E4D-CBC6-401E-9305-3B5619D784D8}" type="datetimeFigureOut">
              <a:rPr lang="ru-RU" smtClean="0"/>
              <a:t>04.06.2019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1096800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1AA7E4D-CBC6-401E-9305-3B5619D784D8}" type="datetimeFigureOut">
              <a:rPr lang="ru-RU" smtClean="0"/>
              <a:t>04.06.2019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41380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1AA7E4D-CBC6-401E-9305-3B5619D784D8}" type="datetimeFigureOut">
              <a:rPr lang="ru-RU" smtClean="0"/>
              <a:t>04.06.2019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5443219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01AA7E4D-CBC6-401E-9305-3B5619D784D8}" type="datetimeFigureOut">
              <a:rPr lang="ru-RU" smtClean="0"/>
              <a:t>04.06.2019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E9DFC4-0E55-4EFA-BD3B-36F8BDA5262D}" type="slidenum">
              <a:rPr lang="ru-RU" smtClean="0"/>
              <a:t>‹#›</a:t>
            </a:fld>
            <a:endParaRPr lang="ru-RU"/>
          </a:p>
        </p:txBody>
      </p:sp>
    </p:spTree>
    <p:extLst>
      <p:ext uri="{BB962C8B-B14F-4D97-AF65-F5344CB8AC3E}">
        <p14:creationId xmlns:p14="http://schemas.microsoft.com/office/powerpoint/2010/main" val="32420857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AA7E4D-CBC6-401E-9305-3B5619D784D8}" type="datetimeFigureOut">
              <a:rPr lang="ru-RU" smtClean="0"/>
              <a:t>04.06.2019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E9DFC4-0E55-4EFA-BD3B-36F8BDA5262D}" type="slidenum">
              <a:rPr lang="ru-RU" smtClean="0"/>
              <a:t>‹#›</a:t>
            </a:fld>
            <a:endParaRPr lang="ru-RU"/>
          </a:p>
        </p:txBody>
      </p:sp>
    </p:spTree>
    <p:extLst>
      <p:ext uri="{BB962C8B-B14F-4D97-AF65-F5344CB8AC3E}">
        <p14:creationId xmlns:p14="http://schemas.microsoft.com/office/powerpoint/2010/main" val="1284286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png"/><Relationship Id="rId7" Type="http://schemas.openxmlformats.org/officeDocument/2006/relationships/image" Target="../media/image14.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pic>
        <p:nvPicPr>
          <p:cNvPr id="5" name="Рисунок 4"/>
          <p:cNvPicPr>
            <a:picLocks noChangeAspect="1"/>
          </p:cNvPicPr>
          <p:nvPr/>
        </p:nvPicPr>
        <p:blipFill>
          <a:blip r:embed="rId3"/>
          <a:stretch>
            <a:fillRect/>
          </a:stretch>
        </p:blipFill>
        <p:spPr>
          <a:xfrm>
            <a:off x="1493451" y="1089204"/>
            <a:ext cx="1291313" cy="764855"/>
          </a:xfrm>
          <a:prstGeom prst="rect">
            <a:avLst/>
          </a:prstGeom>
        </p:spPr>
      </p:pic>
      <p:sp>
        <p:nvSpPr>
          <p:cNvPr id="6" name="TextBox 5"/>
          <p:cNvSpPr txBox="1"/>
          <p:nvPr/>
        </p:nvSpPr>
        <p:spPr>
          <a:xfrm>
            <a:off x="2784764" y="1089204"/>
            <a:ext cx="8080458" cy="1015663"/>
          </a:xfrm>
          <a:prstGeom prst="rect">
            <a:avLst/>
          </a:prstGeom>
          <a:noFill/>
        </p:spPr>
        <p:txBody>
          <a:bodyPr wrap="square" rtlCol="0">
            <a:spAutoFit/>
          </a:bodyPr>
          <a:lstStyle/>
          <a:p>
            <a:pPr lvl="0" algn="ctr" fontAlgn="base">
              <a:spcBef>
                <a:spcPct val="0"/>
              </a:spcBef>
              <a:spcAft>
                <a:spcPct val="0"/>
              </a:spcAft>
            </a:pPr>
            <a:r>
              <a:rPr lang="ru-RU" sz="1200" b="1" i="1" dirty="0">
                <a:solidFill>
                  <a:srgbClr val="143740"/>
                </a:solidFill>
                <a:latin typeface="Times New Roman" pitchFamily="18" charset="0"/>
                <a:ea typeface="Calibri" pitchFamily="34" charset="0"/>
                <a:cs typeface="Times New Roman" pitchFamily="18" charset="0"/>
              </a:rPr>
              <a:t>МИНИСТЕРСТВО ОБРАЗОВАНИЯ И НАУКИ АМУРСКОЙ ОБЛАСТИ</a:t>
            </a:r>
            <a:br>
              <a:rPr lang="ru-RU" sz="1200" b="1" i="1" dirty="0">
                <a:solidFill>
                  <a:srgbClr val="143740"/>
                </a:solidFill>
                <a:latin typeface="Times New Roman" pitchFamily="18" charset="0"/>
                <a:ea typeface="Calibri" pitchFamily="34" charset="0"/>
                <a:cs typeface="Times New Roman" pitchFamily="18" charset="0"/>
              </a:rPr>
            </a:br>
            <a:r>
              <a:rPr lang="ru-RU" sz="1200" b="1" i="1" dirty="0">
                <a:solidFill>
                  <a:srgbClr val="143740"/>
                </a:solidFill>
                <a:latin typeface="Times New Roman" pitchFamily="18" charset="0"/>
                <a:ea typeface="Calibri" pitchFamily="34" charset="0"/>
                <a:cs typeface="Times New Roman" pitchFamily="18" charset="0"/>
              </a:rPr>
              <a:t>   ГОСУДАРСТВЕННОЕ ОБРАЗОВАТЕЛЬНОЕ АВТОНОМНОЕ </a:t>
            </a:r>
            <a:r>
              <a:rPr lang="ru-RU" sz="1200" b="1" i="1" dirty="0" smtClean="0">
                <a:solidFill>
                  <a:srgbClr val="143740"/>
                </a:solidFill>
                <a:latin typeface="Times New Roman" pitchFamily="18" charset="0"/>
                <a:ea typeface="Calibri" pitchFamily="34" charset="0"/>
                <a:cs typeface="Times New Roman" pitchFamily="18" charset="0"/>
              </a:rPr>
              <a:t>УЧРЕЖДЕНИЕ</a:t>
            </a:r>
          </a:p>
          <a:p>
            <a:pPr lvl="0" algn="ctr" fontAlgn="base">
              <a:spcBef>
                <a:spcPct val="0"/>
              </a:spcBef>
              <a:spcAft>
                <a:spcPct val="0"/>
              </a:spcAft>
            </a:pPr>
            <a:r>
              <a:rPr lang="ru-RU" sz="1200" b="1" i="1" dirty="0" smtClean="0">
                <a:solidFill>
                  <a:srgbClr val="143740"/>
                </a:solidFill>
                <a:latin typeface="Times New Roman" pitchFamily="18" charset="0"/>
                <a:ea typeface="Calibri" pitchFamily="34" charset="0"/>
                <a:cs typeface="Times New Roman" pitchFamily="18" charset="0"/>
              </a:rPr>
              <a:t> </a:t>
            </a:r>
            <a:r>
              <a:rPr lang="ru-RU" sz="1200" b="1" i="1" dirty="0">
                <a:solidFill>
                  <a:srgbClr val="143740"/>
                </a:solidFill>
                <a:latin typeface="Times New Roman" pitchFamily="18" charset="0"/>
                <a:ea typeface="Calibri" pitchFamily="34" charset="0"/>
                <a:cs typeface="Times New Roman" pitchFamily="18" charset="0"/>
              </a:rPr>
              <a:t>СРЕДНЕГО ПРОФЕССИОНАЛЬНОГО ОБРАЗОВАНИЯ</a:t>
            </a:r>
            <a:br>
              <a:rPr lang="ru-RU" sz="1200" b="1" i="1" dirty="0">
                <a:solidFill>
                  <a:srgbClr val="143740"/>
                </a:solidFill>
                <a:latin typeface="Times New Roman" pitchFamily="18" charset="0"/>
                <a:ea typeface="Calibri" pitchFamily="34" charset="0"/>
                <a:cs typeface="Times New Roman" pitchFamily="18" charset="0"/>
              </a:rPr>
            </a:br>
            <a:r>
              <a:rPr lang="ru-RU" sz="1200" b="1" i="1" dirty="0">
                <a:solidFill>
                  <a:srgbClr val="143740"/>
                </a:solidFill>
                <a:latin typeface="Times New Roman" pitchFamily="18" charset="0"/>
                <a:ea typeface="Calibri" pitchFamily="34" charset="0"/>
                <a:cs typeface="Times New Roman" pitchFamily="18" charset="0"/>
              </a:rPr>
              <a:t>АМУРСКОЙ ОБЛАСТИ</a:t>
            </a:r>
            <a:br>
              <a:rPr lang="ru-RU" sz="1200" b="1" i="1" dirty="0">
                <a:solidFill>
                  <a:srgbClr val="143740"/>
                </a:solidFill>
                <a:latin typeface="Times New Roman" pitchFamily="18" charset="0"/>
                <a:ea typeface="Calibri" pitchFamily="34" charset="0"/>
                <a:cs typeface="Times New Roman" pitchFamily="18" charset="0"/>
              </a:rPr>
            </a:br>
            <a:r>
              <a:rPr lang="ru-RU" sz="1200" b="1" i="1" dirty="0">
                <a:solidFill>
                  <a:srgbClr val="143740"/>
                </a:solidFill>
                <a:latin typeface="Times New Roman" pitchFamily="18" charset="0"/>
                <a:ea typeface="Calibri" pitchFamily="34" charset="0"/>
                <a:cs typeface="Times New Roman" pitchFamily="18" charset="0"/>
              </a:rPr>
              <a:t> </a:t>
            </a:r>
            <a:r>
              <a:rPr lang="ru-RU" sz="1200" b="1" i="1" dirty="0">
                <a:solidFill>
                  <a:srgbClr val="143740"/>
                </a:solidFill>
                <a:ea typeface="Calibri" pitchFamily="34" charset="0"/>
                <a:cs typeface="Times New Roman" pitchFamily="18" charset="0"/>
              </a:rPr>
              <a:t>«</a:t>
            </a:r>
            <a:r>
              <a:rPr lang="ru-RU" sz="1200" b="1" i="1" dirty="0">
                <a:solidFill>
                  <a:srgbClr val="143740"/>
                </a:solidFill>
                <a:latin typeface="Times New Roman" pitchFamily="18" charset="0"/>
                <a:ea typeface="Calibri" pitchFamily="34" charset="0"/>
                <a:cs typeface="Times New Roman" pitchFamily="18" charset="0"/>
              </a:rPr>
              <a:t>АМУРСКИЙ ПЕДАГОГИЧЕСКИЙ КОЛЛЕДЖ</a:t>
            </a:r>
            <a:r>
              <a:rPr lang="ru-RU" sz="1200" b="1" i="1" dirty="0">
                <a:solidFill>
                  <a:srgbClr val="143740"/>
                </a:solidFill>
                <a:ea typeface="Calibri" pitchFamily="34" charset="0"/>
                <a:cs typeface="Times New Roman" pitchFamily="18" charset="0"/>
              </a:rPr>
              <a:t>»</a:t>
            </a:r>
            <a:endParaRPr lang="ru-RU" sz="1200" dirty="0">
              <a:solidFill>
                <a:srgbClr val="143740"/>
              </a:solidFill>
              <a:latin typeface="Arial" pitchFamily="34" charset="0"/>
              <a:cs typeface="Arial" pitchFamily="34" charset="0"/>
            </a:endParaRPr>
          </a:p>
        </p:txBody>
      </p:sp>
      <p:sp>
        <p:nvSpPr>
          <p:cNvPr id="7" name="TextBox 6"/>
          <p:cNvSpPr txBox="1"/>
          <p:nvPr/>
        </p:nvSpPr>
        <p:spPr>
          <a:xfrm>
            <a:off x="3207434" y="5096201"/>
            <a:ext cx="5250709" cy="646331"/>
          </a:xfrm>
          <a:prstGeom prst="rect">
            <a:avLst/>
          </a:prstGeom>
          <a:noFill/>
        </p:spPr>
        <p:txBody>
          <a:bodyPr wrap="square" rtlCol="0">
            <a:spAutoFit/>
          </a:bodyPr>
          <a:lstStyle/>
          <a:p>
            <a:pPr lvl="0" algn="r"/>
            <a:r>
              <a:rPr lang="ru-RU" b="1" i="1" dirty="0">
                <a:solidFill>
                  <a:prstClr val="black"/>
                </a:solidFill>
                <a:latin typeface="Times New Roman" pitchFamily="18" charset="0"/>
                <a:cs typeface="Times New Roman" pitchFamily="18" charset="0"/>
              </a:rPr>
              <a:t>Преподаватель методики развития речи: </a:t>
            </a:r>
          </a:p>
          <a:p>
            <a:pPr lvl="0" algn="r"/>
            <a:r>
              <a:rPr lang="ru-RU" i="1" dirty="0">
                <a:solidFill>
                  <a:prstClr val="black"/>
                </a:solidFill>
                <a:latin typeface="Times New Roman" pitchFamily="18" charset="0"/>
                <a:cs typeface="Times New Roman" pitchFamily="18" charset="0"/>
              </a:rPr>
              <a:t>Гольская Оксана Геннадьевна</a:t>
            </a:r>
          </a:p>
        </p:txBody>
      </p:sp>
      <p:sp>
        <p:nvSpPr>
          <p:cNvPr id="8" name="TextBox 7"/>
          <p:cNvSpPr txBox="1"/>
          <p:nvPr/>
        </p:nvSpPr>
        <p:spPr>
          <a:xfrm>
            <a:off x="1493452" y="4472147"/>
            <a:ext cx="5761788" cy="646331"/>
          </a:xfrm>
          <a:prstGeom prst="rect">
            <a:avLst/>
          </a:prstGeom>
          <a:noFill/>
        </p:spPr>
        <p:txBody>
          <a:bodyPr wrap="square" rtlCol="0">
            <a:spAutoFit/>
          </a:bodyPr>
          <a:lstStyle/>
          <a:p>
            <a:pPr lvl="0"/>
            <a:r>
              <a:rPr lang="ru-RU" b="1" i="1" dirty="0">
                <a:solidFill>
                  <a:prstClr val="black"/>
                </a:solidFill>
                <a:latin typeface="Times New Roman" panose="02020603050405020304" pitchFamily="18" charset="0"/>
                <a:cs typeface="Times New Roman" panose="02020603050405020304" pitchFamily="18" charset="0"/>
              </a:rPr>
              <a:t>МДК 03.02 </a:t>
            </a:r>
            <a:r>
              <a:rPr lang="ru-RU" i="1" dirty="0">
                <a:solidFill>
                  <a:prstClr val="black"/>
                </a:solidFill>
                <a:latin typeface="Times New Roman" panose="02020603050405020304" pitchFamily="18" charset="0"/>
                <a:cs typeface="Times New Roman" panose="02020603050405020304" pitchFamily="18" charset="0"/>
              </a:rPr>
              <a:t>Теория и методика развития речи у детей</a:t>
            </a:r>
          </a:p>
          <a:p>
            <a:pPr lvl="0"/>
            <a:r>
              <a:rPr lang="ru-RU" b="1" i="1" dirty="0">
                <a:solidFill>
                  <a:prstClr val="black"/>
                </a:solidFill>
                <a:latin typeface="Times New Roman" panose="02020603050405020304" pitchFamily="18" charset="0"/>
                <a:cs typeface="Times New Roman" panose="02020603050405020304" pitchFamily="18" charset="0"/>
              </a:rPr>
              <a:t>Специальность: </a:t>
            </a:r>
            <a:r>
              <a:rPr lang="ru-RU" i="1" dirty="0">
                <a:solidFill>
                  <a:prstClr val="black"/>
                </a:solidFill>
                <a:latin typeface="Times New Roman" panose="02020603050405020304" pitchFamily="18" charset="0"/>
                <a:cs typeface="Times New Roman" panose="02020603050405020304" pitchFamily="18" charset="0"/>
              </a:rPr>
              <a:t>44. 02. 01  Дошкольное образование </a:t>
            </a:r>
          </a:p>
        </p:txBody>
      </p:sp>
      <p:sp>
        <p:nvSpPr>
          <p:cNvPr id="9" name="TextBox 8"/>
          <p:cNvSpPr txBox="1"/>
          <p:nvPr/>
        </p:nvSpPr>
        <p:spPr>
          <a:xfrm>
            <a:off x="4721903" y="5606321"/>
            <a:ext cx="3313734" cy="400110"/>
          </a:xfrm>
          <a:prstGeom prst="rect">
            <a:avLst/>
          </a:prstGeom>
          <a:noFill/>
        </p:spPr>
        <p:txBody>
          <a:bodyPr wrap="square" rtlCol="0">
            <a:spAutoFit/>
          </a:bodyPr>
          <a:lstStyle/>
          <a:p>
            <a:pPr lvl="0"/>
            <a:r>
              <a:rPr lang="ru-RU" sz="2000" b="1" i="1" dirty="0">
                <a:solidFill>
                  <a:prstClr val="black"/>
                </a:solidFill>
                <a:latin typeface="Times New Roman" panose="02020603050405020304" pitchFamily="18" charset="0"/>
                <a:cs typeface="Times New Roman" panose="02020603050405020304" pitchFamily="18" charset="0"/>
              </a:rPr>
              <a:t>Благовещенск</a:t>
            </a:r>
          </a:p>
        </p:txBody>
      </p:sp>
      <p:sp>
        <p:nvSpPr>
          <p:cNvPr id="10" name="TextBox 9"/>
          <p:cNvSpPr txBox="1"/>
          <p:nvPr/>
        </p:nvSpPr>
        <p:spPr>
          <a:xfrm>
            <a:off x="1873771" y="3207317"/>
            <a:ext cx="6271423" cy="369332"/>
          </a:xfrm>
          <a:prstGeom prst="rect">
            <a:avLst/>
          </a:prstGeom>
          <a:noFill/>
        </p:spPr>
        <p:txBody>
          <a:bodyPr wrap="square" rtlCol="0">
            <a:spAutoFit/>
          </a:bodyPr>
          <a:lstStyle/>
          <a:p>
            <a:pPr indent="259080" algn="r">
              <a:spcAft>
                <a:spcPts val="0"/>
              </a:spcAft>
            </a:pPr>
            <a:endParaRPr lang="ru-RU" dirty="0"/>
          </a:p>
        </p:txBody>
      </p:sp>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8143" y="2847480"/>
            <a:ext cx="2345986" cy="3158951"/>
          </a:xfrm>
          <a:prstGeom prst="rect">
            <a:avLst/>
          </a:prstGeom>
        </p:spPr>
      </p:pic>
      <p:sp>
        <p:nvSpPr>
          <p:cNvPr id="12" name="TextBox 11"/>
          <p:cNvSpPr txBox="1"/>
          <p:nvPr/>
        </p:nvSpPr>
        <p:spPr>
          <a:xfrm>
            <a:off x="3460652" y="3382313"/>
            <a:ext cx="5641145" cy="923330"/>
          </a:xfrm>
          <a:prstGeom prst="rect">
            <a:avLst/>
          </a:prstGeom>
          <a:noFill/>
        </p:spPr>
        <p:txBody>
          <a:bodyPr wrap="square" rtlCol="0">
            <a:spAutoFit/>
          </a:bodyPr>
          <a:lstStyle/>
          <a:p>
            <a:pPr indent="259080" algn="r">
              <a:spcAft>
                <a:spcPts val="0"/>
              </a:spcAft>
            </a:pPr>
            <a:r>
              <a:rPr lang="ru-RU" b="1" i="1">
                <a:latin typeface="Times New Roman" panose="02020603050405020304" pitchFamily="18" charset="0"/>
                <a:ea typeface="Times New Roman" panose="02020603050405020304" pitchFamily="18" charset="0"/>
              </a:rPr>
              <a:t>Что толку в книжке, – подумала Алиса</a:t>
            </a:r>
            <a:r>
              <a:rPr lang="ru-RU">
                <a:latin typeface="Times New Roman" panose="02020603050405020304" pitchFamily="18" charset="0"/>
                <a:ea typeface="Times New Roman" panose="02020603050405020304" pitchFamily="18" charset="0"/>
              </a:rPr>
              <a:t> </a:t>
            </a:r>
            <a:r>
              <a:rPr lang="ru-RU" b="1" i="1">
                <a:latin typeface="Times New Roman" panose="02020603050405020304" pitchFamily="18" charset="0"/>
                <a:ea typeface="Times New Roman" panose="02020603050405020304" pitchFamily="18" charset="0"/>
              </a:rPr>
              <a:t>– </a:t>
            </a:r>
          </a:p>
          <a:p>
            <a:pPr indent="259080" algn="r">
              <a:spcAft>
                <a:spcPts val="0"/>
              </a:spcAft>
            </a:pPr>
            <a:r>
              <a:rPr lang="ru-RU" b="1" i="1">
                <a:latin typeface="Times New Roman" panose="02020603050405020304" pitchFamily="18" charset="0"/>
                <a:ea typeface="Times New Roman" panose="02020603050405020304" pitchFamily="18" charset="0"/>
              </a:rPr>
              <a:t>если в ней нет ни картинок, ни разговоров?</a:t>
            </a:r>
            <a:endParaRPr lang="ru-RU">
              <a:latin typeface="Times New Roman" panose="02020603050405020304" pitchFamily="18" charset="0"/>
              <a:ea typeface="Times New Roman" panose="02020603050405020304" pitchFamily="18" charset="0"/>
            </a:endParaRPr>
          </a:p>
          <a:p>
            <a:pPr algn="r"/>
            <a:r>
              <a:rPr lang="ru-RU" i="1">
                <a:latin typeface="Times New Roman" panose="02020603050405020304" pitchFamily="18" charset="0"/>
                <a:ea typeface="Times New Roman" panose="02020603050405020304" pitchFamily="18" charset="0"/>
              </a:rPr>
              <a:t>«Приключения Алисы в стране чудес»</a:t>
            </a:r>
            <a:endParaRPr lang="ru-RU" dirty="0"/>
          </a:p>
        </p:txBody>
      </p:sp>
      <p:sp>
        <p:nvSpPr>
          <p:cNvPr id="13" name="TextBox 12"/>
          <p:cNvSpPr txBox="1"/>
          <p:nvPr/>
        </p:nvSpPr>
        <p:spPr>
          <a:xfrm>
            <a:off x="1322363" y="2204981"/>
            <a:ext cx="9481766" cy="1077218"/>
          </a:xfrm>
          <a:prstGeom prst="rect">
            <a:avLst/>
          </a:prstGeom>
          <a:noFill/>
        </p:spPr>
        <p:txBody>
          <a:bodyPr wrap="square" rtlCol="0">
            <a:spAutoFit/>
          </a:bodyPr>
          <a:lstStyle/>
          <a:p>
            <a:pPr lvl="0" algn="ctr"/>
            <a:r>
              <a:rPr lang="ru-RU" sz="3200" b="1" i="1" dirty="0">
                <a:latin typeface="Times New Roman" panose="02020603050405020304" pitchFamily="18" charset="0"/>
                <a:cs typeface="Times New Roman" panose="02020603050405020304" pitchFamily="18" charset="0"/>
              </a:rPr>
              <a:t>Методика работы с книжными иллюстрациями в работе с детьми дошкольного возраста</a:t>
            </a:r>
            <a:endParaRPr lang="ru-RU" sz="32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3671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2729345" y="1149927"/>
            <a:ext cx="8027843" cy="1384995"/>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i="1" dirty="0">
                <a:latin typeface="Times New Roman" panose="02020603050405020304" pitchFamily="18" charset="0"/>
                <a:cs typeface="Times New Roman" panose="02020603050405020304" pitchFamily="18" charset="0"/>
              </a:rPr>
              <a:t>Разработать и оформить </a:t>
            </a:r>
            <a:r>
              <a:rPr lang="ru-RU" sz="2800" i="1" dirty="0" smtClean="0">
                <a:latin typeface="Times New Roman" panose="02020603050405020304" pitchFamily="18" charset="0"/>
                <a:cs typeface="Times New Roman" panose="02020603050405020304" pitchFamily="18" charset="0"/>
              </a:rPr>
              <a:t>комплект настольно </a:t>
            </a:r>
            <a:r>
              <a:rPr lang="ru-RU" sz="2800" i="1" dirty="0">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печатных дидактических игр </a:t>
            </a:r>
            <a:r>
              <a:rPr lang="ru-RU" sz="2800" i="1" dirty="0">
                <a:latin typeface="Times New Roman" panose="02020603050405020304" pitchFamily="18" charset="0"/>
                <a:cs typeface="Times New Roman" panose="02020603050405020304" pitchFamily="18" charset="0"/>
              </a:rPr>
              <a:t>по закреплению знаний детей дошкольного возраста </a:t>
            </a:r>
            <a:r>
              <a:rPr lang="ru-RU" sz="2800" i="1" dirty="0" smtClean="0">
                <a:latin typeface="Times New Roman" panose="02020603050405020304" pitchFamily="18" charset="0"/>
                <a:cs typeface="Times New Roman" panose="02020603050405020304" pitchFamily="18" charset="0"/>
              </a:rPr>
              <a:t>с</a:t>
            </a:r>
            <a:endParaRPr lang="ru-RU" sz="2800"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8515" y="1026101"/>
            <a:ext cx="1298431" cy="1190561"/>
          </a:xfrm>
          <a:prstGeom prst="rect">
            <a:avLst/>
          </a:prstGeom>
        </p:spPr>
      </p:pic>
      <p:sp>
        <p:nvSpPr>
          <p:cNvPr id="5" name="TextBox 4"/>
          <p:cNvSpPr txBox="1"/>
          <p:nvPr/>
        </p:nvSpPr>
        <p:spPr>
          <a:xfrm>
            <a:off x="1294531" y="2382982"/>
            <a:ext cx="5466033" cy="3539430"/>
          </a:xfrm>
          <a:prstGeom prst="rect">
            <a:avLst/>
          </a:prstGeom>
          <a:noFill/>
        </p:spPr>
        <p:txBody>
          <a:bodyPr wrap="square" rtlCol="0">
            <a:spAutoFit/>
          </a:bodyPr>
          <a:lstStyle/>
          <a:p>
            <a:pPr lvl="0" algn="just"/>
            <a:r>
              <a:rPr lang="ru-RU" sz="2800" i="1" dirty="0">
                <a:solidFill>
                  <a:prstClr val="black"/>
                </a:solidFill>
                <a:latin typeface="Times New Roman" panose="02020603050405020304" pitchFamily="18" charset="0"/>
                <a:cs typeface="Times New Roman" panose="02020603050405020304" pitchFamily="18" charset="0"/>
              </a:rPr>
              <a:t>творчеством художников иллюстраторов: Ю. Васнецова, В. Сутеева, Е. Чарушина, Е. Рачёва, Д. Нагишкина (в рамках реализации национально -   регионального компонента    - «Сказочный мир народов Амура»), используя методическую</a:t>
            </a: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5973" y="2674082"/>
            <a:ext cx="3871215" cy="294212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4823500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219201" y="2784764"/>
            <a:ext cx="6359235" cy="3651204"/>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2800" i="1" dirty="0">
                <a:latin typeface="Times New Roman" panose="02020603050405020304" pitchFamily="18" charset="0"/>
                <a:cs typeface="Times New Roman" panose="02020603050405020304" pitchFamily="18" charset="0"/>
              </a:rPr>
              <a:t>Подготовить фотоотчёт об оформлении дидактических игр, проведении их в студенческой </a:t>
            </a:r>
            <a:r>
              <a:rPr lang="ru-RU" sz="2800" i="1" dirty="0" smtClean="0">
                <a:latin typeface="Times New Roman" panose="02020603050405020304" pitchFamily="18" charset="0"/>
                <a:cs typeface="Times New Roman" panose="02020603050405020304" pitchFamily="18" charset="0"/>
              </a:rPr>
              <a:t>аудитории </a:t>
            </a:r>
            <a:r>
              <a:rPr lang="ru-RU" sz="2800" i="1" dirty="0">
                <a:latin typeface="Times New Roman" panose="02020603050405020304" pitchFamily="18" charset="0"/>
                <a:cs typeface="Times New Roman" panose="02020603050405020304" pitchFamily="18" charset="0"/>
              </a:rPr>
              <a:t>или на практике в работе с детьми; поместить фотоотчёт на страницах электронного портфолио по предмету ТМРР.</a:t>
            </a:r>
          </a:p>
          <a:p>
            <a:pPr lvl="0" algn="just"/>
            <a:endParaRPr lang="ru-RU" sz="2800"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413164" y="1080655"/>
            <a:ext cx="9407236" cy="1815882"/>
          </a:xfrm>
          <a:prstGeom prst="rect">
            <a:avLst/>
          </a:prstGeom>
          <a:noFill/>
        </p:spPr>
        <p:txBody>
          <a:bodyPr wrap="square" rtlCol="0">
            <a:spAutoFit/>
          </a:bodyPr>
          <a:lstStyle/>
          <a:p>
            <a:pPr lvl="0" algn="just"/>
            <a:r>
              <a:rPr lang="ru-RU" sz="2800" i="1" dirty="0">
                <a:solidFill>
                  <a:prstClr val="black"/>
                </a:solidFill>
                <a:latin typeface="Times New Roman" panose="02020603050405020304" pitchFamily="18" charset="0"/>
                <a:cs typeface="Times New Roman" panose="02020603050405020304" pitchFamily="18" charset="0"/>
              </a:rPr>
              <a:t>литературу и учебники, электронный образовательный контент, слайд лекций, слайд тьюторинга* (Контрольная работа по модулю "Планирование работы...nsportal.ru); подготовиться к проведению в студенческой аудитории.</a:t>
            </a:r>
            <a:endParaRPr lang="ru-RU" sz="2800" dirty="0">
              <a:solidFill>
                <a:prstClr val="black"/>
              </a:solidFill>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9929" y="3058874"/>
            <a:ext cx="3050471" cy="256822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7960953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274618" y="929390"/>
            <a:ext cx="9628910" cy="2287199"/>
          </a:xfrm>
          <a:prstGeom prst="rect">
            <a:avLst/>
          </a:prstGeom>
          <a:noFill/>
        </p:spPr>
        <p:txBody>
          <a:bodyPr wrap="square" rtlCol="0">
            <a:spAutoFit/>
          </a:bodyPr>
          <a:lstStyle/>
          <a:p>
            <a:pPr algn="ctr"/>
            <a:r>
              <a:rPr lang="ru-RU" sz="2800" b="1" i="1" dirty="0">
                <a:latin typeface="Times New Roman" panose="02020603050405020304" pitchFamily="18" charset="0"/>
                <a:cs typeface="Times New Roman" panose="02020603050405020304" pitchFamily="18" charset="0"/>
              </a:rPr>
              <a:t>Методические рекомендации по созданию и </a:t>
            </a:r>
            <a:r>
              <a:rPr lang="ru-RU" sz="2800" b="1" i="1" dirty="0" smtClean="0">
                <a:latin typeface="Times New Roman" panose="02020603050405020304" pitchFamily="18" charset="0"/>
                <a:cs typeface="Times New Roman" panose="02020603050405020304" pitchFamily="18" charset="0"/>
              </a:rPr>
              <a:t>оформлению комплекта настольно – печатных игр «Ознакомление дошкольников с творчеством </a:t>
            </a:r>
            <a:r>
              <a:rPr lang="ru-RU" sz="2800" b="1" i="1" dirty="0">
                <a:latin typeface="Times New Roman" panose="02020603050405020304" pitchFamily="18" charset="0"/>
                <a:cs typeface="Times New Roman" panose="02020603050405020304" pitchFamily="18" charset="0"/>
              </a:rPr>
              <a:t>художников </a:t>
            </a:r>
            <a:r>
              <a:rPr lang="ru-RU" sz="2800" b="1" i="1" dirty="0" smtClean="0">
                <a:latin typeface="Times New Roman" panose="02020603050405020304" pitchFamily="18" charset="0"/>
                <a:cs typeface="Times New Roman" panose="02020603050405020304" pitchFamily="18" charset="0"/>
              </a:rPr>
              <a:t>иллюстраторов Ю</a:t>
            </a:r>
            <a:r>
              <a:rPr lang="ru-RU" sz="2800" b="1" i="1" dirty="0">
                <a:latin typeface="Times New Roman" panose="02020603050405020304" pitchFamily="18" charset="0"/>
                <a:cs typeface="Times New Roman" panose="02020603050405020304" pitchFamily="18" charset="0"/>
              </a:rPr>
              <a:t>. Васнецова, В. Сутеева, Е. Чарушина, Е. Рачёва, </a:t>
            </a:r>
            <a:endParaRPr lang="ru-RU" sz="2800" b="1" i="1" dirty="0" smtClean="0">
              <a:latin typeface="Times New Roman" panose="02020603050405020304" pitchFamily="18" charset="0"/>
              <a:cs typeface="Times New Roman" panose="02020603050405020304" pitchFamily="18" charset="0"/>
            </a:endParaRPr>
          </a:p>
          <a:p>
            <a:pPr algn="ctr"/>
            <a:r>
              <a:rPr lang="ru-RU" sz="2800" b="1" i="1" dirty="0" smtClean="0">
                <a:latin typeface="Times New Roman" panose="02020603050405020304" pitchFamily="18" charset="0"/>
                <a:cs typeface="Times New Roman" panose="02020603050405020304" pitchFamily="18" charset="0"/>
              </a:rPr>
              <a:t>Д</a:t>
            </a:r>
            <a:r>
              <a:rPr lang="ru-RU" sz="2800" b="1" i="1" dirty="0">
                <a:latin typeface="Times New Roman" panose="02020603050405020304" pitchFamily="18" charset="0"/>
                <a:cs typeface="Times New Roman" panose="02020603050405020304" pitchFamily="18" charset="0"/>
              </a:rPr>
              <a:t>. </a:t>
            </a:r>
            <a:r>
              <a:rPr lang="ru-RU" sz="2800" b="1" i="1" dirty="0" smtClean="0">
                <a:latin typeface="Times New Roman" panose="02020603050405020304" pitchFamily="18" charset="0"/>
                <a:cs typeface="Times New Roman" panose="02020603050405020304" pitchFamily="18" charset="0"/>
              </a:rPr>
              <a:t>Нагишкина»</a:t>
            </a:r>
            <a:endParaRPr lang="ru-RU" sz="2800" dirty="0"/>
          </a:p>
        </p:txBody>
      </p:sp>
      <p:sp>
        <p:nvSpPr>
          <p:cNvPr id="5" name="TextBox 4"/>
          <p:cNvSpPr txBox="1"/>
          <p:nvPr/>
        </p:nvSpPr>
        <p:spPr>
          <a:xfrm>
            <a:off x="1169233" y="2983043"/>
            <a:ext cx="6841478" cy="3046988"/>
          </a:xfrm>
          <a:prstGeom prst="rect">
            <a:avLst/>
          </a:prstGeom>
          <a:noFill/>
        </p:spPr>
        <p:txBody>
          <a:bodyPr wrap="square" rtlCol="0">
            <a:spAutoFit/>
          </a:bodyPr>
          <a:lstStyle/>
          <a:p>
            <a:pPr marL="342900" indent="-342900" algn="just">
              <a:buFont typeface="Wingdings" panose="05000000000000000000" pitchFamily="2" charset="2"/>
              <a:buChar char="ü"/>
            </a:pPr>
            <a:r>
              <a:rPr lang="ru-RU" sz="2400" b="1" i="1" dirty="0">
                <a:latin typeface="Times New Roman" panose="02020603050405020304" pitchFamily="18" charset="0"/>
                <a:cs typeface="Times New Roman" panose="02020603050405020304" pitchFamily="18" charset="0"/>
              </a:rPr>
              <a:t>Создайте концепцию игры </a:t>
            </a:r>
            <a:r>
              <a:rPr lang="ru-RU" sz="2400" i="1" dirty="0">
                <a:latin typeface="Times New Roman" panose="02020603050405020304" pitchFamily="18" charset="0"/>
                <a:cs typeface="Times New Roman" panose="02020603050405020304" pitchFamily="18" charset="0"/>
              </a:rPr>
              <a:t>(отталкиваясь от темы, например, по любимой книге; просчитайте математическую модель, а потом уже решите, о чём будет  игра; или начните усовершенствовать любимую настолку и постепенно придумайте что-то совершенно не похожее на первоисточник и т.п.)</a:t>
            </a:r>
            <a:r>
              <a:rPr lang="ru-RU" sz="2400" b="1" i="1" dirty="0">
                <a:latin typeface="Times New Roman" panose="02020603050405020304" pitchFamily="18" charset="0"/>
                <a:cs typeface="Times New Roman" panose="02020603050405020304" pitchFamily="18" charset="0"/>
              </a:rPr>
              <a:t> </a:t>
            </a: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6444" y="3216589"/>
            <a:ext cx="2761350" cy="237355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768534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4" name="TextBox 3"/>
          <p:cNvSpPr txBox="1"/>
          <p:nvPr/>
        </p:nvSpPr>
        <p:spPr>
          <a:xfrm>
            <a:off x="1343891" y="1080656"/>
            <a:ext cx="5821408" cy="4893647"/>
          </a:xfrm>
          <a:prstGeom prst="rect">
            <a:avLst/>
          </a:prstGeom>
          <a:noFill/>
        </p:spPr>
        <p:txBody>
          <a:bodyPr wrap="square" rtlCol="0">
            <a:spAutoFit/>
          </a:bodyPr>
          <a:lstStyle/>
          <a:p>
            <a:pPr marL="342900" indent="-342900" algn="just">
              <a:buFont typeface="Wingdings" panose="05000000000000000000" pitchFamily="2" charset="2"/>
              <a:buChar char="ü"/>
            </a:pPr>
            <a:r>
              <a:rPr lang="ru-RU" sz="2400" i="1" dirty="0" smtClean="0">
                <a:latin typeface="Times New Roman" panose="02020603050405020304" pitchFamily="18" charset="0"/>
                <a:cs typeface="Times New Roman" panose="02020603050405020304" pitchFamily="18" charset="0"/>
              </a:rPr>
              <a:t> </a:t>
            </a:r>
            <a:r>
              <a:rPr lang="ru-RU" sz="2400" b="1" i="1" dirty="0">
                <a:latin typeface="Times New Roman" panose="02020603050405020304" pitchFamily="18" charset="0"/>
                <a:cs typeface="Times New Roman" panose="02020603050405020304" pitchFamily="18" charset="0"/>
              </a:rPr>
              <a:t>Продумайте тему, оформление и возрастную направленность </a:t>
            </a:r>
            <a:r>
              <a:rPr lang="ru-RU" sz="2400" i="1" dirty="0">
                <a:latin typeface="Times New Roman" panose="02020603050405020304" pitchFamily="18" charset="0"/>
                <a:cs typeface="Times New Roman" panose="02020603050405020304" pitchFamily="18" charset="0"/>
              </a:rPr>
              <a:t>(возраст, пол</a:t>
            </a:r>
            <a:r>
              <a:rPr lang="ru-RU" sz="2400" i="1" dirty="0" smtClean="0">
                <a:latin typeface="Times New Roman" panose="02020603050405020304" pitchFamily="18" charset="0"/>
                <a:cs typeface="Times New Roman" panose="02020603050405020304" pitchFamily="18" charset="0"/>
              </a:rPr>
              <a:t>).      </a:t>
            </a:r>
          </a:p>
          <a:p>
            <a:pPr algn="just"/>
            <a:r>
              <a:rPr lang="ru-RU" sz="2400" i="1" dirty="0" smtClean="0">
                <a:latin typeface="Times New Roman" panose="02020603050405020304" pitchFamily="18" charset="0"/>
                <a:cs typeface="Times New Roman" panose="02020603050405020304" pitchFamily="18" charset="0"/>
              </a:rPr>
              <a:t>       Игра </a:t>
            </a:r>
            <a:r>
              <a:rPr lang="ru-RU" sz="2400" i="1" dirty="0">
                <a:latin typeface="Times New Roman" panose="02020603050405020304" pitchFamily="18" charset="0"/>
                <a:cs typeface="Times New Roman" panose="02020603050405020304" pitchFamily="18" charset="0"/>
              </a:rPr>
              <a:t>с привлекательной темой и красивым артом будет и играться чаще. Если тема и оформление не возбуждают интерес, будет очень сложно найти и сохранить аудиторию для вашей игры.</a:t>
            </a:r>
            <a:endParaRPr lang="ru-RU" sz="2400" b="1" i="1"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400" b="1" i="1" dirty="0" smtClean="0">
                <a:latin typeface="Times New Roman" panose="02020603050405020304" pitchFamily="18" charset="0"/>
                <a:cs typeface="Times New Roman" panose="02020603050405020304" pitchFamily="18" charset="0"/>
              </a:rPr>
              <a:t>Сделайте </a:t>
            </a:r>
            <a:r>
              <a:rPr lang="ru-RU" sz="2400" b="1" i="1" dirty="0">
                <a:latin typeface="Times New Roman" panose="02020603050405020304" pitchFamily="18" charset="0"/>
                <a:cs typeface="Times New Roman" panose="02020603050405020304" pitchFamily="18" charset="0"/>
              </a:rPr>
              <a:t>дизайн коробки и игрового поля </a:t>
            </a:r>
            <a:r>
              <a:rPr lang="ru-RU" sz="2400" i="1" dirty="0">
                <a:latin typeface="Times New Roman" panose="02020603050405020304" pitchFamily="18" charset="0"/>
                <a:cs typeface="Times New Roman" panose="02020603050405020304" pitchFamily="18" charset="0"/>
              </a:rPr>
              <a:t>(если вы сделаете дизайн и рисунки\фотографии к своей игре сами, то это повысит ваши шансы в разы). </a:t>
            </a: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1388" y="1201435"/>
            <a:ext cx="3170195" cy="414563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6845323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399308" y="1080655"/>
            <a:ext cx="9379527" cy="1569660"/>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2400" b="1" i="1" dirty="0">
                <a:latin typeface="Times New Roman" panose="02020603050405020304" pitchFamily="18" charset="0"/>
                <a:cs typeface="Times New Roman" panose="02020603050405020304" pitchFamily="18" charset="0"/>
              </a:rPr>
              <a:t>Формат - желательно чтоб в игре были только стандартные элементы </a:t>
            </a:r>
            <a:r>
              <a:rPr lang="ru-RU" sz="2400" i="1" dirty="0">
                <a:latin typeface="Times New Roman" panose="02020603050405020304" pitchFamily="18" charset="0"/>
                <a:cs typeface="Times New Roman" panose="02020603050405020304" pitchFamily="18" charset="0"/>
              </a:rPr>
              <a:t>(карты, кубики, песочные часы, игровое поле, какие-то таблицы, схемы, особые фишки, рамки-вкладыши или разрезные картинки,  токены и т.п.). </a:t>
            </a:r>
          </a:p>
        </p:txBody>
      </p:sp>
      <p:sp>
        <p:nvSpPr>
          <p:cNvPr id="4" name="TextBox 3"/>
          <p:cNvSpPr txBox="1"/>
          <p:nvPr/>
        </p:nvSpPr>
        <p:spPr>
          <a:xfrm>
            <a:off x="1745674" y="2535382"/>
            <a:ext cx="5140036" cy="3416320"/>
          </a:xfrm>
          <a:prstGeom prst="rect">
            <a:avLst/>
          </a:prstGeom>
          <a:noFill/>
        </p:spPr>
        <p:txBody>
          <a:bodyPr wrap="square" rtlCol="0">
            <a:spAutoFit/>
          </a:bodyPr>
          <a:lstStyle/>
          <a:p>
            <a:pPr algn="just"/>
            <a:r>
              <a:rPr lang="ru-RU" sz="2400" i="1" dirty="0">
                <a:latin typeface="Times New Roman" panose="02020603050405020304" pitchFamily="18" charset="0"/>
                <a:cs typeface="Times New Roman" panose="02020603050405020304" pitchFamily="18" charset="0"/>
              </a:rPr>
              <a:t>Чтобы упростить и ускорить создание прототипа, позаимствуйте фишки, жетоны, карточки ресурсов и другие подобные компоненты из других игр в вашей коллекции. Как вариант, можно приобрести похожую по комплектации настольную игру и переделать её полностью.</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1599" y="2535382"/>
            <a:ext cx="3647236" cy="296337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1570381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524000" y="1025236"/>
            <a:ext cx="9240982" cy="4801314"/>
          </a:xfrm>
          <a:prstGeom prst="rect">
            <a:avLst/>
          </a:prstGeom>
          <a:noFill/>
        </p:spPr>
        <p:txBody>
          <a:bodyPr wrap="square" rtlCol="0">
            <a:spAutoFit/>
          </a:bodyPr>
          <a:lstStyle/>
          <a:p>
            <a:pPr marL="457200" indent="-457200" algn="just">
              <a:buFont typeface="Wingdings" panose="05000000000000000000" pitchFamily="2" charset="2"/>
              <a:buChar char="ü"/>
            </a:pPr>
            <a:r>
              <a:rPr lang="ru-RU" sz="2400" b="1" i="1" dirty="0">
                <a:latin typeface="Times New Roman" panose="02020603050405020304" pitchFamily="18" charset="0"/>
                <a:cs typeface="Times New Roman" panose="02020603050405020304" pitchFamily="18" charset="0"/>
              </a:rPr>
              <a:t>Продумайте формулировки правил: </a:t>
            </a:r>
            <a:r>
              <a:rPr lang="ru-RU" sz="2400" i="1" dirty="0">
                <a:latin typeface="Times New Roman" panose="02020603050405020304" pitchFamily="18" charset="0"/>
                <a:cs typeface="Times New Roman" panose="02020603050405020304" pitchFamily="18" charset="0"/>
              </a:rPr>
              <a:t>они должны быть чёткими и охватывать все возможные игровые ситуации.</a:t>
            </a:r>
          </a:p>
          <a:p>
            <a:pPr marL="457200" indent="-457200" algn="just">
              <a:buFont typeface="Wingdings" panose="05000000000000000000" pitchFamily="2" charset="2"/>
              <a:buChar char="ü"/>
            </a:pPr>
            <a:r>
              <a:rPr lang="ru-RU" sz="2400" b="1" i="1" dirty="0">
                <a:latin typeface="Times New Roman" panose="02020603050405020304" pitchFamily="18" charset="0"/>
                <a:cs typeface="Times New Roman" panose="02020603050405020304" pitchFamily="18" charset="0"/>
              </a:rPr>
              <a:t>Уточните точную комплектацию игры </a:t>
            </a:r>
            <a:r>
              <a:rPr lang="ru-RU" sz="2400" i="1" dirty="0">
                <a:latin typeface="Times New Roman" panose="02020603050405020304" pitchFamily="18" charset="0"/>
                <a:cs typeface="Times New Roman" panose="02020603050405020304" pitchFamily="18" charset="0"/>
              </a:rPr>
              <a:t>(количество и предполагаемый размер всех элементов игры). </a:t>
            </a:r>
            <a:endParaRPr lang="ru-RU" sz="2400" i="1"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400" b="1" i="1" dirty="0">
                <a:latin typeface="Times New Roman" panose="02020603050405020304" pitchFamily="18" charset="0"/>
                <a:cs typeface="Times New Roman" panose="02020603050405020304" pitchFamily="18" charset="0"/>
              </a:rPr>
              <a:t>Настольные игры для дошкольников должны быть яркими, красочными и максимально безопасными. </a:t>
            </a:r>
          </a:p>
          <a:p>
            <a:pPr marL="457200" indent="-457200" algn="just">
              <a:buFont typeface="Wingdings" panose="05000000000000000000" pitchFamily="2" charset="2"/>
              <a:buChar char="ü"/>
            </a:pPr>
            <a:r>
              <a:rPr lang="ru-RU" sz="2400" b="1" i="1" dirty="0">
                <a:latin typeface="Times New Roman" panose="02020603050405020304" pitchFamily="18" charset="0"/>
                <a:cs typeface="Times New Roman" panose="02020603050405020304" pitchFamily="18" charset="0"/>
              </a:rPr>
              <a:t>На вкладыше или внутренней стороне коробки отразите:</a:t>
            </a:r>
          </a:p>
          <a:p>
            <a:pPr algn="just"/>
            <a:r>
              <a:rPr lang="ru-RU" sz="2400" b="1" i="1" dirty="0">
                <a:latin typeface="Times New Roman" panose="02020603050405020304" pitchFamily="18" charset="0"/>
                <a:cs typeface="Times New Roman" panose="02020603050405020304" pitchFamily="18" charset="0"/>
              </a:rPr>
              <a:t>     название игры, возраст;</a:t>
            </a:r>
          </a:p>
          <a:p>
            <a:pPr algn="just"/>
            <a:r>
              <a:rPr lang="ru-RU" sz="2400" b="1" i="1" dirty="0">
                <a:latin typeface="Times New Roman" panose="02020603050405020304" pitchFamily="18" charset="0"/>
                <a:cs typeface="Times New Roman" panose="02020603050405020304" pitchFamily="18" charset="0"/>
              </a:rPr>
              <a:t>     цель, задачи </a:t>
            </a:r>
            <a:r>
              <a:rPr lang="ru-RU" sz="2400" i="1" dirty="0">
                <a:latin typeface="Times New Roman" panose="02020603050405020304" pitchFamily="18" charset="0"/>
                <a:cs typeface="Times New Roman" panose="02020603050405020304" pitchFamily="18" charset="0"/>
              </a:rPr>
              <a:t>(образовательные, воспитательные, развивающие, в том числе и на активизацию словаря) – см. таблицу №2;</a:t>
            </a:r>
          </a:p>
          <a:p>
            <a:pPr algn="just"/>
            <a:r>
              <a:rPr lang="ru-RU" sz="2400" i="1" dirty="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материал; игровые правила; игровые </a:t>
            </a:r>
            <a:r>
              <a:rPr lang="ru-RU" sz="2400" b="1" i="1" dirty="0">
                <a:latin typeface="Times New Roman" panose="02020603050405020304" pitchFamily="18" charset="0"/>
                <a:cs typeface="Times New Roman" panose="02020603050405020304" pitchFamily="18" charset="0"/>
              </a:rPr>
              <a:t>действия;</a:t>
            </a:r>
          </a:p>
          <a:p>
            <a:pPr algn="just"/>
            <a:r>
              <a:rPr lang="ru-RU" sz="2400" b="1" i="1" dirty="0">
                <a:latin typeface="Times New Roman" panose="02020603050405020304" pitchFamily="18" charset="0"/>
                <a:cs typeface="Times New Roman" panose="02020603050405020304" pitchFamily="18" charset="0"/>
              </a:rPr>
              <a:t>     кто оформил игру </a:t>
            </a:r>
            <a:r>
              <a:rPr lang="ru-RU" sz="2400" i="1" dirty="0">
                <a:latin typeface="Times New Roman" panose="02020603050405020304" pitchFamily="18" charset="0"/>
                <a:cs typeface="Times New Roman" panose="02020603050405020304" pitchFamily="18" charset="0"/>
              </a:rPr>
              <a:t>(Ф.И.О. студентки, группа, специальность). </a:t>
            </a:r>
          </a:p>
          <a:p>
            <a:pPr marL="457200" indent="-457200" algn="just">
              <a:buFont typeface="Wingdings" panose="05000000000000000000" pitchFamily="2" charset="2"/>
              <a:buChar char="ü"/>
            </a:pPr>
            <a:endParaRPr lang="ru-RU" i="1" dirty="0">
              <a:solidFill>
                <a:srgbClr val="003618"/>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94631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4" name="TextBox 3"/>
          <p:cNvSpPr txBox="1"/>
          <p:nvPr/>
        </p:nvSpPr>
        <p:spPr>
          <a:xfrm>
            <a:off x="1289155" y="989350"/>
            <a:ext cx="3043002" cy="5305558"/>
          </a:xfrm>
          <a:prstGeom prst="rect">
            <a:avLst/>
          </a:prstGeom>
          <a:noFill/>
        </p:spPr>
        <p:txBody>
          <a:bodyPr wrap="square" rtlCol="0">
            <a:spAutoFit/>
          </a:bodyPr>
          <a:lstStyle/>
          <a:p>
            <a:pPr algn="ctr"/>
            <a:r>
              <a:rPr lang="ru-RU" sz="2400" b="1" i="1" dirty="0">
                <a:latin typeface="Times New Roman" panose="02020603050405020304" pitchFamily="18" charset="0"/>
                <a:cs typeface="Times New Roman" panose="02020603050405020304" pitchFamily="18" charset="0"/>
              </a:rPr>
              <a:t>Комплект </a:t>
            </a:r>
            <a:r>
              <a:rPr lang="ru-RU" sz="2400" b="1" i="1" dirty="0" smtClean="0">
                <a:latin typeface="Times New Roman" panose="02020603050405020304" pitchFamily="18" charset="0"/>
                <a:cs typeface="Times New Roman" panose="02020603050405020304" pitchFamily="18" charset="0"/>
              </a:rPr>
              <a:t>настольно - печатных </a:t>
            </a:r>
            <a:r>
              <a:rPr lang="ru-RU" sz="2400" b="1" i="1" dirty="0">
                <a:latin typeface="Times New Roman" panose="02020603050405020304" pitchFamily="18" charset="0"/>
                <a:cs typeface="Times New Roman" panose="02020603050405020304" pitchFamily="18" charset="0"/>
              </a:rPr>
              <a:t>игр «Ознакомление дошкольников с творчеством художников иллюстраторов </a:t>
            </a:r>
            <a:endParaRPr lang="ru-RU" sz="2400" b="1" i="1" dirty="0" smtClean="0">
              <a:latin typeface="Times New Roman" panose="02020603050405020304" pitchFamily="18" charset="0"/>
              <a:cs typeface="Times New Roman" panose="02020603050405020304" pitchFamily="18" charset="0"/>
            </a:endParaRPr>
          </a:p>
          <a:p>
            <a:pPr algn="ctr"/>
            <a:r>
              <a:rPr lang="ru-RU" sz="2400" b="1" i="1" dirty="0" smtClean="0">
                <a:latin typeface="Times New Roman" panose="02020603050405020304" pitchFamily="18" charset="0"/>
                <a:cs typeface="Times New Roman" panose="02020603050405020304" pitchFamily="18" charset="0"/>
              </a:rPr>
              <a:t>Ю</a:t>
            </a:r>
            <a:r>
              <a:rPr lang="ru-RU" sz="2400" b="1" i="1" dirty="0">
                <a:latin typeface="Times New Roman" panose="02020603050405020304" pitchFamily="18" charset="0"/>
                <a:cs typeface="Times New Roman" panose="02020603050405020304" pitchFamily="18" charset="0"/>
              </a:rPr>
              <a:t>. Васнецова, </a:t>
            </a:r>
            <a:endParaRPr lang="ru-RU" sz="2400" b="1" i="1" dirty="0" smtClean="0">
              <a:latin typeface="Times New Roman" panose="02020603050405020304" pitchFamily="18" charset="0"/>
              <a:cs typeface="Times New Roman" panose="02020603050405020304" pitchFamily="18" charset="0"/>
            </a:endParaRPr>
          </a:p>
          <a:p>
            <a:pPr algn="ctr"/>
            <a:r>
              <a:rPr lang="ru-RU" sz="2400" b="1" i="1" dirty="0" smtClean="0">
                <a:latin typeface="Times New Roman" panose="02020603050405020304" pitchFamily="18" charset="0"/>
                <a:cs typeface="Times New Roman" panose="02020603050405020304" pitchFamily="18" charset="0"/>
              </a:rPr>
              <a:t>В</a:t>
            </a:r>
            <a:r>
              <a:rPr lang="ru-RU" sz="2400" b="1" i="1" dirty="0">
                <a:latin typeface="Times New Roman" panose="02020603050405020304" pitchFamily="18" charset="0"/>
                <a:cs typeface="Times New Roman" panose="02020603050405020304" pitchFamily="18" charset="0"/>
              </a:rPr>
              <a:t>. Сутеева, </a:t>
            </a:r>
            <a:endParaRPr lang="ru-RU" sz="2400" b="1" i="1" dirty="0" smtClean="0">
              <a:latin typeface="Times New Roman" panose="02020603050405020304" pitchFamily="18" charset="0"/>
              <a:cs typeface="Times New Roman" panose="02020603050405020304" pitchFamily="18" charset="0"/>
            </a:endParaRPr>
          </a:p>
          <a:p>
            <a:pPr algn="ctr"/>
            <a:r>
              <a:rPr lang="ru-RU" sz="2400" b="1" i="1" dirty="0" smtClean="0">
                <a:latin typeface="Times New Roman" panose="02020603050405020304" pitchFamily="18" charset="0"/>
                <a:cs typeface="Times New Roman" panose="02020603050405020304" pitchFamily="18" charset="0"/>
              </a:rPr>
              <a:t>Е</a:t>
            </a:r>
            <a:r>
              <a:rPr lang="ru-RU" sz="2400" b="1" i="1" dirty="0">
                <a:latin typeface="Times New Roman" panose="02020603050405020304" pitchFamily="18" charset="0"/>
                <a:cs typeface="Times New Roman" panose="02020603050405020304" pitchFamily="18" charset="0"/>
              </a:rPr>
              <a:t>. Чарушина, </a:t>
            </a:r>
            <a:endParaRPr lang="ru-RU" sz="2400" b="1" i="1" dirty="0" smtClean="0">
              <a:latin typeface="Times New Roman" panose="02020603050405020304" pitchFamily="18" charset="0"/>
              <a:cs typeface="Times New Roman" panose="02020603050405020304" pitchFamily="18" charset="0"/>
            </a:endParaRPr>
          </a:p>
          <a:p>
            <a:pPr algn="ctr"/>
            <a:r>
              <a:rPr lang="ru-RU" sz="2400" b="1" i="1" dirty="0" smtClean="0">
                <a:latin typeface="Times New Roman" panose="02020603050405020304" pitchFamily="18" charset="0"/>
                <a:cs typeface="Times New Roman" panose="02020603050405020304" pitchFamily="18" charset="0"/>
              </a:rPr>
              <a:t>Е</a:t>
            </a:r>
            <a:r>
              <a:rPr lang="ru-RU" sz="2400" b="1" i="1" dirty="0">
                <a:latin typeface="Times New Roman" panose="02020603050405020304" pitchFamily="18" charset="0"/>
                <a:cs typeface="Times New Roman" panose="02020603050405020304" pitchFamily="18" charset="0"/>
              </a:rPr>
              <a:t>. Рачёва, </a:t>
            </a:r>
          </a:p>
          <a:p>
            <a:pPr algn="ctr"/>
            <a:r>
              <a:rPr lang="ru-RU" sz="2400" b="1" i="1" dirty="0">
                <a:latin typeface="Times New Roman" panose="02020603050405020304" pitchFamily="18" charset="0"/>
                <a:cs typeface="Times New Roman" panose="02020603050405020304" pitchFamily="18" charset="0"/>
              </a:rPr>
              <a:t>Д. Нагишкина»</a:t>
            </a:r>
          </a:p>
          <a:p>
            <a:r>
              <a:rPr lang="ru-RU" dirty="0" smtClean="0"/>
              <a:t> </a:t>
            </a:r>
            <a:endParaRPr lang="ru-RU" dirty="0"/>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8133" y="959618"/>
            <a:ext cx="6457283" cy="5000629"/>
          </a:xfrm>
          <a:prstGeom prst="rect">
            <a:avLst/>
          </a:prstGeom>
        </p:spPr>
      </p:pic>
    </p:spTree>
    <p:extLst>
      <p:ext uri="{BB962C8B-B14F-4D97-AF65-F5344CB8AC3E}">
        <p14:creationId xmlns:p14="http://schemas.microsoft.com/office/powerpoint/2010/main" val="452214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5" name="TextBox 4"/>
          <p:cNvSpPr txBox="1"/>
          <p:nvPr/>
        </p:nvSpPr>
        <p:spPr>
          <a:xfrm>
            <a:off x="1229194" y="5291528"/>
            <a:ext cx="9799300" cy="523220"/>
          </a:xfrm>
          <a:prstGeom prst="rect">
            <a:avLst/>
          </a:prstGeom>
          <a:noFill/>
        </p:spPr>
        <p:txBody>
          <a:bodyPr wrap="square" rtlCol="0">
            <a:spAutoFit/>
          </a:bodyPr>
          <a:lstStyle/>
          <a:p>
            <a:pPr algn="ctr"/>
            <a:r>
              <a:rPr lang="ru-RU" sz="2800" b="1" i="1" dirty="0" smtClean="0">
                <a:latin typeface="Times New Roman" panose="02020603050405020304" pitchFamily="18" charset="0"/>
                <a:cs typeface="Times New Roman" panose="02020603050405020304" pitchFamily="18" charset="0"/>
              </a:rPr>
              <a:t>Настольно – печатная дидактическая игра «Домино»</a:t>
            </a:r>
            <a:endParaRPr lang="ru-RU" sz="2800" b="1" i="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0885" y="973091"/>
            <a:ext cx="4968865" cy="4318437"/>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1" y="973091"/>
            <a:ext cx="4856008" cy="4318437"/>
          </a:xfrm>
          <a:prstGeom prst="rect">
            <a:avLst/>
          </a:prstGeom>
        </p:spPr>
      </p:pic>
    </p:spTree>
    <p:extLst>
      <p:ext uri="{BB962C8B-B14F-4D97-AF65-F5344CB8AC3E}">
        <p14:creationId xmlns:p14="http://schemas.microsoft.com/office/powerpoint/2010/main" val="20441587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4" name="TextBox 3"/>
          <p:cNvSpPr txBox="1"/>
          <p:nvPr/>
        </p:nvSpPr>
        <p:spPr>
          <a:xfrm>
            <a:off x="1304144" y="4855192"/>
            <a:ext cx="9669599" cy="954107"/>
          </a:xfrm>
          <a:prstGeom prst="rect">
            <a:avLst/>
          </a:prstGeom>
          <a:noFill/>
        </p:spPr>
        <p:txBody>
          <a:bodyPr wrap="square" rtlCol="0">
            <a:spAutoFit/>
          </a:bodyPr>
          <a:lstStyle/>
          <a:p>
            <a:pPr algn="ctr"/>
            <a:r>
              <a:rPr lang="ru-RU" sz="2800" b="1" i="1" dirty="0">
                <a:latin typeface="Times New Roman" panose="02020603050405020304" pitchFamily="18" charset="0"/>
                <a:cs typeface="Times New Roman" panose="02020603050405020304" pitchFamily="18" charset="0"/>
              </a:rPr>
              <a:t>Настольно – </a:t>
            </a:r>
            <a:r>
              <a:rPr lang="ru-RU" sz="2800" b="1" i="1" dirty="0" smtClean="0">
                <a:latin typeface="Times New Roman" panose="02020603050405020304" pitchFamily="18" charset="0"/>
                <a:cs typeface="Times New Roman" panose="02020603050405020304" pitchFamily="18" charset="0"/>
              </a:rPr>
              <a:t>печатные  дидактические игры </a:t>
            </a:r>
          </a:p>
          <a:p>
            <a:pPr algn="ctr"/>
            <a:r>
              <a:rPr lang="ru-RU" sz="2800" b="1" i="1" dirty="0" smtClean="0">
                <a:latin typeface="Times New Roman" panose="02020603050405020304" pitchFamily="18" charset="0"/>
                <a:cs typeface="Times New Roman" panose="02020603050405020304" pitchFamily="18" charset="0"/>
              </a:rPr>
              <a:t>«Разрезные картинки», «Парные картинки»</a:t>
            </a:r>
            <a:endParaRPr lang="ru-RU" sz="2800" b="1" dirty="0"/>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4144" y="1019331"/>
            <a:ext cx="4880037" cy="3835861"/>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1081" y="1019331"/>
            <a:ext cx="4575762" cy="3835861"/>
          </a:xfrm>
          <a:prstGeom prst="rect">
            <a:avLst/>
          </a:prstGeom>
        </p:spPr>
      </p:pic>
    </p:spTree>
    <p:extLst>
      <p:ext uri="{BB962C8B-B14F-4D97-AF65-F5344CB8AC3E}">
        <p14:creationId xmlns:p14="http://schemas.microsoft.com/office/powerpoint/2010/main" val="30869439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4" name="TextBox 3"/>
          <p:cNvSpPr txBox="1"/>
          <p:nvPr/>
        </p:nvSpPr>
        <p:spPr>
          <a:xfrm>
            <a:off x="2623278" y="1080656"/>
            <a:ext cx="6728539" cy="584775"/>
          </a:xfrm>
          <a:prstGeom prst="rect">
            <a:avLst/>
          </a:prstGeom>
          <a:noFill/>
        </p:spPr>
        <p:txBody>
          <a:bodyPr wrap="square" rtlCol="0">
            <a:spAutoFit/>
          </a:bodyPr>
          <a:lstStyle/>
          <a:p>
            <a:r>
              <a:rPr lang="ru-RU" sz="3200" b="1" i="1" dirty="0" smtClean="0">
                <a:latin typeface="Times New Roman" panose="02020603050405020304" pitchFamily="18" charset="0"/>
                <a:cs typeface="Times New Roman" panose="02020603050405020304" pitchFamily="18" charset="0"/>
              </a:rPr>
              <a:t>Источники</a:t>
            </a:r>
            <a:endParaRPr lang="ru-RU" sz="3200" b="1"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633927" y="1665432"/>
            <a:ext cx="6160957" cy="3785652"/>
          </a:xfrm>
          <a:prstGeom prst="rect">
            <a:avLst/>
          </a:prstGeom>
          <a:noFill/>
        </p:spPr>
        <p:txBody>
          <a:bodyPr wrap="square" rtlCol="0">
            <a:spAutoFit/>
          </a:bodyPr>
          <a:lstStyle/>
          <a:p>
            <a:pPr marL="342900" lvl="0" indent="-342900" algn="just">
              <a:spcAft>
                <a:spcPts val="0"/>
              </a:spcAft>
              <a:buFont typeface="Wingdings" panose="05000000000000000000" pitchFamily="2" charset="2"/>
              <a:buChar char="ü"/>
              <a:tabLst>
                <a:tab pos="228600" algn="l"/>
              </a:tabLst>
            </a:pPr>
            <a:r>
              <a:rPr lang="ru-RU" sz="2400" i="1" dirty="0">
                <a:solidFill>
                  <a:srgbClr val="000000"/>
                </a:solidFill>
                <a:latin typeface="Times New Roman" panose="02020603050405020304" pitchFamily="18" charset="0"/>
                <a:ea typeface="Times New Roman" panose="02020603050405020304" pitchFamily="18" charset="0"/>
              </a:rPr>
              <a:t>Езикеева В.А. Рассматривание иллюстраций в книге // Система эстетического воспитания в детском саду / Под ред. Н.А. Ветлугиной. М.: АПН РСФСР, 1962. С. 279-282</a:t>
            </a:r>
            <a:r>
              <a:rPr lang="ru-RU" sz="2400" i="1" dirty="0" smtClean="0">
                <a:solidFill>
                  <a:srgbClr val="000000"/>
                </a:solidFill>
                <a:latin typeface="Times New Roman" panose="02020603050405020304" pitchFamily="18" charset="0"/>
                <a:ea typeface="Times New Roman" panose="02020603050405020304" pitchFamily="18" charset="0"/>
              </a:rPr>
              <a:t>.</a:t>
            </a:r>
            <a:endParaRPr lang="ru-RU" sz="2400" i="1" dirty="0">
              <a:latin typeface="Times New Roman" panose="02020603050405020304" pitchFamily="18" charset="0"/>
              <a:ea typeface="Times New Roman" panose="02020603050405020304" pitchFamily="18" charset="0"/>
            </a:endParaRPr>
          </a:p>
          <a:p>
            <a:pPr marL="342900" lvl="0" indent="-342900" algn="just">
              <a:spcAft>
                <a:spcPts val="0"/>
              </a:spcAft>
              <a:buFont typeface="Wingdings" panose="05000000000000000000" pitchFamily="2" charset="2"/>
              <a:buChar char="ü"/>
              <a:tabLst>
                <a:tab pos="228600" algn="l"/>
              </a:tabLst>
            </a:pPr>
            <a:r>
              <a:rPr lang="ru-RU" sz="2400" i="1" dirty="0">
                <a:solidFill>
                  <a:srgbClr val="000000"/>
                </a:solidFill>
                <a:latin typeface="Times New Roman" panose="02020603050405020304" pitchFamily="18" charset="0"/>
                <a:ea typeface="Times New Roman" panose="02020603050405020304" pitchFamily="18" charset="0"/>
              </a:rPr>
              <a:t>Кионова В. Сравнение иллюстраций как один из путей развития эстетического восприятия у детей // Дошкольное воспитание. 1973. № 2; Хрестоматия. Пермь, 2001. С. 451. </a:t>
            </a:r>
            <a:endParaRPr lang="ru-RU" sz="2400" i="1" dirty="0">
              <a:latin typeface="Times New Roman" panose="02020603050405020304" pitchFamily="18" charset="0"/>
              <a:ea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7914001">
            <a:off x="1863307" y="1080656"/>
            <a:ext cx="584775" cy="584775"/>
          </a:xfrm>
          <a:prstGeom prst="rect">
            <a:avLst/>
          </a:prstGeo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91748" y="1665431"/>
            <a:ext cx="2980161" cy="4012890"/>
          </a:xfrm>
          <a:prstGeom prst="rect">
            <a:avLst/>
          </a:prstGeom>
        </p:spPr>
      </p:pic>
    </p:spTree>
    <p:extLst>
      <p:ext uri="{BB962C8B-B14F-4D97-AF65-F5344CB8AC3E}">
        <p14:creationId xmlns:p14="http://schemas.microsoft.com/office/powerpoint/2010/main" val="712314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274164" y="1049311"/>
            <a:ext cx="6400800" cy="2062103"/>
          </a:xfrm>
          <a:prstGeom prst="rect">
            <a:avLst/>
          </a:prstGeom>
          <a:noFill/>
        </p:spPr>
        <p:txBody>
          <a:bodyPr wrap="square" rtlCol="0">
            <a:spAutoFit/>
          </a:bodyPr>
          <a:lstStyle/>
          <a:p>
            <a:pPr algn="ctr"/>
            <a:r>
              <a:rPr lang="ru-RU" sz="3200" b="1" i="1" dirty="0">
                <a:latin typeface="Times New Roman" panose="02020603050405020304" pitchFamily="18" charset="0"/>
                <a:cs typeface="Times New Roman" panose="02020603050405020304" pitchFamily="18" charset="0"/>
              </a:rPr>
              <a:t>Значение картинок и иллюстраций </a:t>
            </a:r>
            <a:r>
              <a:rPr lang="ru-RU" sz="3200" b="1" i="1" dirty="0" smtClean="0">
                <a:latin typeface="Times New Roman" panose="02020603050405020304" pitchFamily="18" charset="0"/>
                <a:cs typeface="Times New Roman" panose="02020603050405020304" pitchFamily="18" charset="0"/>
              </a:rPr>
              <a:t>в </a:t>
            </a:r>
          </a:p>
          <a:p>
            <a:pPr algn="ctr"/>
            <a:r>
              <a:rPr lang="ru-RU" sz="3200" b="1" i="1" dirty="0" smtClean="0">
                <a:latin typeface="Times New Roman" panose="02020603050405020304" pitchFamily="18" charset="0"/>
                <a:cs typeface="Times New Roman" panose="02020603050405020304" pitchFamily="18" charset="0"/>
              </a:rPr>
              <a:t>воспитании детей дошкольного возраста</a:t>
            </a:r>
            <a:endParaRPr lang="ru-RU" sz="3200" b="1"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364889">
            <a:off x="1680578" y="1140932"/>
            <a:ext cx="665019" cy="665019"/>
          </a:xfrm>
          <a:prstGeom prst="rect">
            <a:avLst/>
          </a:prstGeom>
        </p:spPr>
      </p:pic>
      <p:sp>
        <p:nvSpPr>
          <p:cNvPr id="6" name="TextBox 5"/>
          <p:cNvSpPr txBox="1"/>
          <p:nvPr/>
        </p:nvSpPr>
        <p:spPr>
          <a:xfrm>
            <a:off x="1274164" y="3447737"/>
            <a:ext cx="6130977" cy="2369880"/>
          </a:xfrm>
          <a:prstGeom prst="rect">
            <a:avLst/>
          </a:prstGeom>
          <a:noFill/>
        </p:spPr>
        <p:txBody>
          <a:bodyPr wrap="square" rtlCol="0">
            <a:spAutoFit/>
          </a:bodyPr>
          <a:lstStyle/>
          <a:p>
            <a:pPr algn="r"/>
            <a:r>
              <a:rPr lang="ru-RU" sz="2400" i="1" dirty="0">
                <a:latin typeface="Times New Roman" panose="02020603050405020304" pitchFamily="18" charset="0"/>
                <a:ea typeface="Times New Roman" panose="02020603050405020304" pitchFamily="18" charset="0"/>
              </a:rPr>
              <a:t>«Учите ребёнка каким-нибудь пяти неизвестным ему словам, и он будет долго и напрасно мучиться над ними; но свяжите с картинками двадцать таких слов — и ребёнок усвоит их на лету</a:t>
            </a:r>
            <a:r>
              <a:rPr lang="ru-RU" sz="2400" i="1" dirty="0" smtClean="0">
                <a:latin typeface="Times New Roman" panose="02020603050405020304" pitchFamily="18" charset="0"/>
                <a:ea typeface="Times New Roman" panose="02020603050405020304" pitchFamily="18" charset="0"/>
              </a:rPr>
              <a:t>.»</a:t>
            </a:r>
          </a:p>
          <a:p>
            <a:pPr algn="r"/>
            <a:r>
              <a:rPr lang="ru-RU" sz="2400" i="1" dirty="0" smtClean="0">
                <a:latin typeface="Times New Roman" panose="02020603050405020304" pitchFamily="18" charset="0"/>
                <a:ea typeface="Times New Roman" panose="02020603050405020304" pitchFamily="18" charset="0"/>
              </a:rPr>
              <a:t>К.Д.Ушинский</a:t>
            </a:r>
            <a:r>
              <a:rPr lang="ru-RU" sz="2800" i="1" dirty="0" smtClean="0">
                <a:latin typeface="Times New Roman" panose="02020603050405020304" pitchFamily="18" charset="0"/>
                <a:ea typeface="Times New Roman" panose="02020603050405020304" pitchFamily="18" charset="0"/>
              </a:rPr>
              <a:t> </a:t>
            </a:r>
            <a:endParaRPr lang="ru-RU" sz="2800" i="1" dirty="0"/>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68418" y="960565"/>
            <a:ext cx="3350417" cy="4974344"/>
          </a:xfrm>
          <a:prstGeom prst="rect">
            <a:avLst/>
          </a:prstGeom>
        </p:spPr>
      </p:pic>
    </p:spTree>
    <p:extLst>
      <p:ext uri="{BB962C8B-B14F-4D97-AF65-F5344CB8AC3E}">
        <p14:creationId xmlns:p14="http://schemas.microsoft.com/office/powerpoint/2010/main" val="11659136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409076" y="1199213"/>
            <a:ext cx="5861154" cy="3046988"/>
          </a:xfrm>
          <a:prstGeom prst="rect">
            <a:avLst/>
          </a:prstGeom>
          <a:noFill/>
        </p:spPr>
        <p:txBody>
          <a:bodyPr wrap="square" rtlCol="0">
            <a:spAutoFit/>
          </a:bodyPr>
          <a:lstStyle/>
          <a:p>
            <a:pPr marL="342900" lvl="0" indent="-342900" algn="just">
              <a:buFont typeface="Wingdings" panose="05000000000000000000" pitchFamily="2" charset="2"/>
              <a:buChar char="ü"/>
              <a:tabLst>
                <a:tab pos="228600" algn="l"/>
              </a:tabLst>
            </a:pPr>
            <a:r>
              <a:rPr lang="ru-RU" sz="2400" i="1" dirty="0">
                <a:solidFill>
                  <a:srgbClr val="000000"/>
                </a:solidFill>
                <a:latin typeface="Times New Roman" panose="02020603050405020304" pitchFamily="18" charset="0"/>
                <a:ea typeface="Times New Roman" panose="02020603050405020304" pitchFamily="18" charset="0"/>
              </a:rPr>
              <a:t>Репина Т.Д. Роль иллюстрации в понимании литературного произведения детьми дошкольного возраста // Вопросы эстетического воспитания в детском саду / Сост. Н.П. Сакулина, Н.С. Карпинская. М., 1960.</a:t>
            </a:r>
            <a:endParaRPr lang="ru-RU" sz="2400" i="1" dirty="0">
              <a:solidFill>
                <a:prstClr val="black"/>
              </a:solidFill>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ü"/>
            </a:pPr>
            <a:r>
              <a:rPr lang="ru-RU" sz="2400" i="1" dirty="0">
                <a:solidFill>
                  <a:prstClr val="black"/>
                </a:solidFill>
                <a:latin typeface="Times New Roman" panose="02020603050405020304" pitchFamily="18" charset="0"/>
                <a:cs typeface="Times New Roman" panose="02020603050405020304" pitchFamily="18" charset="0"/>
              </a:rPr>
              <a:t>Комплект настольно – развивающих игр «Ознакомление...» tmndetsady.ru</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7832" y="1158714"/>
            <a:ext cx="3269885" cy="444118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743355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933730" y="959370"/>
            <a:ext cx="8994099" cy="1077218"/>
          </a:xfrm>
          <a:prstGeom prst="rect">
            <a:avLst/>
          </a:prstGeom>
          <a:noFill/>
        </p:spPr>
        <p:txBody>
          <a:bodyPr wrap="square" rtlCol="0">
            <a:spAutoFit/>
          </a:bodyPr>
          <a:lstStyle/>
          <a:p>
            <a:pPr algn="ctr"/>
            <a:r>
              <a:rPr lang="ru-RU" sz="3200" b="1" i="1" dirty="0" smtClean="0">
                <a:latin typeface="Times New Roman" panose="02020603050405020304" pitchFamily="18" charset="0"/>
                <a:ea typeface="Times New Roman" panose="02020603050405020304" pitchFamily="18" charset="0"/>
              </a:rPr>
              <a:t>Использование иллюстраций и картин в работе с детьми младшего дошкольного возраста</a:t>
            </a:r>
            <a:endParaRPr lang="ru-RU" sz="3200" i="1" dirty="0"/>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364889">
            <a:off x="1391359" y="1050990"/>
            <a:ext cx="665019" cy="665019"/>
          </a:xfrm>
          <a:prstGeom prst="rect">
            <a:avLst/>
          </a:prstGeom>
        </p:spPr>
      </p:pic>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438047">
            <a:off x="1771443" y="2195118"/>
            <a:ext cx="2786821" cy="3542570"/>
          </a:xfrm>
          <a:prstGeom prst="rect">
            <a:avLst/>
          </a:prstGeom>
        </p:spPr>
      </p:pic>
      <p:pic>
        <p:nvPicPr>
          <p:cNvPr id="6" name="Рисунок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84249" y="2092396"/>
            <a:ext cx="2884975" cy="3654951"/>
          </a:xfrm>
          <a:prstGeom prst="rect">
            <a:avLst/>
          </a:prstGeom>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423771">
            <a:off x="7807011" y="2339991"/>
            <a:ext cx="2627808" cy="331236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004681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528998" y="974361"/>
            <a:ext cx="9398832" cy="1569660"/>
          </a:xfrm>
          <a:prstGeom prst="rect">
            <a:avLst/>
          </a:prstGeom>
          <a:noFill/>
        </p:spPr>
        <p:txBody>
          <a:bodyPr wrap="square" rtlCol="0">
            <a:spAutoFit/>
          </a:bodyPr>
          <a:lstStyle/>
          <a:p>
            <a:pPr algn="ctr"/>
            <a:r>
              <a:rPr lang="ru-RU" sz="3200" b="1" i="1" dirty="0" smtClean="0">
                <a:latin typeface="Times New Roman" panose="02020603050405020304" pitchFamily="18" charset="0"/>
                <a:cs typeface="Times New Roman" panose="02020603050405020304" pitchFamily="18" charset="0"/>
              </a:rPr>
              <a:t>Приёмы руководства при рассматривании </a:t>
            </a:r>
          </a:p>
          <a:p>
            <a:pPr algn="ctr"/>
            <a:r>
              <a:rPr lang="ru-RU" sz="3200" b="1" i="1" dirty="0" smtClean="0">
                <a:latin typeface="Times New Roman" panose="02020603050405020304" pitchFamily="18" charset="0"/>
                <a:cs typeface="Times New Roman" panose="02020603050405020304" pitchFamily="18" charset="0"/>
              </a:rPr>
              <a:t>картин и иллюстраций с детьми младшего </a:t>
            </a:r>
          </a:p>
          <a:p>
            <a:pPr algn="ctr"/>
            <a:r>
              <a:rPr lang="ru-RU" sz="3200" b="1" i="1" dirty="0" smtClean="0">
                <a:latin typeface="Times New Roman" panose="02020603050405020304" pitchFamily="18" charset="0"/>
                <a:cs typeface="Times New Roman" panose="02020603050405020304" pitchFamily="18" charset="0"/>
              </a:rPr>
              <a:t>дошкольного возраста </a:t>
            </a:r>
            <a:endParaRPr lang="ru-RU" sz="3200" b="1"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364889">
            <a:off x="1468807" y="1065981"/>
            <a:ext cx="665019" cy="665019"/>
          </a:xfrm>
          <a:prstGeom prst="rect">
            <a:avLst/>
          </a:prstGeom>
        </p:spPr>
      </p:pic>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19314" y="2785500"/>
            <a:ext cx="4598742" cy="309648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88958" y="2734199"/>
            <a:ext cx="4807043" cy="3199087"/>
          </a:xfrm>
          <a:prstGeom prst="rect">
            <a:avLst/>
          </a:prstGeom>
        </p:spPr>
      </p:pic>
    </p:spTree>
    <p:extLst>
      <p:ext uri="{BB962C8B-B14F-4D97-AF65-F5344CB8AC3E}">
        <p14:creationId xmlns:p14="http://schemas.microsoft.com/office/powerpoint/2010/main" val="32467253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3" name="TextBox 2"/>
          <p:cNvSpPr txBox="1"/>
          <p:nvPr/>
        </p:nvSpPr>
        <p:spPr>
          <a:xfrm>
            <a:off x="1918741" y="929390"/>
            <a:ext cx="9114019" cy="1077218"/>
          </a:xfrm>
          <a:prstGeom prst="rect">
            <a:avLst/>
          </a:prstGeom>
          <a:noFill/>
        </p:spPr>
        <p:txBody>
          <a:bodyPr wrap="square" rtlCol="0">
            <a:spAutoFit/>
          </a:bodyPr>
          <a:lstStyle/>
          <a:p>
            <a:pPr lvl="0" algn="ctr"/>
            <a:r>
              <a:rPr lang="ru-RU" sz="3200" b="1" i="1" dirty="0" smtClean="0">
                <a:latin typeface="Times New Roman" panose="02020603050405020304" pitchFamily="18" charset="0"/>
                <a:ea typeface="Times New Roman" panose="02020603050405020304" pitchFamily="18" charset="0"/>
              </a:rPr>
              <a:t> Использование </a:t>
            </a:r>
            <a:r>
              <a:rPr lang="ru-RU" sz="3200" b="1" i="1" dirty="0" smtClean="0">
                <a:solidFill>
                  <a:prstClr val="black"/>
                </a:solidFill>
                <a:latin typeface="Times New Roman" panose="02020603050405020304" pitchFamily="18" charset="0"/>
                <a:ea typeface="Times New Roman" panose="02020603050405020304" pitchFamily="18" charset="0"/>
              </a:rPr>
              <a:t>иллюстраций </a:t>
            </a:r>
            <a:r>
              <a:rPr lang="ru-RU" sz="3200" b="1" i="1" dirty="0">
                <a:solidFill>
                  <a:prstClr val="black"/>
                </a:solidFill>
                <a:latin typeface="Times New Roman" panose="02020603050405020304" pitchFamily="18" charset="0"/>
                <a:ea typeface="Times New Roman" panose="02020603050405020304" pitchFamily="18" charset="0"/>
              </a:rPr>
              <a:t>и картин </a:t>
            </a:r>
            <a:r>
              <a:rPr lang="ru-RU" sz="3200" b="1" i="1" dirty="0" smtClean="0">
                <a:solidFill>
                  <a:prstClr val="black"/>
                </a:solidFill>
                <a:latin typeface="Times New Roman" panose="02020603050405020304" pitchFamily="18" charset="0"/>
                <a:ea typeface="Times New Roman" panose="02020603050405020304" pitchFamily="18" charset="0"/>
              </a:rPr>
              <a:t>в работе с </a:t>
            </a:r>
            <a:r>
              <a:rPr lang="ru-RU" sz="3200" b="1" i="1" dirty="0">
                <a:solidFill>
                  <a:prstClr val="black"/>
                </a:solidFill>
                <a:latin typeface="Times New Roman" panose="02020603050405020304" pitchFamily="18" charset="0"/>
                <a:ea typeface="Times New Roman" panose="02020603050405020304" pitchFamily="18" charset="0"/>
              </a:rPr>
              <a:t>детьми </a:t>
            </a:r>
            <a:r>
              <a:rPr lang="ru-RU" sz="3200" b="1" i="1" dirty="0" smtClean="0">
                <a:solidFill>
                  <a:prstClr val="black"/>
                </a:solidFill>
                <a:latin typeface="Times New Roman" panose="02020603050405020304" pitchFamily="18" charset="0"/>
                <a:ea typeface="Times New Roman" panose="02020603050405020304" pitchFamily="18" charset="0"/>
              </a:rPr>
              <a:t>старшего </a:t>
            </a:r>
            <a:r>
              <a:rPr lang="ru-RU" sz="3200" b="1" i="1" dirty="0">
                <a:solidFill>
                  <a:prstClr val="black"/>
                </a:solidFill>
                <a:latin typeface="Times New Roman" panose="02020603050405020304" pitchFamily="18" charset="0"/>
                <a:ea typeface="Times New Roman" panose="02020603050405020304" pitchFamily="18" charset="0"/>
              </a:rPr>
              <a:t>дошкольного возраста</a:t>
            </a:r>
            <a:endParaRPr lang="ru-RU" sz="3200" i="1" dirty="0">
              <a:solidFill>
                <a:prstClr val="black"/>
              </a:solidFill>
            </a:endParaRPr>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364889">
            <a:off x="1370707" y="1014310"/>
            <a:ext cx="616389" cy="616389"/>
          </a:xfrm>
          <a:prstGeom prst="rect">
            <a:avLst/>
          </a:prstGeom>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49204">
            <a:off x="1184222" y="2249335"/>
            <a:ext cx="2833142" cy="370614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75671" y="2653259"/>
            <a:ext cx="2350177" cy="321452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5018">
            <a:off x="8184342" y="2153262"/>
            <a:ext cx="2851652" cy="378203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5848" y="2728193"/>
            <a:ext cx="2208678" cy="309670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803953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364889">
            <a:off x="1528769" y="1068478"/>
            <a:ext cx="665019" cy="665019"/>
          </a:xfrm>
          <a:prstGeom prst="rect">
            <a:avLst/>
          </a:prstGeom>
        </p:spPr>
      </p:pic>
      <p:sp>
        <p:nvSpPr>
          <p:cNvPr id="4" name="TextBox 3"/>
          <p:cNvSpPr txBox="1"/>
          <p:nvPr/>
        </p:nvSpPr>
        <p:spPr>
          <a:xfrm>
            <a:off x="2113613" y="976857"/>
            <a:ext cx="8709285" cy="1569660"/>
          </a:xfrm>
          <a:prstGeom prst="rect">
            <a:avLst/>
          </a:prstGeom>
          <a:noFill/>
        </p:spPr>
        <p:txBody>
          <a:bodyPr wrap="square" rtlCol="0">
            <a:spAutoFit/>
          </a:bodyPr>
          <a:lstStyle/>
          <a:p>
            <a:pPr lvl="0" algn="ctr"/>
            <a:r>
              <a:rPr lang="ru-RU" sz="3200" b="1" i="1" dirty="0">
                <a:solidFill>
                  <a:prstClr val="black"/>
                </a:solidFill>
                <a:latin typeface="Times New Roman" panose="02020603050405020304" pitchFamily="18" charset="0"/>
                <a:cs typeface="Times New Roman" panose="02020603050405020304" pitchFamily="18" charset="0"/>
              </a:rPr>
              <a:t>Приёмы руководства при рассматривании </a:t>
            </a:r>
          </a:p>
          <a:p>
            <a:pPr lvl="0" algn="ctr"/>
            <a:r>
              <a:rPr lang="ru-RU" sz="3200" b="1" i="1" dirty="0">
                <a:solidFill>
                  <a:prstClr val="black"/>
                </a:solidFill>
                <a:latin typeface="Times New Roman" panose="02020603050405020304" pitchFamily="18" charset="0"/>
                <a:cs typeface="Times New Roman" panose="02020603050405020304" pitchFamily="18" charset="0"/>
              </a:rPr>
              <a:t>картин и иллюстраций с детьми </a:t>
            </a:r>
            <a:r>
              <a:rPr lang="ru-RU" sz="3200" b="1" i="1" dirty="0" smtClean="0">
                <a:solidFill>
                  <a:prstClr val="black"/>
                </a:solidFill>
                <a:latin typeface="Times New Roman" panose="02020603050405020304" pitchFamily="18" charset="0"/>
                <a:cs typeface="Times New Roman" panose="02020603050405020304" pitchFamily="18" charset="0"/>
              </a:rPr>
              <a:t>старшего </a:t>
            </a:r>
            <a:endParaRPr lang="ru-RU" sz="3200" b="1" i="1" dirty="0">
              <a:solidFill>
                <a:prstClr val="black"/>
              </a:solidFill>
              <a:latin typeface="Times New Roman" panose="02020603050405020304" pitchFamily="18" charset="0"/>
              <a:cs typeface="Times New Roman" panose="02020603050405020304" pitchFamily="18" charset="0"/>
            </a:endParaRPr>
          </a:p>
          <a:p>
            <a:pPr lvl="0" algn="ctr"/>
            <a:r>
              <a:rPr lang="ru-RU" sz="3200" b="1" i="1" dirty="0">
                <a:solidFill>
                  <a:prstClr val="black"/>
                </a:solidFill>
                <a:latin typeface="Times New Roman" panose="02020603050405020304" pitchFamily="18" charset="0"/>
                <a:cs typeface="Times New Roman" panose="02020603050405020304" pitchFamily="18" charset="0"/>
              </a:rPr>
              <a:t>дошкольного возраста </a:t>
            </a: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7921" y="2674455"/>
            <a:ext cx="4564977" cy="322591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94228" y="2674455"/>
            <a:ext cx="4801773" cy="316917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4802412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7453103">
            <a:off x="1353968" y="1059339"/>
            <a:ext cx="665019" cy="665019"/>
          </a:xfrm>
          <a:prstGeom prst="rect">
            <a:avLst/>
          </a:prstGeom>
        </p:spPr>
      </p:pic>
      <p:sp>
        <p:nvSpPr>
          <p:cNvPr id="5" name="TextBox 4"/>
          <p:cNvSpPr txBox="1"/>
          <p:nvPr/>
        </p:nvSpPr>
        <p:spPr>
          <a:xfrm>
            <a:off x="1708879" y="1154243"/>
            <a:ext cx="4164127" cy="1569660"/>
          </a:xfrm>
          <a:prstGeom prst="rect">
            <a:avLst/>
          </a:prstGeom>
          <a:noFill/>
        </p:spPr>
        <p:txBody>
          <a:bodyPr wrap="square" rtlCol="0">
            <a:spAutoFit/>
          </a:bodyPr>
          <a:lstStyle/>
          <a:p>
            <a:pPr algn="ctr"/>
            <a:r>
              <a:rPr lang="ru-RU" sz="3200" b="1" i="1" dirty="0" smtClean="0">
                <a:latin typeface="Times New Roman" panose="02020603050405020304" pitchFamily="18" charset="0"/>
                <a:ea typeface="Times New Roman" panose="02020603050405020304" pitchFamily="18" charset="0"/>
              </a:rPr>
              <a:t>Как показывать детям книги с иллюстрациями</a:t>
            </a:r>
            <a:endParaRPr lang="ru-RU" sz="3200" b="1" i="1" dirty="0"/>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92837" y="1080266"/>
            <a:ext cx="4847316" cy="475782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403547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7087261">
            <a:off x="2205857" y="1126637"/>
            <a:ext cx="510550" cy="510550"/>
          </a:xfrm>
          <a:prstGeom prst="rect">
            <a:avLst/>
          </a:prstGeom>
        </p:spPr>
      </p:pic>
      <p:sp>
        <p:nvSpPr>
          <p:cNvPr id="3" name="TextBox 2"/>
          <p:cNvSpPr txBox="1"/>
          <p:nvPr/>
        </p:nvSpPr>
        <p:spPr>
          <a:xfrm>
            <a:off x="1394086" y="1069936"/>
            <a:ext cx="9443804" cy="1077218"/>
          </a:xfrm>
          <a:prstGeom prst="rect">
            <a:avLst/>
          </a:prstGeom>
          <a:noFill/>
        </p:spPr>
        <p:txBody>
          <a:bodyPr wrap="square" rtlCol="0">
            <a:spAutoFit/>
          </a:bodyPr>
          <a:lstStyle/>
          <a:p>
            <a:pPr algn="ctr"/>
            <a:r>
              <a:rPr lang="ru-RU" sz="3200" b="1" i="1" dirty="0" smtClean="0">
                <a:solidFill>
                  <a:srgbClr val="000000"/>
                </a:solidFill>
                <a:latin typeface="Times New Roman" panose="02020603050405020304" pitchFamily="18" charset="0"/>
                <a:ea typeface="Times New Roman" panose="02020603050405020304" pitchFamily="18" charset="0"/>
              </a:rPr>
              <a:t>Реферативные выступления:</a:t>
            </a:r>
            <a:r>
              <a:rPr lang="ru-RU" sz="3200" i="1" dirty="0" smtClean="0">
                <a:latin typeface="Times New Roman" panose="02020603050405020304" pitchFamily="18" charset="0"/>
                <a:cs typeface="Times New Roman" panose="02020603050405020304" pitchFamily="18" charset="0"/>
              </a:rPr>
              <a:t>.</a:t>
            </a:r>
            <a:endParaRPr lang="ru-RU" sz="3200" i="1" dirty="0">
              <a:latin typeface="Times New Roman" panose="02020603050405020304" pitchFamily="18" charset="0"/>
              <a:cs typeface="Times New Roman" panose="02020603050405020304" pitchFamily="18" charset="0"/>
            </a:endParaRPr>
          </a:p>
          <a:p>
            <a:pPr algn="ctr"/>
            <a:endParaRPr lang="ru-RU" sz="3200" b="1" i="1" dirty="0"/>
          </a:p>
        </p:txBody>
      </p:sp>
      <p:sp>
        <p:nvSpPr>
          <p:cNvPr id="11" name="TextBox 10"/>
          <p:cNvSpPr txBox="1"/>
          <p:nvPr/>
        </p:nvSpPr>
        <p:spPr>
          <a:xfrm>
            <a:off x="1394086" y="3755992"/>
            <a:ext cx="7674963" cy="1938992"/>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b="1" i="1" dirty="0">
                <a:solidFill>
                  <a:srgbClr val="000000"/>
                </a:solidFill>
                <a:latin typeface="Times New Roman" panose="02020603050405020304" pitchFamily="18" charset="0"/>
                <a:ea typeface="Times New Roman" panose="02020603050405020304" pitchFamily="18" charset="0"/>
              </a:rPr>
              <a:t>о творческой деятельности писателей и художников </a:t>
            </a:r>
            <a:r>
              <a:rPr lang="ru-RU" sz="3200" i="1" dirty="0">
                <a:solidFill>
                  <a:srgbClr val="000000"/>
                </a:solidFill>
                <a:latin typeface="Times New Roman" panose="02020603050405020304" pitchFamily="18" charset="0"/>
                <a:ea typeface="Times New Roman" panose="02020603050405020304" pitchFamily="18" charset="0"/>
              </a:rPr>
              <a:t>в одном лице </a:t>
            </a:r>
            <a:r>
              <a:rPr lang="ru-RU" sz="2800" i="1" dirty="0">
                <a:solidFill>
                  <a:srgbClr val="000000"/>
                </a:solidFill>
                <a:latin typeface="Times New Roman" panose="02020603050405020304" pitchFamily="18" charset="0"/>
                <a:ea typeface="Times New Roman" panose="02020603050405020304" pitchFamily="18" charset="0"/>
              </a:rPr>
              <a:t>(Е. Чарушина, В. Сутеева, Э. </a:t>
            </a:r>
            <a:r>
              <a:rPr lang="ru-RU" sz="2800" i="1" dirty="0" err="1">
                <a:solidFill>
                  <a:srgbClr val="000000"/>
                </a:solidFill>
                <a:latin typeface="Times New Roman" panose="02020603050405020304" pitchFamily="18" charset="0"/>
                <a:ea typeface="Times New Roman" panose="02020603050405020304" pitchFamily="18" charset="0"/>
              </a:rPr>
              <a:t>Сетон</a:t>
            </a:r>
            <a:r>
              <a:rPr lang="ru-RU" sz="2800" i="1" dirty="0">
                <a:solidFill>
                  <a:srgbClr val="000000"/>
                </a:solidFill>
                <a:latin typeface="Times New Roman" panose="02020603050405020304" pitchFamily="18" charset="0"/>
                <a:ea typeface="Times New Roman" panose="02020603050405020304" pitchFamily="18" charset="0"/>
              </a:rPr>
              <a:t> - Томсона).</a:t>
            </a:r>
            <a:endParaRPr lang="ru-RU" sz="2800" dirty="0">
              <a:solidFill>
                <a:prstClr val="black"/>
              </a:solidFill>
            </a:endParaRPr>
          </a:p>
        </p:txBody>
      </p:sp>
      <p:sp>
        <p:nvSpPr>
          <p:cNvPr id="12" name="TextBox 11"/>
          <p:cNvSpPr txBox="1"/>
          <p:nvPr/>
        </p:nvSpPr>
        <p:spPr>
          <a:xfrm>
            <a:off x="1394086" y="1693888"/>
            <a:ext cx="9248930" cy="1938992"/>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b="1" i="1">
                <a:solidFill>
                  <a:srgbClr val="000000"/>
                </a:solidFill>
                <a:latin typeface="Times New Roman" panose="02020603050405020304" pitchFamily="18" charset="0"/>
                <a:ea typeface="Times New Roman" panose="02020603050405020304" pitchFamily="18" charset="0"/>
              </a:rPr>
              <a:t>деятельности художников-иллюстраторов детской книги </a:t>
            </a:r>
            <a:r>
              <a:rPr lang="ru-RU" sz="2800" i="1">
                <a:solidFill>
                  <a:prstClr val="black"/>
                </a:solidFill>
                <a:latin typeface="Times New Roman" panose="02020603050405020304" pitchFamily="18" charset="0"/>
                <a:cs typeface="Times New Roman" panose="02020603050405020304" pitchFamily="18" charset="0"/>
              </a:rPr>
              <a:t>Ю. Васнецова, В. Коношевича, В. Лебедева, Е. Рачёва, И. Билибина, Т. Мавриной, Л. Владимирского, В.Чижикова, Д. Нагишкина;</a:t>
            </a:r>
            <a:endParaRPr lang="ru-RU" sz="2800" dirty="0">
              <a:solidFill>
                <a:prstClr val="black"/>
              </a:solidFill>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3157" y="3502854"/>
            <a:ext cx="1627977" cy="2192129"/>
          </a:xfrm>
          <a:prstGeom prst="rect">
            <a:avLst/>
          </a:prstGeom>
        </p:spPr>
      </p:pic>
    </p:spTree>
    <p:extLst>
      <p:ext uri="{BB962C8B-B14F-4D97-AF65-F5344CB8AC3E}">
        <p14:creationId xmlns:p14="http://schemas.microsoft.com/office/powerpoint/2010/main" val="35911467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2636070" y="-2636068"/>
            <a:ext cx="6919862" cy="12192002"/>
          </a:xfrm>
          <a:prstGeom prst="rect">
            <a:avLst/>
          </a:prstGeom>
        </p:spPr>
      </p:pic>
      <p:sp>
        <p:nvSpPr>
          <p:cNvPr id="10" name="TextBox 9"/>
          <p:cNvSpPr txBox="1"/>
          <p:nvPr/>
        </p:nvSpPr>
        <p:spPr>
          <a:xfrm>
            <a:off x="2396836" y="962648"/>
            <a:ext cx="7924800" cy="646331"/>
          </a:xfrm>
          <a:prstGeom prst="rect">
            <a:avLst/>
          </a:prstGeom>
          <a:noFill/>
        </p:spPr>
        <p:txBody>
          <a:bodyPr wrap="square" rtlCol="0">
            <a:spAutoFit/>
          </a:bodyPr>
          <a:lstStyle/>
          <a:p>
            <a:pPr lvl="0" algn="ctr"/>
            <a:r>
              <a:rPr lang="ru-RU" sz="3600" b="1" i="1" dirty="0">
                <a:solidFill>
                  <a:srgbClr val="0A2E30"/>
                </a:solidFill>
                <a:latin typeface="Times New Roman" panose="02020603050405020304" pitchFamily="18" charset="0"/>
                <a:cs typeface="Times New Roman" panose="02020603050405020304" pitchFamily="18" charset="0"/>
              </a:rPr>
              <a:t>Домашнее задание</a:t>
            </a:r>
          </a:p>
        </p:txBody>
      </p:sp>
      <p:sp>
        <p:nvSpPr>
          <p:cNvPr id="12" name="TextBox 11"/>
          <p:cNvSpPr txBox="1"/>
          <p:nvPr/>
        </p:nvSpPr>
        <p:spPr>
          <a:xfrm>
            <a:off x="1413164" y="1990201"/>
            <a:ext cx="7356763" cy="3539430"/>
          </a:xfrm>
          <a:prstGeom prst="rect">
            <a:avLst/>
          </a:prstGeom>
          <a:noFill/>
        </p:spPr>
        <p:txBody>
          <a:bodyPr wrap="square" rtlCol="0">
            <a:spAutoFit/>
          </a:bodyPr>
          <a:lstStyle/>
          <a:p>
            <a:pPr marL="457200" indent="-457200" algn="just">
              <a:buFont typeface="Wingdings" panose="05000000000000000000" pitchFamily="2" charset="2"/>
              <a:buChar char="ü"/>
            </a:pPr>
            <a:r>
              <a:rPr lang="ru-RU" sz="2800" i="1" dirty="0">
                <a:latin typeface="Times New Roman" panose="02020603050405020304" pitchFamily="18" charset="0"/>
                <a:ea typeface="Times New Roman" panose="02020603050405020304" pitchFamily="18" charset="0"/>
              </a:rPr>
              <a:t>Законспектируйте статью Т.А. Репиной по ознакомлению детей с книжной иллюстрацией (см. Хрестоматию по теории и методике развития речи детей дошкольного возраста [Текст]: учеб. пособие для студ. высш. и сред. учеб. заведений / Сост. М.М. Алексеева, В.И. Яшина. – М.: Академия, 2000. - С.531 - 538).</a:t>
            </a:r>
            <a:endParaRPr lang="ru-RU" sz="2800"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8340870">
            <a:off x="3183593" y="1138491"/>
            <a:ext cx="665019" cy="665019"/>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9927" y="2903533"/>
            <a:ext cx="1950264" cy="2626098"/>
          </a:xfrm>
          <a:prstGeom prst="rect">
            <a:avLst/>
          </a:prstGeom>
        </p:spPr>
      </p:pic>
    </p:spTree>
    <p:extLst>
      <p:ext uri="{BB962C8B-B14F-4D97-AF65-F5344CB8AC3E}">
        <p14:creationId xmlns:p14="http://schemas.microsoft.com/office/powerpoint/2010/main" val="248431840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568</TotalTime>
  <Words>1431</Words>
  <Application>Microsoft Office PowerPoint</Application>
  <PresentationFormat>Широкоэкранный</PresentationFormat>
  <Paragraphs>88</Paragraphs>
  <Slides>20</Slides>
  <Notes>6</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20</vt:i4>
      </vt:variant>
    </vt:vector>
  </HeadingPairs>
  <TitlesOfParts>
    <vt:vector size="26"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Методика работы с книжными иллюстрациями в работе с детьми дошкольного возраста</dc:title>
  <dc:subject>МДК 03.02 Теория и методика развития речи у детей.</dc:subject>
  <dc:creator>преподаватель методики развития речи - О.Г. Гольская.</dc:creator>
  <cp:lastModifiedBy>Admin</cp:lastModifiedBy>
  <cp:revision>119</cp:revision>
  <dcterms:created xsi:type="dcterms:W3CDTF">2017-11-09T12:04:04Z</dcterms:created>
  <dcterms:modified xsi:type="dcterms:W3CDTF">2019-06-04T11:00:58Z</dcterms:modified>
</cp:coreProperties>
</file>