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media/image5.jpg" ContentType="image/jpeg"/>
  <Override PartName="/ppt/notesSlides/notesSlide4.xml" ContentType="application/vnd.openxmlformats-officedocument.presentationml.notesSlide+xml"/>
  <Override PartName="/ppt/media/image7.jpg" ContentType="image/jpeg"/>
  <Override PartName="/ppt/notesSlides/notesSlide5.xml" ContentType="application/vnd.openxmlformats-officedocument.presentationml.notesSlide+xml"/>
  <Override PartName="/ppt/media/image9.jpg" ContentType="image/jpeg"/>
  <Override PartName="/ppt/media/image10.jpg" ContentType="image/jpeg"/>
  <Override PartName="/ppt/media/image11.jpg" ContentType="image/jpeg"/>
  <Override PartName="/ppt/media/image12.jpg" ContentType="image/jpeg"/>
  <Override PartName="/ppt/media/image14.jpg" ContentType="image/jpeg"/>
  <Override PartName="/ppt/media/image17.jpg" ContentType="image/jpeg"/>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media/image18.jpg" ContentType="image/jpeg"/>
  <Override PartName="/ppt/notesSlides/notesSlide9.xml" ContentType="application/vnd.openxmlformats-officedocument.presentationml.notesSlide+xml"/>
  <Override PartName="/ppt/media/image20.jpg" ContentType="image/jpeg"/>
  <Override PartName="/ppt/notesSlides/notesSlide10.xml" ContentType="application/vnd.openxmlformats-officedocument.presentationml.notesSlide+xml"/>
  <Override PartName="/ppt/media/image23.jpg" ContentType="image/jpeg"/>
  <Override PartName="/ppt/media/image24.jpg" ContentType="image/jpeg"/>
  <Override PartName="/ppt/media/image27.jpg" ContentType="image/jpeg"/>
  <Override PartName="/ppt/media/image28.jpg" ContentType="image/jpeg"/>
  <Override PartName="/ppt/media/image29.jpg" ContentType="image/jpeg"/>
  <Override PartName="/ppt/notesSlides/notesSlide11.xml" ContentType="application/vnd.openxmlformats-officedocument.presentationml.notesSlide+xml"/>
  <Override PartName="/ppt/media/image30.jpg" ContentType="image/jpeg"/>
  <Override PartName="/ppt/notesSlides/notesSlide12.xml" ContentType="application/vnd.openxmlformats-officedocument.presentationml.notesSlide+xml"/>
  <Override PartName="/ppt/media/image33.jpg" ContentType="image/jpeg"/>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media/image34.jpg" ContentType="image/jpeg"/>
  <Override PartName="/ppt/media/image36.jpg" ContentType="image/jpeg"/>
  <Override PartName="/ppt/media/image38.jpg" ContentType="image/jpeg"/>
  <Override PartName="/ppt/media/image39.jpg" ContentType="image/jpeg"/>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76" r:id="rId2"/>
    <p:sldId id="260" r:id="rId3"/>
    <p:sldId id="256" r:id="rId4"/>
    <p:sldId id="261" r:id="rId5"/>
    <p:sldId id="258" r:id="rId6"/>
    <p:sldId id="267" r:id="rId7"/>
    <p:sldId id="265" r:id="rId8"/>
    <p:sldId id="264" r:id="rId9"/>
    <p:sldId id="259" r:id="rId10"/>
    <p:sldId id="274" r:id="rId11"/>
    <p:sldId id="269" r:id="rId12"/>
    <p:sldId id="266" r:id="rId13"/>
    <p:sldId id="270" r:id="rId14"/>
    <p:sldId id="271" r:id="rId15"/>
    <p:sldId id="280" r:id="rId16"/>
    <p:sldId id="273" r:id="rId17"/>
    <p:sldId id="263" r:id="rId18"/>
    <p:sldId id="277" r:id="rId19"/>
    <p:sldId id="262" r:id="rId20"/>
    <p:sldId id="278" r:id="rId21"/>
    <p:sldId id="279" r:id="rId22"/>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A1304"/>
    <a:srgbClr val="FCF3EE"/>
    <a:srgbClr val="F8D3BA"/>
    <a:srgbClr val="401D06"/>
    <a:srgbClr val="FEFAF8"/>
    <a:srgbClr val="542708"/>
    <a:srgbClr val="FDF3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945" autoAdjust="0"/>
  </p:normalViewPr>
  <p:slideViewPr>
    <p:cSldViewPr snapToGrid="0">
      <p:cViewPr varScale="1">
        <p:scale>
          <a:sx n="70" d="100"/>
          <a:sy n="70" d="100"/>
        </p:scale>
        <p:origin x="690" y="48"/>
      </p:cViewPr>
      <p:guideLst/>
    </p:cSldViewPr>
  </p:slideViewPr>
  <p:notesTextViewPr>
    <p:cViewPr>
      <p:scale>
        <a:sx n="1" d="1"/>
        <a:sy n="1" d="1"/>
      </p:scale>
      <p:origin x="0" y="-18"/>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648C80-AB92-41B1-84A3-66C02F084CCC}" type="datetimeFigureOut">
              <a:rPr lang="ru-RU" smtClean="0"/>
              <a:t>04.06.2019</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0C6F3E-E6E1-43C1-8726-0BB3E1E26A55}" type="slidenum">
              <a:rPr lang="ru-RU" smtClean="0"/>
              <a:t>‹#›</a:t>
            </a:fld>
            <a:endParaRPr lang="ru-RU"/>
          </a:p>
        </p:txBody>
      </p:sp>
    </p:spTree>
    <p:extLst>
      <p:ext uri="{BB962C8B-B14F-4D97-AF65-F5344CB8AC3E}">
        <p14:creationId xmlns:p14="http://schemas.microsoft.com/office/powerpoint/2010/main" val="236730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lnSpc>
                <a:spcPct val="107000"/>
              </a:lnSpc>
              <a:spcAft>
                <a:spcPts val="800"/>
              </a:spcAft>
            </a:pPr>
            <a:r>
              <a:rPr lang="ru-RU" sz="1200" b="1" dirty="0" smtClean="0">
                <a:effectLst/>
                <a:latin typeface="Times New Roman" panose="02020603050405020304" pitchFamily="18" charset="0"/>
                <a:ea typeface="Times New Roman" panose="02020603050405020304" pitchFamily="18" charset="0"/>
              </a:rPr>
              <a:t>       Цель. </a:t>
            </a:r>
            <a:r>
              <a:rPr kumimoji="0" lang="ru-RU" sz="28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Обеспечить закрепление студентами </a:t>
            </a:r>
            <a:r>
              <a:rPr lang="ru-RU" sz="1200" dirty="0" smtClean="0">
                <a:effectLst/>
                <a:latin typeface="Times New Roman" panose="02020603050405020304" pitchFamily="18" charset="0"/>
                <a:ea typeface="Times New Roman" panose="02020603050405020304" pitchFamily="18" charset="0"/>
              </a:rPr>
              <a:t>знаний</a:t>
            </a:r>
            <a:r>
              <a:rPr lang="ru-RU" sz="1200" baseline="0" dirty="0" smtClean="0">
                <a:effectLst/>
                <a:latin typeface="Times New Roman" panose="02020603050405020304" pitchFamily="18" charset="0"/>
                <a:ea typeface="Times New Roman" panose="02020603050405020304" pitchFamily="18" charset="0"/>
              </a:rPr>
              <a:t> об</a:t>
            </a:r>
            <a:r>
              <a:rPr lang="ru-RU" sz="1200" dirty="0" smtClean="0">
                <a:effectLst/>
                <a:latin typeface="Times New Roman" panose="02020603050405020304" pitchFamily="18" charset="0"/>
                <a:ea typeface="Times New Roman" panose="02020603050405020304" pitchFamily="18" charset="0"/>
              </a:rPr>
              <a:t> основных методических концепции и  систем развития связной речи детей  дошкольного</a:t>
            </a:r>
            <a:r>
              <a:rPr lang="ru-RU" sz="1200" baseline="0" dirty="0" smtClean="0">
                <a:effectLst/>
                <a:latin typeface="Times New Roman" panose="02020603050405020304" pitchFamily="18" charset="0"/>
                <a:ea typeface="Times New Roman" panose="02020603050405020304" pitchFamily="18" charset="0"/>
              </a:rPr>
              <a:t> возраста в трудах…; формировать умение </a:t>
            </a: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отбирать содержание, методы и приемы работы в соответствии с возрастом детей и уровнем их развития; </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endParaRPr lang="ru-RU" dirty="0"/>
          </a:p>
        </p:txBody>
      </p:sp>
      <p:sp>
        <p:nvSpPr>
          <p:cNvPr id="4" name="Номер слайда 3"/>
          <p:cNvSpPr>
            <a:spLocks noGrp="1"/>
          </p:cNvSpPr>
          <p:nvPr>
            <p:ph type="sldNum" sz="quarter" idx="10"/>
          </p:nvPr>
        </p:nvSpPr>
        <p:spPr/>
        <p:txBody>
          <a:bodyPr/>
          <a:lstStyle/>
          <a:p>
            <a:fld id="{6C0C6F3E-E6E1-43C1-8726-0BB3E1E26A55}" type="slidenum">
              <a:rPr lang="ru-RU" smtClean="0"/>
              <a:t>1</a:t>
            </a:fld>
            <a:endParaRPr lang="ru-RU"/>
          </a:p>
        </p:txBody>
      </p:sp>
    </p:spTree>
    <p:extLst>
      <p:ext uri="{BB962C8B-B14F-4D97-AF65-F5344CB8AC3E}">
        <p14:creationId xmlns:p14="http://schemas.microsoft.com/office/powerpoint/2010/main" val="19204406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spcAft>
                <a:spcPts val="0"/>
              </a:spcAft>
            </a:pPr>
            <a:r>
              <a:rPr lang="ru-RU" sz="1200" b="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ru-RU" sz="1200" b="1" dirty="0" smtClean="0">
                <a:effectLst/>
                <a:latin typeface="Times New Roman" panose="02020603050405020304" pitchFamily="18" charset="0"/>
                <a:ea typeface="Calibri" panose="020F0502020204030204" pitchFamily="34" charset="0"/>
                <a:cs typeface="Times New Roman" panose="02020603050405020304" pitchFamily="18" charset="0"/>
              </a:rPr>
              <a:t>При проведении беседы перед педагогом стоит задача добиться того, чтобы все дети были активными ее участниками. Для этого, по мнению Е. И. Радиной и О. И. Соловьевой, необходимо соблюдать следующие правила: </a:t>
            </a:r>
          </a:p>
          <a:p>
            <a:pPr algn="just">
              <a:spcAft>
                <a:spcPts val="0"/>
              </a:spcAft>
            </a:pPr>
            <a:r>
              <a:rPr lang="ru-RU" sz="1200" b="0" dirty="0" smtClean="0">
                <a:effectLst/>
                <a:latin typeface="Times New Roman" panose="02020603050405020304" pitchFamily="18" charset="0"/>
                <a:ea typeface="Calibri" panose="020F0502020204030204" pitchFamily="34" charset="0"/>
                <a:cs typeface="Times New Roman" panose="02020603050405020304" pitchFamily="18" charset="0"/>
              </a:rPr>
              <a:t>— беседа не должна длится долго, так как рассчитана на большое умственное напряжение. Если дети устают, они перестают участвовать в ней, т. е. перестают активно мыслить; </a:t>
            </a:r>
          </a:p>
          <a:p>
            <a:pPr algn="just">
              <a:spcAft>
                <a:spcPts val="0"/>
              </a:spcAft>
            </a:pPr>
            <a:r>
              <a:rPr lang="ru-RU" sz="1200" b="0" dirty="0" smtClean="0">
                <a:effectLst/>
                <a:latin typeface="Times New Roman" panose="02020603050405020304" pitchFamily="18" charset="0"/>
                <a:ea typeface="Calibri" panose="020F0502020204030204" pitchFamily="34" charset="0"/>
                <a:cs typeface="Times New Roman" panose="02020603050405020304" pitchFamily="18" charset="0"/>
              </a:rPr>
              <a:t>- во время беседы воспитатель должен задавать вопрос всей группе, а затем вызывать одного ребенка для ответа. Нельзя спрашивать детей в том порядке, в каком они сидят. Это приводит к тому, что часть детей перестает работать (неинтересно ждать очереди, когда знаешь, что до тебя еще далеко); </a:t>
            </a:r>
          </a:p>
          <a:p>
            <a:pPr algn="just">
              <a:spcAft>
                <a:spcPts val="0"/>
              </a:spcAft>
            </a:pPr>
            <a:r>
              <a:rPr lang="ru-RU" sz="1200" b="0" dirty="0" smtClean="0">
                <a:effectLst/>
                <a:latin typeface="Times New Roman" panose="02020603050405020304" pitchFamily="18" charset="0"/>
                <a:ea typeface="Calibri" panose="020F0502020204030204" pitchFamily="34" charset="0"/>
                <a:cs typeface="Times New Roman" panose="02020603050405020304" pitchFamily="18" charset="0"/>
              </a:rPr>
              <a:t>— нельзя спрашивать одних и тех же детей, наиболее бойких. Нужно стараться вызывать большее количество детей хотя бы для краткого ответа на поставленный вопрос. Если воспитатель долго разговаривает с одним ребенком, то остальные дети перестают участвовать в беседе. То же самое происходит, если педагог во время беседы много говорит о том, что детям уже хорошо известно; </a:t>
            </a:r>
          </a:p>
          <a:p>
            <a:pPr algn="just">
              <a:spcAft>
                <a:spcPts val="0"/>
              </a:spcAft>
            </a:pPr>
            <a:r>
              <a:rPr lang="ru-RU" sz="1200" b="0" dirty="0" smtClean="0">
                <a:effectLst/>
                <a:latin typeface="Times New Roman" panose="02020603050405020304" pitchFamily="18" charset="0"/>
                <a:ea typeface="Calibri" panose="020F0502020204030204" pitchFamily="34" charset="0"/>
                <a:cs typeface="Times New Roman" panose="02020603050405020304" pitchFamily="18" charset="0"/>
              </a:rPr>
              <a:t>— дети во время беседы должны отвечать по одному, а не хором, но если педагог ставит такой вопрос, на который у многих дошкольников есть один и тот же простой ответ, то можно позволить им ответить хором; </a:t>
            </a:r>
          </a:p>
          <a:p>
            <a:pPr algn="just">
              <a:spcAft>
                <a:spcPts val="0"/>
              </a:spcAft>
            </a:pPr>
            <a:r>
              <a:rPr lang="ru-RU" sz="1200" b="0" dirty="0" smtClean="0">
                <a:effectLst/>
                <a:latin typeface="Times New Roman" panose="02020603050405020304" pitchFamily="18" charset="0"/>
                <a:ea typeface="Calibri" panose="020F0502020204030204" pitchFamily="34" charset="0"/>
                <a:cs typeface="Times New Roman" panose="02020603050405020304" pitchFamily="18" charset="0"/>
              </a:rPr>
              <a:t>не следует прерывать отвечающего ребенка, если в этом нет прямой необходимости; нецелесообразно ценою длительных усилий «вытягивать» ответ, если ребенок не имеет необходимых знаний. В таких случаях можно удовлетвориться кратким, даже одно - сложным ответом; </a:t>
            </a:r>
          </a:p>
          <a:p>
            <a:pPr algn="just">
              <a:spcAft>
                <a:spcPts val="0"/>
              </a:spcAft>
            </a:pPr>
            <a:r>
              <a:rPr lang="ru-RU" sz="1200" b="0" dirty="0" smtClean="0">
                <a:effectLst/>
                <a:latin typeface="Times New Roman" panose="02020603050405020304" pitchFamily="18" charset="0"/>
                <a:ea typeface="Calibri" panose="020F0502020204030204" pitchFamily="34" charset="0"/>
                <a:cs typeface="Times New Roman" panose="02020603050405020304" pitchFamily="18" charset="0"/>
              </a:rPr>
              <a:t>— нельзя требовать от детей полных ответов, так как это часто приводит к искажению языка. Например, на вопрос: «Какое сейчас наступило время года?» дети, следуя требованию, вынуждены отвечать: (Сейчас наступило время года весна». Беседа должна вестись естественно и непринужденно. Краткий ответ может быть убедительнее распространенного. К развернутым ответам детей побуждают содержательные вопросы, стимулирующие к описанию, рассуждению и т. п. Они вызывают у детей самостоятельную мыслительную работу, а не механическое повторение «полного ответа»; </a:t>
            </a:r>
          </a:p>
          <a:p>
            <a:pPr algn="just">
              <a:spcAft>
                <a:spcPts val="0"/>
              </a:spcAft>
            </a:pPr>
            <a:r>
              <a:rPr lang="ru-RU" sz="1200" b="0" dirty="0" smtClean="0">
                <a:effectLst/>
                <a:latin typeface="Times New Roman" panose="02020603050405020304" pitchFamily="18" charset="0"/>
                <a:ea typeface="Calibri" panose="020F0502020204030204" pitchFamily="34" charset="0"/>
                <a:cs typeface="Times New Roman" panose="02020603050405020304" pitchFamily="18" charset="0"/>
              </a:rPr>
              <a:t>— часто вопрос, задаваемый воспитателем, возбуждает у ребенка свою цепь ассоциаций и его мысль начинает протекать по новому руслу. Педагог должен быть готов к этому и не давать детям удаляться от темы беседы. Надо постараться использовать возникшую у ребенка мысль в целях проводимой беседы, или прервать ребенка, заявив: «Об этом поговорим в другой </a:t>
            </a:r>
            <a:r>
              <a:rPr lang="ru-RU" sz="1200" b="0" smtClean="0">
                <a:effectLst/>
                <a:latin typeface="Times New Roman" panose="02020603050405020304" pitchFamily="18" charset="0"/>
                <a:ea typeface="Calibri" panose="020F0502020204030204" pitchFamily="34" charset="0"/>
                <a:cs typeface="Times New Roman" panose="02020603050405020304" pitchFamily="18" charset="0"/>
              </a:rPr>
              <a:t>раз».</a:t>
            </a:r>
            <a:endParaRPr lang="ru-RU" sz="1200" b="0" dirty="0" smtClean="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6C0C6F3E-E6E1-43C1-8726-0BB3E1E26A55}" type="slidenum">
              <a:rPr lang="ru-RU" smtClean="0"/>
              <a:t>14</a:t>
            </a:fld>
            <a:endParaRPr lang="ru-RU"/>
          </a:p>
        </p:txBody>
      </p:sp>
    </p:spTree>
    <p:extLst>
      <p:ext uri="{BB962C8B-B14F-4D97-AF65-F5344CB8AC3E}">
        <p14:creationId xmlns:p14="http://schemas.microsoft.com/office/powerpoint/2010/main" val="22437379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spcAft>
                <a:spcPts val="0"/>
              </a:spcAft>
            </a:pPr>
            <a:r>
              <a:rPr lang="ru-RU" sz="1200" b="1" dirty="0" smtClean="0">
                <a:effectLst/>
                <a:latin typeface="Times New Roman" panose="02020603050405020304" pitchFamily="18" charset="0"/>
                <a:ea typeface="Calibri" panose="020F0502020204030204" pitchFamily="34" charset="0"/>
                <a:cs typeface="Times New Roman" panose="02020603050405020304" pitchFamily="18" charset="0"/>
              </a:rPr>
              <a:t>       Ответы детей во время беседы носят характер кратких или развернутых реплик</a:t>
            </a:r>
            <a:r>
              <a:rPr lang="ru-RU" sz="1200" dirty="0" smtClean="0">
                <a:effectLst/>
                <a:latin typeface="Times New Roman" panose="02020603050405020304" pitchFamily="18" charset="0"/>
                <a:ea typeface="Calibri" panose="020F0502020204030204" pitchFamily="34" charset="0"/>
                <a:cs typeface="Times New Roman" panose="02020603050405020304" pitchFamily="18" charset="0"/>
              </a:rPr>
              <a:t>; допустимы и однословные ответы, если содержание вопроса не требует большего. Если дети отвечают на репродуктивные вопросы, тем более нельзя добиваться, чтобы каждый ответ был полным. Подобное требование ведет к искажению языка.</a:t>
            </a:r>
            <a:endParaRPr lang="ru-RU" sz="1050" dirty="0" smtClean="0">
              <a:effectLst/>
              <a:latin typeface="Consolas" panose="020B0609020204030204" pitchFamily="49" charset="0"/>
              <a:ea typeface="Calibri" panose="020F0502020204030204" pitchFamily="34" charset="0"/>
              <a:cs typeface="Times New Roman" panose="02020603050405020304" pitchFamily="18" charset="0"/>
            </a:endParaRPr>
          </a:p>
          <a:p>
            <a:pPr algn="just">
              <a:spcAft>
                <a:spcPts val="0"/>
              </a:spcAft>
            </a:pPr>
            <a:r>
              <a:rPr lang="ru-RU" sz="1200" dirty="0" smtClean="0">
                <a:effectLst/>
                <a:latin typeface="Times New Roman" panose="02020603050405020304" pitchFamily="18" charset="0"/>
                <a:ea typeface="Calibri" panose="020F0502020204030204" pitchFamily="34" charset="0"/>
                <a:cs typeface="Times New Roman" panose="02020603050405020304" pitchFamily="18" charset="0"/>
              </a:rPr>
              <a:t>       Приведем хрестоматийный пример «полного» ответа ребенка на вопрос «Какое сейчас время года?» – «Сейчас время года весна». В данном случае для полного ответа достаточно одного слова «весна».</a:t>
            </a:r>
            <a:endParaRPr lang="ru-RU" sz="1050" dirty="0" smtClean="0">
              <a:effectLst/>
              <a:latin typeface="Consolas" panose="020B0609020204030204" pitchFamily="49" charset="0"/>
              <a:ea typeface="Calibri" panose="020F0502020204030204" pitchFamily="34" charset="0"/>
              <a:cs typeface="Times New Roman" panose="02020603050405020304" pitchFamily="18" charset="0"/>
            </a:endParaRPr>
          </a:p>
          <a:p>
            <a:pPr algn="just">
              <a:spcAft>
                <a:spcPts val="0"/>
              </a:spcAft>
            </a:pPr>
            <a:r>
              <a:rPr lang="ru-RU" sz="1200" i="1" dirty="0" smtClean="0">
                <a:effectLst/>
                <a:latin typeface="Times New Roman" panose="02020603050405020304" pitchFamily="18" charset="0"/>
                <a:ea typeface="Calibri" panose="020F0502020204030204" pitchFamily="34" charset="0"/>
                <a:cs typeface="Times New Roman" panose="02020603050405020304" pitchFamily="18" charset="0"/>
              </a:rPr>
              <a:t>       Важно воспитывать «чутье языка», чтобы ребенок интуитивно чувствовал, когда можно ответить на вопрос одним словом, а когда – целой фразой или несколькими фразами.</a:t>
            </a:r>
            <a:r>
              <a:rPr lang="ru-RU" sz="1200" dirty="0" smtClean="0">
                <a:effectLst/>
                <a:latin typeface="Times New Roman" panose="02020603050405020304" pitchFamily="18" charset="0"/>
                <a:ea typeface="Calibri" panose="020F0502020204030204" pitchFamily="34" charset="0"/>
                <a:cs typeface="Times New Roman" panose="02020603050405020304" pitchFamily="18" charset="0"/>
              </a:rPr>
              <a:t> Здесь поможет пример речи взрослого.</a:t>
            </a:r>
            <a:endParaRPr lang="ru-RU" sz="1050" dirty="0" smtClean="0">
              <a:effectLst/>
              <a:latin typeface="Consolas" panose="020B0609020204030204" pitchFamily="49" charset="0"/>
              <a:ea typeface="Calibri" panose="020F0502020204030204" pitchFamily="34" charset="0"/>
              <a:cs typeface="Times New Roman" panose="02020603050405020304" pitchFamily="18" charset="0"/>
            </a:endParaRPr>
          </a:p>
          <a:p>
            <a:pPr algn="just">
              <a:spcAft>
                <a:spcPts val="0"/>
              </a:spcAft>
            </a:pPr>
            <a:r>
              <a:rPr lang="ru-RU" sz="1200" dirty="0" smtClean="0">
                <a:effectLst/>
                <a:latin typeface="Times New Roman" panose="02020603050405020304" pitchFamily="18" charset="0"/>
                <a:ea typeface="Calibri" panose="020F0502020204030204" pitchFamily="34" charset="0"/>
                <a:cs typeface="Times New Roman" panose="02020603050405020304" pitchFamily="18" charset="0"/>
              </a:rPr>
              <a:t>       Однако для совершенствования диалогической речи и развития ее связности необходимо побуждать детей к развернутым целенаправленным высказываниям. Этому способствуют поисковые вопросы, которые активизируют логическое мышление, побуждают к сопоставлению фактов, сравнению и ставят ребенка перед необходимостью отвечать не одним предложением, а целым высказыванием, развивая и обосновывая свою мысль. В связи с этим целесообразно предусмотреть наиболее оптимальное соотношение репродуктивных и поисковых вопросов, усилив роль последних в зависимости от темы и содержания беседы, объема и сложности знаний, подлежащих обобщению.</a:t>
            </a:r>
            <a:endParaRPr lang="ru-RU" sz="1050" dirty="0" smtClean="0">
              <a:effectLst/>
              <a:latin typeface="Consolas" panose="020B0609020204030204" pitchFamily="49" charset="0"/>
              <a:ea typeface="Calibri" panose="020F0502020204030204" pitchFamily="34" charset="0"/>
              <a:cs typeface="Times New Roman" panose="02020603050405020304" pitchFamily="18" charset="0"/>
            </a:endParaRPr>
          </a:p>
          <a:p>
            <a:pPr algn="just">
              <a:spcAft>
                <a:spcPts val="0"/>
              </a:spcAft>
            </a:pPr>
            <a:r>
              <a:rPr lang="ru-RU" sz="1200" dirty="0" smtClean="0">
                <a:effectLst/>
                <a:latin typeface="Times New Roman" panose="02020603050405020304" pitchFamily="18" charset="0"/>
                <a:ea typeface="Calibri" panose="020F0502020204030204" pitchFamily="34" charset="0"/>
                <a:cs typeface="Times New Roman" panose="02020603050405020304" pitchFamily="18" charset="0"/>
              </a:rPr>
              <a:t>       Одобрение воспитателя, подтверждение детских ответов, его указания также стимулируют детей на высказывания. Особого внимания заслуживают детские вопросы, возникающие в беседе, обмен мнениями между детьми, их споры. Необходимо учить детей задавать вопросы, обосновывать свое мнение, доказывать его. Эффективными приемами, вызывающими детей на спор, на обсуждение сложных проблемных вопросов, являются отгадывание загадок, решение речевых логических задач. </a:t>
            </a:r>
            <a:endParaRPr lang="ru-RU" sz="1050" dirty="0" smtClean="0">
              <a:effectLst/>
              <a:latin typeface="Consolas" panose="020B0609020204030204" pitchFamily="49" charset="0"/>
              <a:ea typeface="Calibri" panose="020F0502020204030204" pitchFamily="34" charset="0"/>
              <a:cs typeface="Times New Roman" panose="02020603050405020304" pitchFamily="18" charset="0"/>
            </a:endParaRPr>
          </a:p>
          <a:p>
            <a:pPr algn="just">
              <a:spcAft>
                <a:spcPts val="0"/>
              </a:spcAft>
            </a:pPr>
            <a:r>
              <a:rPr lang="ru-RU" sz="1200" b="1" dirty="0" smtClean="0">
                <a:effectLst/>
                <a:latin typeface="Times New Roman" panose="02020603050405020304" pitchFamily="18" charset="0"/>
                <a:ea typeface="Calibri" panose="020F0502020204030204" pitchFamily="34" charset="0"/>
                <a:cs typeface="Times New Roman" panose="02020603050405020304" pitchFamily="18" charset="0"/>
              </a:rPr>
              <a:t>       Речевая логическая задача </a:t>
            </a:r>
            <a:r>
              <a:rPr lang="ru-RU" sz="1200" dirty="0" smtClean="0">
                <a:effectLst/>
                <a:latin typeface="Times New Roman" panose="02020603050405020304" pitchFamily="18" charset="0"/>
                <a:ea typeface="Calibri" panose="020F0502020204030204" pitchFamily="34" charset="0"/>
                <a:cs typeface="Times New Roman" panose="02020603050405020304" pitchFamily="18" charset="0"/>
              </a:rPr>
              <a:t>– это рассказ-загадка, ответ на которую может быть получен благодаря установлению связей и зависимостей между явлениями, их анализу, сравнению, обобщению. Содержание логических задач может отражать социальные явления, жизнь природы (СНОСКА: Интересные логические задачи на природоведческую тематику содержатся в книге Н. Ф. Виноградовой «Умственное развитие детей в процессе ознакомления с природой», М., 1978).</a:t>
            </a:r>
            <a:endParaRPr lang="ru-RU" sz="1050" dirty="0" smtClean="0">
              <a:effectLst/>
              <a:latin typeface="Consolas" panose="020B0609020204030204" pitchFamily="49" charset="0"/>
              <a:ea typeface="Calibri" panose="020F0502020204030204" pitchFamily="34" charset="0"/>
              <a:cs typeface="Times New Roman" panose="02020603050405020304" pitchFamily="18" charset="0"/>
            </a:endParaRPr>
          </a:p>
          <a:p>
            <a:pPr algn="just">
              <a:spcAft>
                <a:spcPts val="0"/>
              </a:spcAft>
            </a:pPr>
            <a:r>
              <a:rPr lang="ru-RU" sz="1200" dirty="0" smtClean="0">
                <a:effectLst/>
                <a:latin typeface="Times New Roman" panose="02020603050405020304" pitchFamily="18" charset="0"/>
                <a:ea typeface="Calibri" panose="020F0502020204030204" pitchFamily="34" charset="0"/>
                <a:cs typeface="Times New Roman" panose="02020603050405020304" pitchFamily="18" charset="0"/>
              </a:rPr>
              <a:t>Методически важен вопрос о соотношении в беседе речи взрослого и детей. Как показывают наблюдения, часто речевая активность педагога превалирует над детской. Иногда воспитатели, ставя вопрос, не дают детям возможности сосредоточиться и подумать, торопятся ответить сами, начиная рассказывать о том, что наблюдали, например, на экскурсии. Детям не остается ничего другого, как пассивно слушать. Другая крайность заключается в «вытягивании» у детей ценой значительных усилий правильных ответов. Эффективность беседы в значительной степени зависит от умения педагога целенаправленно вести за собой детей, направлять детскую мысль и активизировать речевую деятельность.</a:t>
            </a:r>
            <a:endParaRPr lang="ru-RU" sz="1050" dirty="0" smtClean="0">
              <a:effectLst/>
              <a:latin typeface="Consolas" panose="020B0609020204030204" pitchFamily="49" charset="0"/>
              <a:ea typeface="Calibri" panose="020F0502020204030204" pitchFamily="34" charset="0"/>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6C0C6F3E-E6E1-43C1-8726-0BB3E1E26A55}" type="slidenum">
              <a:rPr lang="ru-RU" smtClean="0"/>
              <a:t>15</a:t>
            </a:fld>
            <a:endParaRPr lang="ru-RU"/>
          </a:p>
        </p:txBody>
      </p:sp>
    </p:spTree>
    <p:extLst>
      <p:ext uri="{BB962C8B-B14F-4D97-AF65-F5344CB8AC3E}">
        <p14:creationId xmlns:p14="http://schemas.microsoft.com/office/powerpoint/2010/main" val="27003123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mn-lt"/>
                <a:ea typeface="+mn-ea"/>
                <a:cs typeface="+mn-cs"/>
              </a:rPr>
              <a:t>В обобщающей беседе в целях активизации мыслительной и речевой деятельности </a:t>
            </a:r>
            <a:r>
              <a:rPr lang="ru-RU" sz="1200" b="1" kern="1200" dirty="0" smtClean="0">
                <a:solidFill>
                  <a:schemeClr val="tx1"/>
                </a:solidFill>
                <a:effectLst/>
                <a:latin typeface="Times New Roman" panose="02020603050405020304" pitchFamily="18" charset="0"/>
                <a:ea typeface="+mn-ea"/>
                <a:cs typeface="Times New Roman" panose="02020603050405020304" pitchFamily="18" charset="0"/>
              </a:rPr>
              <a:t>используется наглядный материал. </a:t>
            </a:r>
            <a:r>
              <a:rPr lang="ru-RU" sz="1200" kern="1200" dirty="0" smtClean="0">
                <a:solidFill>
                  <a:schemeClr val="tx1"/>
                </a:solidFill>
                <a:effectLst/>
                <a:latin typeface="+mn-lt"/>
                <a:ea typeface="+mn-ea"/>
                <a:cs typeface="+mn-cs"/>
              </a:rPr>
              <a:t>Чтобы дать зримый образ предмета, уточнить представления детей, поддержать интерес к беседе, можно показать картину, игрушку, предмет в натуре. Иллюстративный материал применяется по-разному: одни предметы раздают каждому ребенку (листья деревьев, семена цветов, предметные картинки), другие показывают всем детям (картина, животное, предметы посуды, одежды).</a:t>
            </a:r>
          </a:p>
          <a:p>
            <a:pPr algn="just"/>
            <a:r>
              <a:rPr lang="ru-RU" sz="1200" kern="1200" dirty="0" smtClean="0">
                <a:solidFill>
                  <a:schemeClr val="tx1"/>
                </a:solidFill>
                <a:effectLst/>
                <a:latin typeface="+mn-lt"/>
                <a:ea typeface="+mn-ea"/>
                <a:cs typeface="+mn-cs"/>
              </a:rPr>
              <a:t>Время демонстрации наглядного материала в процессе беседы зависит от цели. Так, в самом начале беседы показывают букет цветов, фотографию для того, чтобы создать настроение, вызвать интерес, напомнить о чем-либо; рассматривание портфеля организуют в середине беседы о школе для уточнения знаний о школьных принадлежностях. Использование наглядного материала должно быть кратковременным. Не следует превращать все в самостоятельное занятие.</a:t>
            </a:r>
          </a:p>
          <a:p>
            <a:endParaRPr lang="ru-RU" dirty="0"/>
          </a:p>
        </p:txBody>
      </p:sp>
      <p:sp>
        <p:nvSpPr>
          <p:cNvPr id="4" name="Номер слайда 3"/>
          <p:cNvSpPr>
            <a:spLocks noGrp="1"/>
          </p:cNvSpPr>
          <p:nvPr>
            <p:ph type="sldNum" sz="quarter" idx="10"/>
          </p:nvPr>
        </p:nvSpPr>
        <p:spPr/>
        <p:txBody>
          <a:bodyPr/>
          <a:lstStyle/>
          <a:p>
            <a:fld id="{6C0C6F3E-E6E1-43C1-8726-0BB3E1E26A55}" type="slidenum">
              <a:rPr lang="ru-RU" smtClean="0"/>
              <a:t>16</a:t>
            </a:fld>
            <a:endParaRPr lang="ru-RU"/>
          </a:p>
        </p:txBody>
      </p:sp>
    </p:spTree>
    <p:extLst>
      <p:ext uri="{BB962C8B-B14F-4D97-AF65-F5344CB8AC3E}">
        <p14:creationId xmlns:p14="http://schemas.microsoft.com/office/powerpoint/2010/main" val="1502232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lnSpc>
                <a:spcPct val="107000"/>
              </a:lnSpc>
              <a:spcAft>
                <a:spcPts val="800"/>
              </a:spcAft>
            </a:pPr>
            <a:r>
              <a:rPr lang="ru-RU" sz="1400" dirty="0" smtClean="0">
                <a:latin typeface="Times New Roman" panose="02020603050405020304" pitchFamily="18" charset="0"/>
                <a:cs typeface="Times New Roman" panose="02020603050405020304" pitchFamily="18" charset="0"/>
              </a:rPr>
              <a:t>*</a:t>
            </a:r>
            <a:r>
              <a:rPr lang="ru-RU" sz="1400" dirty="0" smtClean="0">
                <a:solidFill>
                  <a:srgbClr val="002060"/>
                </a:solidFill>
                <a:effectLst/>
                <a:latin typeface="Times New Roman" panose="02020603050405020304" pitchFamily="18" charset="0"/>
                <a:ea typeface="Times New Roman" panose="02020603050405020304" pitchFamily="18" charset="0"/>
                <a:cs typeface="Times New Roman" panose="02020603050405020304" pitchFamily="18" charset="0"/>
              </a:rPr>
              <a:t>Тьюторинг - лекционное занятие консультативного характера, на котором раскрываются основные вопросы подготовки к самостоятельной работе, тематической контрольной работе, а также к промежуточной и итоговой аттестации.</a:t>
            </a:r>
            <a:endParaRPr lang="ru-RU" sz="1400" dirty="0" smtClean="0">
              <a:effectLst/>
              <a:latin typeface="Times New Roman" panose="02020603050405020304" pitchFamily="18" charset="0"/>
              <a:ea typeface="Calibri" panose="020F0502020204030204" pitchFamily="34" charset="0"/>
              <a:cs typeface="Times New Roman" panose="02020603050405020304" pitchFamily="18" charset="0"/>
            </a:endParaRPr>
          </a:p>
          <a:p>
            <a:endParaRPr lang="ru-RU" dirty="0"/>
          </a:p>
        </p:txBody>
      </p:sp>
      <p:sp>
        <p:nvSpPr>
          <p:cNvPr id="4" name="Номер слайда 3"/>
          <p:cNvSpPr>
            <a:spLocks noGrp="1"/>
          </p:cNvSpPr>
          <p:nvPr>
            <p:ph type="sldNum" sz="quarter" idx="10"/>
          </p:nvPr>
        </p:nvSpPr>
        <p:spPr/>
        <p:txBody>
          <a:bodyPr/>
          <a:lstStyle/>
          <a:p>
            <a:fld id="{6C0C6F3E-E6E1-43C1-8726-0BB3E1E26A55}" type="slidenum">
              <a:rPr lang="ru-RU" smtClean="0"/>
              <a:t>17</a:t>
            </a:fld>
            <a:endParaRPr lang="ru-RU"/>
          </a:p>
        </p:txBody>
      </p:sp>
    </p:spTree>
    <p:extLst>
      <p:ext uri="{BB962C8B-B14F-4D97-AF65-F5344CB8AC3E}">
        <p14:creationId xmlns:p14="http://schemas.microsoft.com/office/powerpoint/2010/main" val="32172471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6C0C6F3E-E6E1-43C1-8726-0BB3E1E26A55}" type="slidenum">
              <a:rPr lang="ru-RU" smtClean="0"/>
              <a:t>18</a:t>
            </a:fld>
            <a:endParaRPr lang="ru-RU"/>
          </a:p>
        </p:txBody>
      </p:sp>
    </p:spTree>
    <p:extLst>
      <p:ext uri="{BB962C8B-B14F-4D97-AF65-F5344CB8AC3E}">
        <p14:creationId xmlns:p14="http://schemas.microsoft.com/office/powerpoint/2010/main" val="25619193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6C0C6F3E-E6E1-43C1-8726-0BB3E1E26A55}" type="slidenum">
              <a:rPr lang="ru-RU" smtClean="0"/>
              <a:t>19</a:t>
            </a:fld>
            <a:endParaRPr lang="ru-RU"/>
          </a:p>
        </p:txBody>
      </p:sp>
    </p:spTree>
    <p:extLst>
      <p:ext uri="{BB962C8B-B14F-4D97-AF65-F5344CB8AC3E}">
        <p14:creationId xmlns:p14="http://schemas.microsoft.com/office/powerpoint/2010/main" val="19758427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6C0C6F3E-E6E1-43C1-8726-0BB3E1E26A55}" type="slidenum">
              <a:rPr lang="ru-RU" smtClean="0"/>
              <a:t>20</a:t>
            </a:fld>
            <a:endParaRPr lang="ru-RU"/>
          </a:p>
        </p:txBody>
      </p:sp>
    </p:spTree>
    <p:extLst>
      <p:ext uri="{BB962C8B-B14F-4D97-AF65-F5344CB8AC3E}">
        <p14:creationId xmlns:p14="http://schemas.microsoft.com/office/powerpoint/2010/main" val="34194169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6C0C6F3E-E6E1-43C1-8726-0BB3E1E26A55}" type="slidenum">
              <a:rPr lang="ru-RU" smtClean="0"/>
              <a:t>21</a:t>
            </a:fld>
            <a:endParaRPr lang="ru-RU"/>
          </a:p>
        </p:txBody>
      </p:sp>
    </p:spTree>
    <p:extLst>
      <p:ext uri="{BB962C8B-B14F-4D97-AF65-F5344CB8AC3E}">
        <p14:creationId xmlns:p14="http://schemas.microsoft.com/office/powerpoint/2010/main" val="17304441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ru-RU" dirty="0" smtClean="0"/>
              <a:t>             </a:t>
            </a:r>
            <a:r>
              <a:rPr lang="ru-RU" sz="1200" dirty="0" smtClean="0">
                <a:effectLst/>
                <a:latin typeface="Times New Roman" panose="02020603050405020304" pitchFamily="18" charset="0"/>
                <a:ea typeface="Calibri" panose="020F0502020204030204" pitchFamily="34" charset="0"/>
              </a:rPr>
              <a:t>Беседа – это целенаправленное обсуждение чего-либо, организованный, подготовленный диалог на заранее выбранную тему. Беседа рассматривается в дошкольной педагогике как метод ознакомления с окружающим и одновременно как метод развития связной речи</a:t>
            </a:r>
            <a:r>
              <a:rPr lang="ru-RU" dirty="0" smtClean="0"/>
              <a:t> </a:t>
            </a:r>
            <a:endParaRPr lang="ru-RU" dirty="0"/>
          </a:p>
        </p:txBody>
      </p:sp>
      <p:sp>
        <p:nvSpPr>
          <p:cNvPr id="4" name="Номер слайда 3"/>
          <p:cNvSpPr>
            <a:spLocks noGrp="1"/>
          </p:cNvSpPr>
          <p:nvPr>
            <p:ph type="sldNum" sz="quarter" idx="10"/>
          </p:nvPr>
        </p:nvSpPr>
        <p:spPr/>
        <p:txBody>
          <a:bodyPr/>
          <a:lstStyle/>
          <a:p>
            <a:fld id="{6C0C6F3E-E6E1-43C1-8726-0BB3E1E26A55}" type="slidenum">
              <a:rPr lang="ru-RU" smtClean="0"/>
              <a:t>2</a:t>
            </a:fld>
            <a:endParaRPr lang="ru-RU"/>
          </a:p>
        </p:txBody>
      </p:sp>
    </p:spTree>
    <p:extLst>
      <p:ext uri="{BB962C8B-B14F-4D97-AF65-F5344CB8AC3E}">
        <p14:creationId xmlns:p14="http://schemas.microsoft.com/office/powerpoint/2010/main" val="23736138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lnSpc>
                <a:spcPct val="115000"/>
              </a:lnSpc>
              <a:spcAft>
                <a:spcPts val="1000"/>
              </a:spcAft>
            </a:pPr>
            <a:r>
              <a:rPr lang="ru-RU" sz="1200" dirty="0" smtClean="0">
                <a:effectLst/>
                <a:latin typeface="Times New Roman" panose="02020603050405020304" pitchFamily="18" charset="0"/>
                <a:ea typeface="Calibri" panose="020F0502020204030204" pitchFamily="34" charset="0"/>
              </a:rPr>
              <a:t>       Е. И. Радина в своем исследовании подробно раскрыла значение беседы для умственного и нравственного воспитания детей. В одних беседах систематизируются и уточняются представления, полученные ребенком в процессе его повседневной жизни, в результате наблюдений и деятельности. Путем других педагог помогает ребенку полнее и глубже воспринимать действительность, обращать внимание на то, что недостаточно им осознается. В результате знания ребенка становятся четче и осмысленнее.</a:t>
            </a:r>
            <a:r>
              <a:rPr lang="ru-RU" dirty="0" smtClean="0">
                <a:effectLst/>
              </a:rPr>
              <a:t> </a:t>
            </a:r>
            <a:r>
              <a:rPr lang="ru-RU" sz="1200" dirty="0" smtClean="0">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ru-RU" sz="1200" dirty="0" smtClean="0">
                <a:effectLst/>
                <a:latin typeface="Times New Roman" panose="02020603050405020304" pitchFamily="18" charset="0"/>
                <a:ea typeface="Calibri" panose="020F0502020204030204" pitchFamily="34" charset="0"/>
              </a:rPr>
              <a:t>       Ценность беседы заключается в том, что взрослый учит ребенка логически мыслить, помогает думать, поднимает от конкретного способа мышления на более высокую ступень простейшего абстрагирования. В беседе ребенок должен припоминать, анализировать, сравнивать, высказывать суждения и делать умозаключения, выводы. В беседе вместе с мышлением развивается речь. Формируются диалогические и монологические формы связной речи, и прежде всего речи разговорной: умения слушать и понимать собеседника, давать понятные ответы на поставленные вопросы, ясно выражать свои мысли в слове, высказываться в присутствии других детей. Обучение детей умению вести разговор, участвовать в беседе всегда сочетается с воспитанием навыков культуры поведения: ребенок должен научиться внимательно слушать того, кто говорит, не отвлекаться, не перебивать собеседника, сдерживать свое непосредственное желание сразу отвечать на вопрос, не подождав вызова. В беседе, следовательно, воспитываются сдержанность, вежливость и в целом культура речевого общения.</a:t>
            </a:r>
            <a:r>
              <a:rPr lang="ru-RU" dirty="0" smtClean="0">
                <a:effectLst/>
              </a:rPr>
              <a:t> </a:t>
            </a:r>
            <a:r>
              <a:rPr lang="ru-RU" sz="1200" dirty="0" smtClean="0">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ru-RU" sz="1200" dirty="0" smtClean="0">
                <a:effectLst/>
                <a:latin typeface="Times New Roman" panose="02020603050405020304" pitchFamily="18" charset="0"/>
                <a:ea typeface="Calibri" panose="020F0502020204030204" pitchFamily="34" charset="0"/>
              </a:rPr>
              <a:t>       Высказываясь в беседе, ребенок формулирует свои мысли не в одном, а в нескольких предложениях. Вопросы воспитателя требуют более подробного описания увиденного, пережитого, побуждают к выражению оценок, личного отношения к обсуждаемой теме. Давая развернутый ответ, дети употребляют для связи слов союзы (и, а, но, чтобы), разнообразную лексику. Речевая деятельность ребенка в беседе отличается от разговора прежде всего внутренним программированием, обдумыванием своего высказывания, большей произвольностью. Дети учатся речи-доказательству, умению обосновывать свою точку зрения, вступать в «дискуссию». Словарный запас детей активизируется, уточняется и дополняется.</a:t>
            </a:r>
            <a:r>
              <a:rPr lang="ru-RU" dirty="0" smtClean="0">
                <a:effectLst/>
              </a:rPr>
              <a:t> </a:t>
            </a:r>
            <a:r>
              <a:rPr lang="ru-RU" sz="1200" dirty="0" smtClean="0">
                <a:effectLst/>
                <a:latin typeface="Times New Roman" panose="02020603050405020304" pitchFamily="18" charset="0"/>
                <a:ea typeface="Calibri" panose="020F0502020204030204" pitchFamily="34" charset="0"/>
                <a:cs typeface="Times New Roman" panose="02020603050405020304" pitchFamily="18" charset="0"/>
              </a:rPr>
              <a:t> </a:t>
            </a:r>
            <a:endParaRPr lang="ru-RU" sz="1100" dirty="0" smtClean="0">
              <a:effectLst/>
              <a:latin typeface="Calibri" panose="020F0502020204030204" pitchFamily="34" charset="0"/>
              <a:ea typeface="Calibri" panose="020F0502020204030204" pitchFamily="34" charset="0"/>
              <a:cs typeface="Times New Roman" panose="02020603050405020304" pitchFamily="18" charset="0"/>
            </a:endParaRPr>
          </a:p>
          <a:p>
            <a:pPr algn="just"/>
            <a:r>
              <a:rPr lang="ru-RU" sz="1200" dirty="0" smtClean="0">
                <a:effectLst/>
                <a:latin typeface="Times New Roman" panose="02020603050405020304" pitchFamily="18" charset="0"/>
                <a:ea typeface="Calibri" panose="020F0502020204030204" pitchFamily="34" charset="0"/>
              </a:rPr>
              <a:t>Е. И. Радина предостерегала от одностороннего подхода в понимании беседы, когда сильно подчеркивается лишь речевой момент. Она отмечала важное значение беседы для формирования положительного отношения к окружающей действительности, к людям, к родной стране и родному городу, к родным и близким.</a:t>
            </a:r>
            <a:endParaRPr lang="ru-RU" dirty="0"/>
          </a:p>
        </p:txBody>
      </p:sp>
      <p:sp>
        <p:nvSpPr>
          <p:cNvPr id="4" name="Номер слайда 3"/>
          <p:cNvSpPr>
            <a:spLocks noGrp="1"/>
          </p:cNvSpPr>
          <p:nvPr>
            <p:ph type="sldNum" sz="quarter" idx="10"/>
          </p:nvPr>
        </p:nvSpPr>
        <p:spPr/>
        <p:txBody>
          <a:bodyPr/>
          <a:lstStyle/>
          <a:p>
            <a:fld id="{6C0C6F3E-E6E1-43C1-8726-0BB3E1E26A55}" type="slidenum">
              <a:rPr lang="ru-RU" smtClean="0"/>
              <a:t>3</a:t>
            </a:fld>
            <a:endParaRPr lang="ru-RU"/>
          </a:p>
        </p:txBody>
      </p:sp>
    </p:spTree>
    <p:extLst>
      <p:ext uri="{BB962C8B-B14F-4D97-AF65-F5344CB8AC3E}">
        <p14:creationId xmlns:p14="http://schemas.microsoft.com/office/powerpoint/2010/main" val="32217499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       При проведении беседы перед педагогом стоит задача добиться того, чтобы все дети были активными ее участниками. Для этого, по мнению Е. И. Радиной и О. И. Соловьевой, </a:t>
            </a:r>
            <a:r>
              <a:rPr lang="ru-RU" b="1" dirty="0" smtClean="0">
                <a:latin typeface="Times New Roman" panose="02020603050405020304" pitchFamily="18" charset="0"/>
                <a:cs typeface="Times New Roman" panose="02020603050405020304" pitchFamily="18" charset="0"/>
              </a:rPr>
              <a:t>необходимо соблюдать следующие правила: </a:t>
            </a:r>
          </a:p>
          <a:p>
            <a:r>
              <a:rPr lang="ru-RU" dirty="0" smtClean="0"/>
              <a:t>— беседа не должна длится долго, так как рассчитана на большое умственное напряжение. Если дети устают, они перестают участвовать в ней, т. е. перестают активно мыслить; </a:t>
            </a:r>
          </a:p>
          <a:p>
            <a:r>
              <a:rPr lang="ru-RU" dirty="0" smtClean="0"/>
              <a:t>- во время беседы воспитатель должен задавать вопрос всей группе, а затем вызывать одного ребенка для ответа. Нельзя спрашивать детей в том порядке, в каком они сидят. Это приводит к тому, что часть детей перестает работать (неинтересно ждать очереди, когда знаешь, что до тебя еще далеко); </a:t>
            </a:r>
          </a:p>
          <a:p>
            <a:r>
              <a:rPr lang="ru-RU" dirty="0" smtClean="0"/>
              <a:t>— нельзя спрашивать одних и тех же детей, наиболее бойких. Нужно стараться вызывать большее количество детей хотя бы для краткого ответа на поставленный вопрос. Если воспитатель долго разговаривает с одним ребенком, то остальные дети перестают участвовать в беседе. То же самое происходит, если педагог во время беседы много говорит о том, что детям уже хорошо известно; </a:t>
            </a:r>
          </a:p>
          <a:p>
            <a:r>
              <a:rPr lang="ru-RU" dirty="0" smtClean="0"/>
              <a:t>— дети во время беседы должны отвечать по одному, а не хором, но если педагог ставит такой вопрос, на который у многих дошкольников есть один и тот же простой ответ, то можно позволить им ответить хором; </a:t>
            </a:r>
          </a:p>
          <a:p>
            <a:r>
              <a:rPr lang="ru-RU" dirty="0" smtClean="0"/>
              <a:t>не следует прерывать отвечающего ребенка, если в этом нет прямой необходимости; нецелесообразно ценою длительных усилий «вытягивать» ответ, если ребенок не имеет необходимых знаний. В таких случаях можно удовлетвориться кратким, даже одно - сложным ответом; </a:t>
            </a:r>
          </a:p>
          <a:p>
            <a:r>
              <a:rPr lang="ru-RU" dirty="0" smtClean="0"/>
              <a:t>— нельзя требовать от детей полных ответов, так как это часто приводит к искажению языка. Например, на вопрос: «Какое сейчас наступило время года?» дети, следуя требованию, вынуждены отвечать: (Сейчас наступило время года весна». Беседа должна вестись естественно и непринужденно. Краткий ответ может быть убедительнее распространенного. К развернутым ответам детей побуждают содержательные вопросы, стимулирующие к описанию, рассуждению и т. п. Они вызывают у детей самостоятельную мыслительную работу, а не механическое повторение «полного ответа»; </a:t>
            </a:r>
          </a:p>
          <a:p>
            <a:r>
              <a:rPr lang="ru-RU" dirty="0" smtClean="0"/>
              <a:t>— часто вопрос, задаваемый воспитателем, возбуждает у ребенка свою цепь ассоциаций и его мысль начинает протекать по новому руслу. Педагог должен быть готов к этому и не давать детям удаляться от темы беседы. Надо постараться использовать возникшую у ребенка мысль в целях проводимой беседы, или прервать ребенка, заявив: «Об этом поговорим в другой раз» </a:t>
            </a:r>
          </a:p>
          <a:p>
            <a:endParaRPr lang="ru-RU" dirty="0"/>
          </a:p>
        </p:txBody>
      </p:sp>
      <p:sp>
        <p:nvSpPr>
          <p:cNvPr id="4" name="Номер слайда 3"/>
          <p:cNvSpPr>
            <a:spLocks noGrp="1"/>
          </p:cNvSpPr>
          <p:nvPr>
            <p:ph type="sldNum" sz="quarter" idx="10"/>
          </p:nvPr>
        </p:nvSpPr>
        <p:spPr/>
        <p:txBody>
          <a:bodyPr/>
          <a:lstStyle/>
          <a:p>
            <a:fld id="{6C0C6F3E-E6E1-43C1-8726-0BB3E1E26A55}" type="slidenum">
              <a:rPr lang="ru-RU" smtClean="0"/>
              <a:t>4</a:t>
            </a:fld>
            <a:endParaRPr lang="ru-RU"/>
          </a:p>
        </p:txBody>
      </p:sp>
    </p:spTree>
    <p:extLst>
      <p:ext uri="{BB962C8B-B14F-4D97-AF65-F5344CB8AC3E}">
        <p14:creationId xmlns:p14="http://schemas.microsoft.com/office/powerpoint/2010/main" val="1269497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spcAft>
                <a:spcPts val="0"/>
              </a:spcAft>
            </a:pPr>
            <a:r>
              <a:rPr lang="ru-RU" sz="1200" b="1" dirty="0" smtClean="0">
                <a:effectLst/>
                <a:latin typeface="Times New Roman" panose="02020603050405020304" pitchFamily="18" charset="0"/>
                <a:ea typeface="Calibri" panose="020F0502020204030204" pitchFamily="34" charset="0"/>
                <a:cs typeface="Times New Roman" panose="02020603050405020304" pitchFamily="18" charset="0"/>
              </a:rPr>
              <a:t>       Содержанием бесед</a:t>
            </a:r>
            <a:r>
              <a:rPr lang="ru-RU" sz="1200" dirty="0" smtClean="0">
                <a:effectLst/>
                <a:latin typeface="Times New Roman" panose="02020603050405020304" pitchFamily="18" charset="0"/>
                <a:ea typeface="Calibri" panose="020F0502020204030204" pitchFamily="34" charset="0"/>
                <a:cs typeface="Times New Roman" panose="02020603050405020304" pitchFamily="18" charset="0"/>
              </a:rPr>
              <a:t> является программный материал по ознакомлению детей с окружающей жизнью: бытом и трудом людей, событиями общественной жизни, деятельностью детей в детском саду (игры, труд, взаимопомощь, друзья). Содержание должно быть педагогически обосновано, способствовать решению задач всестороннего воспитания, доступно, психологически близко дошкольнику. Беседы протекают живо и непринужденно, удерживают внимание ребенка, активизируют его мысль в том случае, если программный материал, для усвоения которого проводится беседа, понятен и близок опыту детей.</a:t>
            </a:r>
            <a:endParaRPr lang="ru-RU" sz="1050" dirty="0" smtClean="0">
              <a:effectLst/>
              <a:latin typeface="Consolas" panose="020B0609020204030204" pitchFamily="49" charset="0"/>
              <a:ea typeface="Calibri" panose="020F0502020204030204" pitchFamily="34" charset="0"/>
              <a:cs typeface="Times New Roman" panose="02020603050405020304" pitchFamily="18" charset="0"/>
            </a:endParaRPr>
          </a:p>
          <a:p>
            <a:pPr algn="just">
              <a:spcAft>
                <a:spcPts val="0"/>
              </a:spcAft>
            </a:pPr>
            <a:r>
              <a:rPr lang="ru-RU" sz="1200" dirty="0" smtClean="0">
                <a:effectLst/>
                <a:latin typeface="Times New Roman" panose="02020603050405020304" pitchFamily="18" charset="0"/>
                <a:ea typeface="Calibri" panose="020F0502020204030204" pitchFamily="34" charset="0"/>
                <a:cs typeface="Times New Roman" panose="02020603050405020304" pitchFamily="18" charset="0"/>
              </a:rPr>
              <a:t>В прошлом веке при отборе содержания бесед важнейшим был принцип близости и доступности обсуждаемых явлений. Считалось возможным беседовать с детьми лишь о непосредственно окружающих ребенка вещах. Содержание бесед, таким образом, ограничивалось наличием у ребенка совершенно конкретного чувственного опыта, касающегося тех явлений, которые становились предметом беседы.</a:t>
            </a:r>
            <a:endParaRPr lang="ru-RU" sz="1050" dirty="0" smtClean="0">
              <a:effectLst/>
              <a:latin typeface="Consolas" panose="020B0609020204030204" pitchFamily="49" charset="0"/>
              <a:ea typeface="Calibri" panose="020F0502020204030204" pitchFamily="34" charset="0"/>
              <a:cs typeface="Times New Roman" panose="02020603050405020304" pitchFamily="18" charset="0"/>
            </a:endParaRPr>
          </a:p>
          <a:p>
            <a:pPr algn="just">
              <a:spcAft>
                <a:spcPts val="0"/>
              </a:spcAft>
            </a:pPr>
            <a:r>
              <a:rPr lang="ru-RU" sz="1200" dirty="0" smtClean="0">
                <a:effectLst/>
                <a:latin typeface="Times New Roman" panose="02020603050405020304" pitchFamily="18" charset="0"/>
                <a:ea typeface="Calibri" panose="020F0502020204030204" pitchFamily="34" charset="0"/>
                <a:cs typeface="Times New Roman" panose="02020603050405020304" pitchFamily="18" charset="0"/>
              </a:rPr>
              <a:t>В наше время проблема содержания бесед с дошкольниками исследовалась многими учеными (А. П. Усова, Е.А. Флерина, Е. И. Радина, Э. И. </a:t>
            </a:r>
            <a:r>
              <a:rPr lang="ru-RU" sz="1200" dirty="0" err="1" smtClean="0">
                <a:effectLst/>
                <a:latin typeface="Times New Roman" panose="02020603050405020304" pitchFamily="18" charset="0"/>
                <a:ea typeface="Calibri" panose="020F0502020204030204" pitchFamily="34" charset="0"/>
                <a:cs typeface="Times New Roman" panose="02020603050405020304" pitchFamily="18" charset="0"/>
              </a:rPr>
              <a:t>Залкинд</a:t>
            </a:r>
            <a:r>
              <a:rPr lang="ru-RU" sz="1200" dirty="0" smtClean="0">
                <a:effectLst/>
                <a:latin typeface="Times New Roman" panose="02020603050405020304" pitchFamily="18" charset="0"/>
                <a:ea typeface="Calibri" panose="020F0502020204030204" pitchFamily="34" charset="0"/>
                <a:cs typeface="Times New Roman" panose="02020603050405020304" pitchFamily="18" charset="0"/>
              </a:rPr>
              <a:t>, Э. П. Короткова, Н. М. Крылова). Сделаны следующие выводы: по отношению к современным детям содержание «простого» и «сложного», «далекого» и «близкого» в эпоху развития техники, культуры изменилось. Картинки, книги, кинофильмы, детские телепередачи, иллюстрации, альбомы, компьютерные программы расширяют круг детских представлений и понятий, будят у ребенка новые интересы. С детьми можно беседовать о том, чего не было в их чувственном опыте, но что им психологически близко и понятно. Современность подсказывает новую тематику. Так, беседа о космонавтах может сочетаться с рассматриванием иллюстраций, рассказом воспитателя, чтением литературы. Каждая беседа должна сообщать что-то новое: или давать некоторые новые знания, или показывать знакомое в новом аспекте. Содержанием беседы должны быть явления, знакомые ребенку, но требующие дополнительных пояснений, поднимающие сознание ребенка на более высокую ступень знания.</a:t>
            </a:r>
            <a:endParaRPr lang="ru-RU" sz="1050" dirty="0" smtClean="0">
              <a:effectLst/>
              <a:latin typeface="Consolas" panose="020B0609020204030204" pitchFamily="49" charset="0"/>
              <a:ea typeface="Calibri" panose="020F0502020204030204" pitchFamily="34" charset="0"/>
              <a:cs typeface="Times New Roman" panose="02020603050405020304" pitchFamily="18" charset="0"/>
            </a:endParaRPr>
          </a:p>
          <a:p>
            <a:pPr algn="just">
              <a:spcAft>
                <a:spcPts val="0"/>
              </a:spcAft>
            </a:pPr>
            <a:r>
              <a:rPr lang="ru-RU" sz="1200" b="1" dirty="0" smtClean="0">
                <a:effectLst/>
                <a:latin typeface="Times New Roman" panose="02020603050405020304" pitchFamily="18" charset="0"/>
                <a:ea typeface="Calibri" panose="020F0502020204030204" pitchFamily="34" charset="0"/>
                <a:cs typeface="Times New Roman" panose="02020603050405020304" pitchFamily="18" charset="0"/>
              </a:rPr>
              <a:t>       Тематика бесед</a:t>
            </a:r>
            <a:r>
              <a:rPr lang="ru-RU" sz="1200" dirty="0" smtClean="0">
                <a:effectLst/>
                <a:latin typeface="Times New Roman" panose="02020603050405020304" pitchFamily="18" charset="0"/>
                <a:ea typeface="Calibri" panose="020F0502020204030204" pitchFamily="34" charset="0"/>
                <a:cs typeface="Times New Roman" panose="02020603050405020304" pitchFamily="18" charset="0"/>
              </a:rPr>
              <a:t> определяется конкретными задачами воспитательной работы с детьми, их возрастными особенностями, запасом знаний, приобретенных в процессе экскурсий и наблюдений, а также ближайшим окружением.</a:t>
            </a:r>
            <a:endParaRPr lang="ru-RU" sz="1050" dirty="0" smtClean="0">
              <a:effectLst/>
              <a:latin typeface="Consolas" panose="020B0609020204030204" pitchFamily="49" charset="0"/>
              <a:ea typeface="Calibri" panose="020F0502020204030204" pitchFamily="34" charset="0"/>
              <a:cs typeface="Times New Roman" panose="02020603050405020304" pitchFamily="18" charset="0"/>
            </a:endParaRPr>
          </a:p>
          <a:p>
            <a:pPr algn="just">
              <a:spcAft>
                <a:spcPts val="0"/>
              </a:spcAft>
            </a:pPr>
            <a:r>
              <a:rPr lang="ru-RU" sz="1200" i="1" dirty="0" smtClean="0">
                <a:effectLst/>
                <a:latin typeface="Times New Roman" panose="02020603050405020304" pitchFamily="18" charset="0"/>
                <a:ea typeface="Calibri" panose="020F0502020204030204" pitchFamily="34" charset="0"/>
                <a:cs typeface="Times New Roman" panose="02020603050405020304" pitchFamily="18" charset="0"/>
              </a:rPr>
              <a:t>Приведем примерную тематику бесед.</a:t>
            </a:r>
            <a:endParaRPr lang="ru-RU" sz="1050" dirty="0" smtClean="0">
              <a:effectLst/>
              <a:latin typeface="Consolas" panose="020B0609020204030204" pitchFamily="49" charset="0"/>
              <a:ea typeface="Calibri" panose="020F0502020204030204" pitchFamily="34" charset="0"/>
              <a:cs typeface="Times New Roman" panose="02020603050405020304" pitchFamily="18" charset="0"/>
            </a:endParaRPr>
          </a:p>
          <a:p>
            <a:pPr algn="just">
              <a:spcAft>
                <a:spcPts val="0"/>
              </a:spcAft>
            </a:pPr>
            <a:r>
              <a:rPr lang="ru-RU" sz="1200" dirty="0" smtClean="0">
                <a:effectLst/>
                <a:latin typeface="Times New Roman" panose="02020603050405020304" pitchFamily="18" charset="0"/>
                <a:ea typeface="Calibri" panose="020F0502020204030204" pitchFamily="34" charset="0"/>
                <a:cs typeface="Times New Roman" panose="02020603050405020304" pitchFamily="18" charset="0"/>
              </a:rPr>
              <a:t>Темы, отражающие явления общественной жизни: «Наш детский сад», «Москва – столица нашей Родины», о школе, о родном городе, о том, что видели на почте, и др.</a:t>
            </a:r>
            <a:endParaRPr lang="ru-RU" sz="1050" dirty="0" smtClean="0">
              <a:effectLst/>
              <a:latin typeface="Consolas" panose="020B0609020204030204" pitchFamily="49" charset="0"/>
              <a:ea typeface="Calibri" panose="020F0502020204030204" pitchFamily="34" charset="0"/>
              <a:cs typeface="Times New Roman" panose="02020603050405020304" pitchFamily="18" charset="0"/>
            </a:endParaRPr>
          </a:p>
          <a:p>
            <a:pPr algn="just">
              <a:spcAft>
                <a:spcPts val="0"/>
              </a:spcAft>
            </a:pPr>
            <a:r>
              <a:rPr lang="ru-RU" sz="1200" dirty="0" smtClean="0">
                <a:effectLst/>
                <a:latin typeface="Times New Roman" panose="02020603050405020304" pitchFamily="18" charset="0"/>
                <a:ea typeface="Calibri" panose="020F0502020204030204" pitchFamily="34" charset="0"/>
                <a:cs typeface="Times New Roman" panose="02020603050405020304" pitchFamily="18" charset="0"/>
              </a:rPr>
              <a:t>Темы труда: работа родителей, сотрудников детского сада, труд почтальона, строителя: результаты труда, трудовые процессы (как шьют одежду, выращивают фрукты и овощи); домашний труд мамы, бабушки.</a:t>
            </a:r>
            <a:endParaRPr lang="ru-RU" sz="1050" dirty="0" smtClean="0">
              <a:effectLst/>
              <a:latin typeface="Consolas" panose="020B0609020204030204" pitchFamily="49" charset="0"/>
              <a:ea typeface="Calibri" panose="020F0502020204030204" pitchFamily="34" charset="0"/>
              <a:cs typeface="Times New Roman" panose="02020603050405020304" pitchFamily="18" charset="0"/>
            </a:endParaRPr>
          </a:p>
          <a:p>
            <a:pPr algn="just">
              <a:spcAft>
                <a:spcPts val="0"/>
              </a:spcAft>
            </a:pPr>
            <a:r>
              <a:rPr lang="ru-RU" sz="1200" dirty="0" smtClean="0">
                <a:effectLst/>
                <a:latin typeface="Times New Roman" panose="02020603050405020304" pitchFamily="18" charset="0"/>
                <a:ea typeface="Calibri" panose="020F0502020204030204" pitchFamily="34" charset="0"/>
                <a:cs typeface="Times New Roman" panose="02020603050405020304" pitchFamily="18" charset="0"/>
              </a:rPr>
              <a:t>Беседы, отражающие труд самих детей: «Мы – дежурные», «Как мы помогаем маме», «Что мы вырастили на нашем огороде».</a:t>
            </a:r>
            <a:endParaRPr lang="ru-RU" sz="1050" dirty="0" smtClean="0">
              <a:effectLst/>
              <a:latin typeface="Consolas" panose="020B0609020204030204" pitchFamily="49" charset="0"/>
              <a:ea typeface="Calibri" panose="020F0502020204030204" pitchFamily="34" charset="0"/>
              <a:cs typeface="Times New Roman" panose="02020603050405020304" pitchFamily="18" charset="0"/>
            </a:endParaRPr>
          </a:p>
          <a:p>
            <a:pPr algn="just">
              <a:spcAft>
                <a:spcPts val="0"/>
              </a:spcAft>
            </a:pPr>
            <a:r>
              <a:rPr lang="ru-RU" sz="1200" dirty="0" smtClean="0">
                <a:effectLst/>
                <a:latin typeface="Times New Roman" panose="02020603050405020304" pitchFamily="18" charset="0"/>
                <a:ea typeface="Calibri" panose="020F0502020204030204" pitchFamily="34" charset="0"/>
                <a:cs typeface="Times New Roman" panose="02020603050405020304" pitchFamily="18" charset="0"/>
              </a:rPr>
              <a:t>Беседы об использовании техники в домашнем труде: «Что машины помогают делать в детском саду», «Как машины помогают строить дом», «На чем ездят люди и перевозят грузы», «Какой речной транспорт мы видели на нашей реке».</a:t>
            </a:r>
            <a:endParaRPr lang="ru-RU" sz="1050" dirty="0" smtClean="0">
              <a:effectLst/>
              <a:latin typeface="Consolas" panose="020B0609020204030204" pitchFamily="49" charset="0"/>
              <a:ea typeface="Calibri" panose="020F0502020204030204" pitchFamily="34" charset="0"/>
              <a:cs typeface="Times New Roman" panose="02020603050405020304" pitchFamily="18" charset="0"/>
            </a:endParaRPr>
          </a:p>
          <a:p>
            <a:pPr algn="just">
              <a:spcAft>
                <a:spcPts val="0"/>
              </a:spcAft>
            </a:pPr>
            <a:r>
              <a:rPr lang="ru-RU" sz="1200" dirty="0" smtClean="0">
                <a:effectLst/>
                <a:latin typeface="Times New Roman" panose="02020603050405020304" pitchFamily="18" charset="0"/>
                <a:ea typeface="Calibri" panose="020F0502020204030204" pitchFamily="34" charset="0"/>
                <a:cs typeface="Times New Roman" panose="02020603050405020304" pitchFamily="18" charset="0"/>
              </a:rPr>
              <a:t>Цикл бесед на бытовые темы: об игрушках, посуде, об одежде, школьных и умывальных принадлежностях.</a:t>
            </a:r>
            <a:endParaRPr lang="ru-RU" sz="1050" dirty="0" smtClean="0">
              <a:effectLst/>
              <a:latin typeface="Consolas" panose="020B0609020204030204" pitchFamily="49" charset="0"/>
              <a:ea typeface="Calibri" panose="020F0502020204030204" pitchFamily="34" charset="0"/>
              <a:cs typeface="Times New Roman" panose="02020603050405020304" pitchFamily="18" charset="0"/>
            </a:endParaRPr>
          </a:p>
          <a:p>
            <a:pPr algn="just">
              <a:spcAft>
                <a:spcPts val="0"/>
              </a:spcAft>
            </a:pPr>
            <a:r>
              <a:rPr lang="ru-RU" sz="1200" dirty="0" smtClean="0">
                <a:effectLst/>
                <a:latin typeface="Times New Roman" panose="02020603050405020304" pitchFamily="18" charset="0"/>
                <a:ea typeface="Calibri" panose="020F0502020204030204" pitchFamily="34" charset="0"/>
                <a:cs typeface="Times New Roman" panose="02020603050405020304" pitchFamily="18" charset="0"/>
              </a:rPr>
              <a:t>Беседы о природе: «Наш парк весной», «Зимующие и перелетные птицы», «Времена года», «Фрукты и овощи».</a:t>
            </a:r>
            <a:endParaRPr lang="ru-RU" sz="1050" dirty="0" smtClean="0">
              <a:effectLst/>
              <a:latin typeface="Consolas" panose="020B0609020204030204" pitchFamily="49" charset="0"/>
              <a:ea typeface="Calibri" panose="020F0502020204030204" pitchFamily="34" charset="0"/>
              <a:cs typeface="Times New Roman" panose="02020603050405020304" pitchFamily="18" charset="0"/>
            </a:endParaRPr>
          </a:p>
          <a:p>
            <a:pPr algn="just">
              <a:spcAft>
                <a:spcPts val="0"/>
              </a:spcAft>
            </a:pPr>
            <a:r>
              <a:rPr lang="ru-RU" sz="1200" dirty="0" smtClean="0">
                <a:effectLst/>
                <a:latin typeface="Times New Roman" panose="02020603050405020304" pitchFamily="18" charset="0"/>
                <a:ea typeface="Calibri" panose="020F0502020204030204" pitchFamily="34" charset="0"/>
                <a:cs typeface="Times New Roman" panose="02020603050405020304" pitchFamily="18" charset="0"/>
              </a:rPr>
              <a:t>Беседы на морально-этические темы: о культуре поведения, «Уважай труд старших», «Будь хорошим товарищем».</a:t>
            </a:r>
          </a:p>
          <a:p>
            <a:pPr algn="just"/>
            <a:r>
              <a:rPr lang="ru-RU" sz="1200" b="1" i="1" kern="1200" dirty="0" smtClean="0">
                <a:solidFill>
                  <a:schemeClr val="tx1"/>
                </a:solidFill>
                <a:effectLst/>
                <a:latin typeface="+mn-lt"/>
                <a:ea typeface="+mn-ea"/>
                <a:cs typeface="+mn-cs"/>
              </a:rPr>
              <a:t>       В методике определено, в каких возрастных группах проводятся занятия-беседы</a:t>
            </a:r>
            <a:r>
              <a:rPr lang="ru-RU" sz="1200" kern="1200" dirty="0" smtClean="0">
                <a:solidFill>
                  <a:schemeClr val="tx1"/>
                </a:solidFill>
                <a:effectLst/>
                <a:latin typeface="+mn-lt"/>
                <a:ea typeface="+mn-ea"/>
                <a:cs typeface="+mn-cs"/>
              </a:rPr>
              <a:t>. </a:t>
            </a:r>
            <a:r>
              <a:rPr lang="ru-RU" sz="1200" i="1" kern="1200" dirty="0" smtClean="0">
                <a:solidFill>
                  <a:schemeClr val="tx1"/>
                </a:solidFill>
                <a:effectLst/>
                <a:latin typeface="+mn-lt"/>
                <a:ea typeface="+mn-ea"/>
                <a:cs typeface="+mn-cs"/>
              </a:rPr>
              <a:t>В отношении младшего дошкольного возраста</a:t>
            </a:r>
            <a:r>
              <a:rPr lang="ru-RU" sz="1200" kern="1200" dirty="0" smtClean="0">
                <a:solidFill>
                  <a:schemeClr val="tx1"/>
                </a:solidFill>
                <a:effectLst/>
                <a:latin typeface="+mn-lt"/>
                <a:ea typeface="+mn-ea"/>
                <a:cs typeface="+mn-cs"/>
              </a:rPr>
              <a:t> используется беседа-разговор в процессе получения опыта. Беседой сопровождается рассматривание игрушек, картинок.</a:t>
            </a:r>
          </a:p>
          <a:p>
            <a:pPr algn="just"/>
            <a:r>
              <a:rPr lang="ru-RU" sz="1200" i="1" kern="1200" dirty="0" smtClean="0">
                <a:solidFill>
                  <a:schemeClr val="tx1"/>
                </a:solidFill>
                <a:effectLst/>
                <a:latin typeface="+mn-lt"/>
                <a:ea typeface="+mn-ea"/>
                <a:cs typeface="+mn-cs"/>
              </a:rPr>
              <a:t>В среднем дошкольном возрасте</a:t>
            </a:r>
            <a:r>
              <a:rPr lang="ru-RU" sz="1200" kern="1200" dirty="0" smtClean="0">
                <a:solidFill>
                  <a:schemeClr val="tx1"/>
                </a:solidFill>
                <a:effectLst/>
                <a:latin typeface="+mn-lt"/>
                <a:ea typeface="+mn-ea"/>
                <a:cs typeface="+mn-cs"/>
              </a:rPr>
              <a:t> преимущественно используются беседы, которые сопровождают получение новых знаний, сопутствуют наблюдениям (из чего сделаны предметы, наша одежда, умывальные принадлежности) и экскурсиям (что делает почтальон).</a:t>
            </a:r>
          </a:p>
          <a:p>
            <a:pPr algn="just"/>
            <a:r>
              <a:rPr lang="ru-RU" sz="1200" i="1" kern="1200" dirty="0" smtClean="0">
                <a:solidFill>
                  <a:schemeClr val="tx1"/>
                </a:solidFill>
                <a:effectLst/>
                <a:latin typeface="+mn-lt"/>
                <a:ea typeface="+mn-ea"/>
                <a:cs typeface="+mn-cs"/>
              </a:rPr>
              <a:t>В старшем дошкольном возрасте</a:t>
            </a:r>
            <a:r>
              <a:rPr lang="ru-RU" sz="1200" kern="1200" dirty="0" smtClean="0">
                <a:solidFill>
                  <a:schemeClr val="tx1"/>
                </a:solidFill>
                <a:effectLst/>
                <a:latin typeface="+mn-lt"/>
                <a:ea typeface="+mn-ea"/>
                <a:cs typeface="+mn-cs"/>
              </a:rPr>
              <a:t> проводятся все виды бесед.</a:t>
            </a:r>
          </a:p>
          <a:p>
            <a:pPr algn="just">
              <a:spcAft>
                <a:spcPts val="0"/>
              </a:spcAft>
            </a:pPr>
            <a:endParaRPr lang="ru-RU" sz="1050" dirty="0" smtClean="0">
              <a:effectLst/>
              <a:latin typeface="Consolas" panose="020B0609020204030204" pitchFamily="49" charset="0"/>
              <a:ea typeface="Calibri" panose="020F0502020204030204" pitchFamily="34" charset="0"/>
              <a:cs typeface="Times New Roman" panose="02020603050405020304" pitchFamily="18" charset="0"/>
            </a:endParaRPr>
          </a:p>
          <a:p>
            <a:endParaRPr lang="ru-RU" dirty="0"/>
          </a:p>
        </p:txBody>
      </p:sp>
      <p:sp>
        <p:nvSpPr>
          <p:cNvPr id="4" name="Номер слайда 3"/>
          <p:cNvSpPr>
            <a:spLocks noGrp="1"/>
          </p:cNvSpPr>
          <p:nvPr>
            <p:ph type="sldNum" sz="quarter" idx="10"/>
          </p:nvPr>
        </p:nvSpPr>
        <p:spPr/>
        <p:txBody>
          <a:bodyPr/>
          <a:lstStyle/>
          <a:p>
            <a:fld id="{6C0C6F3E-E6E1-43C1-8726-0BB3E1E26A55}" type="slidenum">
              <a:rPr lang="ru-RU" smtClean="0"/>
              <a:t>5</a:t>
            </a:fld>
            <a:endParaRPr lang="ru-RU"/>
          </a:p>
        </p:txBody>
      </p:sp>
    </p:spTree>
    <p:extLst>
      <p:ext uri="{BB962C8B-B14F-4D97-AF65-F5344CB8AC3E}">
        <p14:creationId xmlns:p14="http://schemas.microsoft.com/office/powerpoint/2010/main" val="9183738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b="1" i="1" kern="1200" dirty="0" smtClean="0">
                <a:solidFill>
                  <a:schemeClr val="tx1"/>
                </a:solidFill>
                <a:effectLst/>
                <a:latin typeface="Times New Roman" panose="02020603050405020304" pitchFamily="18" charset="0"/>
                <a:ea typeface="+mn-ea"/>
                <a:cs typeface="Times New Roman" panose="02020603050405020304" pitchFamily="18" charset="0"/>
              </a:rPr>
              <a:t>Начало беседы</a:t>
            </a:r>
            <a:r>
              <a:rPr lang="ru-RU" sz="1200" b="1"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smtClean="0">
                <a:solidFill>
                  <a:schemeClr val="tx1"/>
                </a:solidFill>
                <a:effectLst/>
                <a:latin typeface="+mn-lt"/>
                <a:ea typeface="+mn-ea"/>
                <a:cs typeface="+mn-cs"/>
              </a:rPr>
              <a:t>должно быть образным, эмоциональным, восстанавливать у детей образы тех предметов, явлений, которые они видели, мобилизовать детей, быстро собрать их внимание и возбуждать интерес к предстоящему занятию, вызывать желание участвовать в беседе. Начать беседу можно по-разному – с воспоминания, с рассказа педагога, с рассматривания игрушки, предмета. В качестве эмоционального средства можно использовать картину, загадку, стихотворение, которые имеют прямое отношение к теме беседы.</a:t>
            </a:r>
          </a:p>
          <a:p>
            <a:pPr algn="just"/>
            <a:r>
              <a:rPr lang="ru-RU" sz="1200" kern="1200" dirty="0" smtClean="0">
                <a:solidFill>
                  <a:schemeClr val="tx1"/>
                </a:solidFill>
                <a:effectLst/>
                <a:latin typeface="+mn-lt"/>
                <a:ea typeface="+mn-ea"/>
                <a:cs typeface="+mn-cs"/>
              </a:rPr>
              <a:t>Начать беседу можно по-разному: </a:t>
            </a:r>
          </a:p>
          <a:p>
            <a:pPr algn="just"/>
            <a:r>
              <a:rPr lang="ru-RU" sz="1200" kern="1200" dirty="0" smtClean="0">
                <a:solidFill>
                  <a:schemeClr val="tx1"/>
                </a:solidFill>
                <a:effectLst/>
                <a:latin typeface="+mn-lt"/>
                <a:ea typeface="+mn-ea"/>
                <a:cs typeface="+mn-cs"/>
              </a:rPr>
              <a:t>— с обращения к детям типа «Сегодня мне пришлось ехать автобусом. И я подумала, а знают ли мои дети, какими видами транспорта можно передвигаться?»; </a:t>
            </a:r>
          </a:p>
          <a:p>
            <a:pPr algn="just"/>
            <a:r>
              <a:rPr lang="ru-RU" sz="1200" kern="1200" dirty="0" smtClean="0">
                <a:solidFill>
                  <a:schemeClr val="tx1"/>
                </a:solidFill>
                <a:effectLst/>
                <a:latin typeface="+mn-lt"/>
                <a:ea typeface="+mn-ea"/>
                <a:cs typeface="+mn-cs"/>
              </a:rPr>
              <a:t>— с чтения стихотворения (например, началом беседы о путешествии письма может послужить стихотворение С. Я. Маршака «Загадка»); </a:t>
            </a:r>
          </a:p>
          <a:p>
            <a:pPr algn="just"/>
            <a:r>
              <a:rPr lang="ru-RU" sz="1200" kern="1200" dirty="0" smtClean="0">
                <a:solidFill>
                  <a:schemeClr val="tx1"/>
                </a:solidFill>
                <a:effectLst/>
                <a:latin typeface="+mn-lt"/>
                <a:ea typeface="+mn-ea"/>
                <a:cs typeface="+mn-cs"/>
              </a:rPr>
              <a:t>— с показа картины (например, беседу об осени можно начать с показа репродукции картины И. Левитана «Золотая осень»); </a:t>
            </a:r>
          </a:p>
          <a:p>
            <a:pPr algn="just"/>
            <a:r>
              <a:rPr lang="ru-RU" sz="1200" kern="1200" dirty="0" smtClean="0">
                <a:solidFill>
                  <a:schemeClr val="tx1"/>
                </a:solidFill>
                <a:effectLst/>
                <a:latin typeface="+mn-lt"/>
                <a:ea typeface="+mn-ea"/>
                <a:cs typeface="+mn-cs"/>
              </a:rPr>
              <a:t>— с загадки (например, беседа о библиотеке предваряется загадкой о книге); </a:t>
            </a:r>
          </a:p>
          <a:p>
            <a:pPr algn="just"/>
            <a:r>
              <a:rPr lang="ru-RU" sz="1200" kern="1200" dirty="0" smtClean="0">
                <a:solidFill>
                  <a:schemeClr val="tx1"/>
                </a:solidFill>
                <a:effectLst/>
                <a:latin typeface="+mn-lt"/>
                <a:ea typeface="+mn-ea"/>
                <a:cs typeface="+mn-cs"/>
              </a:rPr>
              <a:t>— с вопроса, который должен вызвать в памяти детей впечатления о фактах (событиях), послуживших содержанием беседы (например, начиная беседу о железной дороге, спросить: «дети, кто из вас ездил в поезде?») </a:t>
            </a:r>
          </a:p>
          <a:p>
            <a:r>
              <a:rPr lang="ru-RU" sz="1200" kern="1200" dirty="0" smtClean="0">
                <a:solidFill>
                  <a:schemeClr val="tx1"/>
                </a:solidFill>
                <a:effectLst/>
                <a:latin typeface="+mn-lt"/>
                <a:ea typeface="+mn-ea"/>
                <a:cs typeface="+mn-cs"/>
              </a:rPr>
              <a:t>Беседу об осени можно начать с вопроса «Почему осень называют золотой?», беседу «О культуре поведения» – тоже с вопроса, заключающего в себе элемент проблемности: «О каком человеке можно сказать, что он культурный, вежливый?» Для беседы о Москве удачным началом может быть показ картины или фотографии с изображением Кремля и Красной площади. Беседу о зиме можно начать с загадки: «Снег на полях, лед на реках, вьюга гуляет. Когда это бывает?»</a:t>
            </a:r>
          </a:p>
          <a:p>
            <a:endParaRPr lang="ru-RU" dirty="0"/>
          </a:p>
        </p:txBody>
      </p:sp>
      <p:sp>
        <p:nvSpPr>
          <p:cNvPr id="4" name="Номер слайда 3"/>
          <p:cNvSpPr>
            <a:spLocks noGrp="1"/>
          </p:cNvSpPr>
          <p:nvPr>
            <p:ph type="sldNum" sz="quarter" idx="10"/>
          </p:nvPr>
        </p:nvSpPr>
        <p:spPr/>
        <p:txBody>
          <a:bodyPr/>
          <a:lstStyle/>
          <a:p>
            <a:fld id="{6C0C6F3E-E6E1-43C1-8726-0BB3E1E26A55}" type="slidenum">
              <a:rPr lang="ru-RU" smtClean="0"/>
              <a:t>10</a:t>
            </a:fld>
            <a:endParaRPr lang="ru-RU"/>
          </a:p>
        </p:txBody>
      </p:sp>
    </p:spTree>
    <p:extLst>
      <p:ext uri="{BB962C8B-B14F-4D97-AF65-F5344CB8AC3E}">
        <p14:creationId xmlns:p14="http://schemas.microsoft.com/office/powerpoint/2010/main" val="16997086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b="1" i="1" kern="1200" dirty="0" smtClean="0">
                <a:solidFill>
                  <a:schemeClr val="tx1"/>
                </a:solidFill>
                <a:effectLst/>
                <a:latin typeface="Times New Roman" panose="02020603050405020304" pitchFamily="18" charset="0"/>
                <a:ea typeface="+mn-ea"/>
                <a:cs typeface="Times New Roman" panose="02020603050405020304" pitchFamily="18" charset="0"/>
              </a:rPr>
              <a:t>       В основной части беседы</a:t>
            </a:r>
            <a:r>
              <a:rPr lang="ru-RU" sz="1200" b="1"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в ходе анализа явлений раскрывается ее содержание. С этой целью перед детьми последовательно ставят вопросы, активизирующие их мышление и речевую деятельность. Педагог дает объяснения, подтверждает детские ответы, обобщает их, вносит добавления, поправки. Цель этих приемов – уточнить мысль ребенка, ярче подчеркнуть факт, возбудить новую мысль. Детям сообщают новые сведения, чтобы уточнить или углубить знания о сущности явления, о предметах и др. Успех беседы обеспечивают живость и эмоциональность ее проведения, использование стихов, загадок, наглядного материала, участие и активность всех детей группы.</a:t>
            </a:r>
            <a:r>
              <a:rPr lang="ru-RU" dirty="0" smtClean="0">
                <a:effectLst/>
                <a:latin typeface="Times New Roman" panose="02020603050405020304" pitchFamily="18" charset="0"/>
                <a:cs typeface="Times New Roman" panose="02020603050405020304" pitchFamily="18" charset="0"/>
              </a:rPr>
              <a:t> </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p>
          <a:p>
            <a:pPr algn="just"/>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В основной части беседы может быть несколько логически законченных частей (</a:t>
            </a:r>
            <a:r>
              <a:rPr lang="ru-RU" sz="1200" b="1" kern="1200" dirty="0" smtClean="0">
                <a:solidFill>
                  <a:schemeClr val="tx1"/>
                </a:solidFill>
                <a:effectLst/>
                <a:latin typeface="+mn-lt"/>
                <a:ea typeface="+mn-ea"/>
                <a:cs typeface="+mn-cs"/>
              </a:rPr>
              <a:t>микротем</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a:t>
            </a:r>
            <a:r>
              <a:rPr lang="ru-RU" sz="1200" b="1" kern="1200" dirty="0" smtClean="0">
                <a:solidFill>
                  <a:schemeClr val="tx1"/>
                </a:solidFill>
                <a:effectLst/>
                <a:latin typeface="+mn-lt"/>
                <a:ea typeface="+mn-ea"/>
                <a:cs typeface="+mn-cs"/>
              </a:rPr>
              <a:t> Микротема</a:t>
            </a:r>
            <a:r>
              <a:rPr lang="ru-RU" sz="1200" kern="1200" dirty="0" smtClean="0">
                <a:solidFill>
                  <a:schemeClr val="tx1"/>
                </a:solidFill>
                <a:effectLst/>
                <a:latin typeface="+mn-lt"/>
                <a:ea typeface="+mn-ea"/>
                <a:cs typeface="+mn-cs"/>
              </a:rPr>
              <a:t> — это рассказ в миниатюре со своим началом, развитием действия и концовкой. </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Это уточнение в структуру обобщающей беседы внесено В. И. Логиновой. Она выделяет определенные смысловые логические части, каждая часть заканчивается обобщением педагога.</a:t>
            </a:r>
            <a:r>
              <a:rPr lang="ru-RU" dirty="0" smtClean="0">
                <a:effectLst/>
                <a:latin typeface="Times New Roman" panose="02020603050405020304" pitchFamily="18" charset="0"/>
                <a:cs typeface="Times New Roman" panose="02020603050405020304" pitchFamily="18" charset="0"/>
              </a:rPr>
              <a:t> </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p>
          <a:p>
            <a:pPr algn="just"/>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В беседе «О маме», например, можно выделить три смысловые части: труд мамы на производстве, домашний труд мамы, помощь детей маме. В беседе о школе: школьное здание и класс, учение и учителя, школьные принадлежности, 1 сентября в школу.</a:t>
            </a:r>
            <a:r>
              <a:rPr lang="ru-RU" dirty="0" smtClean="0">
                <a:effectLst/>
                <a:latin typeface="Times New Roman" panose="02020603050405020304" pitchFamily="18" charset="0"/>
                <a:cs typeface="Times New Roman" panose="02020603050405020304" pitchFamily="18" charset="0"/>
              </a:rPr>
              <a:t> </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p>
          <a:p>
            <a:pPr algn="just"/>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b="1" kern="1200" dirty="0" smtClean="0">
                <a:solidFill>
                  <a:schemeClr val="tx1"/>
                </a:solidFill>
                <a:effectLst/>
                <a:latin typeface="Times New Roman" panose="02020603050405020304" pitchFamily="18" charset="0"/>
                <a:ea typeface="+mn-ea"/>
                <a:cs typeface="Times New Roman" panose="02020603050405020304" pitchFamily="18" charset="0"/>
              </a:rPr>
              <a:t>Руководя беседой, необходимо учитывать индивидуальные особенности детей, </a:t>
            </a:r>
            <a:r>
              <a:rPr lang="ru-RU" sz="1200" kern="1200" dirty="0" smtClean="0">
                <a:solidFill>
                  <a:schemeClr val="tx1"/>
                </a:solidFill>
                <a:effectLst/>
                <a:latin typeface="+mn-lt"/>
                <a:ea typeface="+mn-ea"/>
                <a:cs typeface="+mn-cs"/>
              </a:rPr>
              <a:t>разную степень активности. Одни дети очень активны, быстро реагируют на любой вопрос, всегда отвечают правильно. Другие молчаливы, не вступают в беседу по собственной инициативе. Значительная часть детей слушает, но не высказывается в силу разных причин: из-за застенчивости и замкнутости, из-за повышенной самооценки (боятся высказаться хуже других), из-за речевых недостатков. Кроме того, в группе есть дети с неустойчивым вниманием, с ограниченным кругозором.</a:t>
            </a:r>
          </a:p>
          <a:p>
            <a:pPr algn="just"/>
            <a:r>
              <a:rPr lang="ru-RU" sz="1200" kern="1200" dirty="0" smtClean="0">
                <a:solidFill>
                  <a:schemeClr val="tx1"/>
                </a:solidFill>
                <a:effectLst/>
                <a:latin typeface="+mn-lt"/>
                <a:ea typeface="+mn-ea"/>
                <a:cs typeface="+mn-cs"/>
              </a:rPr>
              <a:t>       При проведении беседы задача педагога – добиваться, чтобы все дети были активными участниками обсуждения поставленных перед ними вопросов. Вопрос задают всем, неправильно обращаться только к активной части детей. Стеснительным ребятам следует помогать, задавая простой вопрос, поддерживая их высказывания. Застенчивых детей можно подготовить к беседе предварительно. К невнимательным и шаловливым детям следует также найти подход: может быть, поближе усадить, почаще обращаться к ним с вопросами и выслушивать их мнение, одобрять. Особого внимания требуют дети с речевыми недостатками. Не стоит вовлекать их в общую беседу, пока речь не станет более совершенной. В связи с этим следует воспитывать у остальных детей группы спокойное, доброжелательное отношение к товарищам.</a:t>
            </a:r>
          </a:p>
          <a:p>
            <a:r>
              <a:rPr lang="ru-RU" sz="1200" kern="1200" dirty="0" smtClean="0">
                <a:solidFill>
                  <a:schemeClr val="tx1"/>
                </a:solidFill>
                <a:effectLst/>
                <a:latin typeface="+mn-lt"/>
                <a:ea typeface="+mn-ea"/>
                <a:cs typeface="+mn-cs"/>
              </a:rPr>
              <a:t>       Индивидуальные особенности детей заставляют по-разному ставить один и тот же вопрос: кому-то – в формулировке, требующей умозаключения, вызывающей раздумье; кому-то – в подсказывающей форме.</a:t>
            </a:r>
          </a:p>
          <a:p>
            <a:pPr algn="just"/>
            <a:r>
              <a:rPr lang="ru-RU" sz="1200" kern="1200" dirty="0" smtClean="0">
                <a:solidFill>
                  <a:schemeClr val="tx1"/>
                </a:solidFill>
                <a:effectLst/>
                <a:latin typeface="+mn-lt"/>
                <a:ea typeface="+mn-ea"/>
                <a:cs typeface="+mn-cs"/>
              </a:rPr>
              <a:t>       Речевая активность детей в беседе – один из показателей ее эффективности. Педагог должен стремиться к тому, чтобы как можно большее количество детей приняли участие в коллективном разговоре. Дети и взрослые должны соблюдать правила речевого общения, этикета. Детям следует отвечать по одному, не перебивать говорящего, уметь молчать, быть сдержанными, не повышать голоса, употреблять формулы вежливости. Воспитатель должен корректно формулировать и задавать вопрос, не прерывать без особой надобности отвечающего ребенка, приходить на помощь затрудняющемуся, соблюдать эталонную речь, обучать детей умению вести разговор.</a:t>
            </a:r>
            <a:endParaRPr lang="ru-RU" sz="1200" kern="1200" dirty="0" smtClean="0">
              <a:solidFill>
                <a:schemeClr val="tx1"/>
              </a:solidFill>
              <a:effectLst/>
              <a:latin typeface="Times New Roman" panose="02020603050405020304" pitchFamily="18" charset="0"/>
              <a:ea typeface="+mn-ea"/>
              <a:cs typeface="Times New Roman" panose="02020603050405020304" pitchFamily="18" charset="0"/>
            </a:endParaRPr>
          </a:p>
          <a:p>
            <a:endParaRPr lang="ru-RU" dirty="0"/>
          </a:p>
        </p:txBody>
      </p:sp>
      <p:sp>
        <p:nvSpPr>
          <p:cNvPr id="4" name="Номер слайда 3"/>
          <p:cNvSpPr>
            <a:spLocks noGrp="1"/>
          </p:cNvSpPr>
          <p:nvPr>
            <p:ph type="sldNum" sz="quarter" idx="10"/>
          </p:nvPr>
        </p:nvSpPr>
        <p:spPr/>
        <p:txBody>
          <a:bodyPr/>
          <a:lstStyle/>
          <a:p>
            <a:fld id="{6C0C6F3E-E6E1-43C1-8726-0BB3E1E26A55}" type="slidenum">
              <a:rPr lang="ru-RU" smtClean="0"/>
              <a:t>11</a:t>
            </a:fld>
            <a:endParaRPr lang="ru-RU"/>
          </a:p>
        </p:txBody>
      </p:sp>
    </p:spTree>
    <p:extLst>
      <p:ext uri="{BB962C8B-B14F-4D97-AF65-F5344CB8AC3E}">
        <p14:creationId xmlns:p14="http://schemas.microsoft.com/office/powerpoint/2010/main" val="24915710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400" b="1" i="1" kern="1200" dirty="0" smtClean="0">
                <a:solidFill>
                  <a:schemeClr val="tx1"/>
                </a:solidFill>
                <a:effectLst/>
                <a:latin typeface="Times New Roman" panose="02020603050405020304" pitchFamily="18" charset="0"/>
                <a:ea typeface="+mn-ea"/>
                <a:cs typeface="Times New Roman" panose="02020603050405020304" pitchFamily="18" charset="0"/>
              </a:rPr>
              <a:t>Окончание беседы</a:t>
            </a:r>
            <a:r>
              <a:rPr lang="ru-RU" sz="1400" b="1"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400" kern="1200" dirty="0" smtClean="0">
                <a:solidFill>
                  <a:schemeClr val="tx1"/>
                </a:solidFill>
                <a:effectLst/>
                <a:latin typeface="Times New Roman" panose="02020603050405020304" pitchFamily="18" charset="0"/>
                <a:ea typeface="+mn-ea"/>
                <a:cs typeface="Times New Roman" panose="02020603050405020304" pitchFamily="18" charset="0"/>
              </a:rPr>
              <a:t>характеризуется определенной завершенностью. Чаще всего оно связано с обобщающими выводами по всей беседе. Концовка беседы может быть различной в зависимости от ее характера и содержания.</a:t>
            </a:r>
            <a:r>
              <a:rPr lang="ru-RU" sz="1400" dirty="0" smtClean="0">
                <a:effectLst/>
                <a:latin typeface="Times New Roman" panose="02020603050405020304" pitchFamily="18" charset="0"/>
                <a:cs typeface="Times New Roman" panose="02020603050405020304" pitchFamily="18" charset="0"/>
              </a:rPr>
              <a:t> </a:t>
            </a:r>
            <a:r>
              <a:rPr lang="ru-RU" sz="1400" kern="1200" dirty="0" smtClean="0">
                <a:solidFill>
                  <a:schemeClr val="tx1"/>
                </a:solidFill>
                <a:effectLst/>
                <a:latin typeface="Times New Roman" panose="02020603050405020304" pitchFamily="18" charset="0"/>
                <a:ea typeface="+mn-ea"/>
                <a:cs typeface="Times New Roman" panose="02020603050405020304" pitchFamily="18" charset="0"/>
              </a:rPr>
              <a:t> </a:t>
            </a:r>
          </a:p>
          <a:p>
            <a:r>
              <a:rPr lang="ru-RU" sz="1400" kern="1200" dirty="0" smtClean="0">
                <a:solidFill>
                  <a:schemeClr val="tx1"/>
                </a:solidFill>
                <a:effectLst/>
                <a:latin typeface="Times New Roman" panose="02020603050405020304" pitchFamily="18" charset="0"/>
                <a:ea typeface="+mn-ea"/>
                <a:cs typeface="Times New Roman" panose="02020603050405020304" pitchFamily="18" charset="0"/>
              </a:rPr>
              <a:t>Если беседа познавательного характера, дети или воспитатель делают обобщение (заключительный рассказ).</a:t>
            </a:r>
            <a:r>
              <a:rPr lang="ru-RU" sz="1400" dirty="0" smtClean="0">
                <a:effectLst/>
                <a:latin typeface="Times New Roman" panose="02020603050405020304" pitchFamily="18" charset="0"/>
                <a:cs typeface="Times New Roman" panose="02020603050405020304" pitchFamily="18" charset="0"/>
              </a:rPr>
              <a:t> </a:t>
            </a:r>
            <a:r>
              <a:rPr lang="ru-RU" sz="1400" kern="1200" dirty="0" smtClean="0">
                <a:solidFill>
                  <a:schemeClr val="tx1"/>
                </a:solidFill>
                <a:effectLst/>
                <a:latin typeface="Times New Roman" panose="02020603050405020304" pitchFamily="18" charset="0"/>
                <a:ea typeface="+mn-ea"/>
                <a:cs typeface="Times New Roman" panose="02020603050405020304" pitchFamily="18" charset="0"/>
              </a:rPr>
              <a:t> </a:t>
            </a:r>
          </a:p>
          <a:p>
            <a:r>
              <a:rPr lang="ru-RU" sz="1400" kern="1200" dirty="0" smtClean="0">
                <a:solidFill>
                  <a:schemeClr val="tx1"/>
                </a:solidFill>
                <a:effectLst/>
                <a:latin typeface="Times New Roman" panose="02020603050405020304" pitchFamily="18" charset="0"/>
                <a:ea typeface="+mn-ea"/>
                <a:cs typeface="Times New Roman" panose="02020603050405020304" pitchFamily="18" charset="0"/>
              </a:rPr>
              <a:t>В ко н ц е беседы полезно закрепить ее содержание или углубить ее эмоциональное воздействие на детей. Это можно сделать следующими способами: </a:t>
            </a:r>
          </a:p>
          <a:p>
            <a:r>
              <a:rPr lang="ru-RU" sz="1400" kern="1200" dirty="0" smtClean="0">
                <a:solidFill>
                  <a:schemeClr val="tx1"/>
                </a:solidFill>
                <a:effectLst/>
                <a:latin typeface="Times New Roman" panose="02020603050405020304" pitchFamily="18" charset="0"/>
                <a:ea typeface="+mn-ea"/>
                <a:cs typeface="Times New Roman" panose="02020603050405020304" pitchFamily="18" charset="0"/>
              </a:rPr>
              <a:t>изложить содержание беседы в кратком заключительном рассказе, повторяя самое существенное; </a:t>
            </a:r>
          </a:p>
          <a:p>
            <a:r>
              <a:rPr lang="ru-RU" sz="1400" kern="1200" dirty="0" smtClean="0">
                <a:solidFill>
                  <a:schemeClr val="tx1"/>
                </a:solidFill>
                <a:effectLst/>
                <a:latin typeface="Times New Roman" panose="02020603050405020304" pitchFamily="18" charset="0"/>
                <a:ea typeface="+mn-ea"/>
                <a:cs typeface="Times New Roman" panose="02020603050405020304" pitchFamily="18" charset="0"/>
              </a:rPr>
              <a:t>— провести дидактическую игру на том же программном материале; </a:t>
            </a:r>
          </a:p>
          <a:p>
            <a:r>
              <a:rPr lang="ru-RU" sz="1400" kern="1200" dirty="0" smtClean="0">
                <a:solidFill>
                  <a:schemeClr val="tx1"/>
                </a:solidFill>
                <a:effectLst/>
                <a:latin typeface="Times New Roman" panose="02020603050405020304" pitchFamily="18" charset="0"/>
                <a:ea typeface="+mn-ea"/>
                <a:cs typeface="Times New Roman" panose="02020603050405020304" pitchFamily="18" charset="0"/>
              </a:rPr>
              <a:t>— предложить детям прочитать знакомое стихотворение или спеть песню, близкую по содержанию теме беседы; </a:t>
            </a:r>
          </a:p>
          <a:p>
            <a:r>
              <a:rPr lang="ru-RU" sz="1400" kern="1200" dirty="0" smtClean="0">
                <a:solidFill>
                  <a:schemeClr val="tx1"/>
                </a:solidFill>
                <a:effectLst/>
                <a:latin typeface="Times New Roman" panose="02020603050405020304" pitchFamily="18" charset="0"/>
                <a:ea typeface="+mn-ea"/>
                <a:cs typeface="Times New Roman" panose="02020603050405020304" pitchFamily="18" charset="0"/>
              </a:rPr>
              <a:t>— прочитать художественный рассказ; </a:t>
            </a:r>
          </a:p>
          <a:p>
            <a:r>
              <a:rPr lang="ru-RU" sz="1400" kern="1200" dirty="0" smtClean="0">
                <a:solidFill>
                  <a:schemeClr val="tx1"/>
                </a:solidFill>
                <a:effectLst/>
                <a:latin typeface="Times New Roman" panose="02020603050405020304" pitchFamily="18" charset="0"/>
                <a:ea typeface="+mn-ea"/>
                <a:cs typeface="Times New Roman" panose="02020603050405020304" pitchFamily="18" charset="0"/>
              </a:rPr>
              <a:t>— дать задание на наблюдение или задание, связанное с трудовой деятельностью. </a:t>
            </a:r>
          </a:p>
          <a:p>
            <a:r>
              <a:rPr lang="ru-RU" sz="1400" kern="1200" dirty="0" smtClean="0">
                <a:solidFill>
                  <a:schemeClr val="tx1"/>
                </a:solidFill>
                <a:effectLst/>
                <a:latin typeface="Times New Roman" panose="02020603050405020304" pitchFamily="18" charset="0"/>
                <a:ea typeface="+mn-ea"/>
                <a:cs typeface="Times New Roman" panose="02020603050405020304" pitchFamily="18" charset="0"/>
              </a:rPr>
              <a:t>Этическая беседа может быть закончена установкой на выполнение правила: «Вежливые люди, входя, первыми здороваются со всеми, наклоняют голову, улыбаются. Вежливые дети никогда не забудут поздороваться первыми. Помните всегда об этом».</a:t>
            </a:r>
            <a:r>
              <a:rPr lang="ru-RU" sz="1400" dirty="0" smtClean="0">
                <a:effectLst/>
                <a:latin typeface="Times New Roman" panose="02020603050405020304" pitchFamily="18" charset="0"/>
                <a:cs typeface="Times New Roman" panose="02020603050405020304" pitchFamily="18" charset="0"/>
              </a:rPr>
              <a:t> </a:t>
            </a:r>
            <a:r>
              <a:rPr lang="ru-RU" sz="1400" kern="1200" dirty="0" smtClean="0">
                <a:solidFill>
                  <a:schemeClr val="tx1"/>
                </a:solidFill>
                <a:effectLst/>
                <a:latin typeface="Times New Roman" panose="02020603050405020304" pitchFamily="18" charset="0"/>
                <a:ea typeface="+mn-ea"/>
                <a:cs typeface="Times New Roman" panose="02020603050405020304" pitchFamily="18" charset="0"/>
              </a:rPr>
              <a:t> </a:t>
            </a:r>
          </a:p>
          <a:p>
            <a:r>
              <a:rPr lang="ru-RU" sz="1400" kern="1200" dirty="0" smtClean="0">
                <a:solidFill>
                  <a:schemeClr val="tx1"/>
                </a:solidFill>
                <a:effectLst/>
                <a:latin typeface="Times New Roman" panose="02020603050405020304" pitchFamily="18" charset="0"/>
                <a:ea typeface="+mn-ea"/>
                <a:cs typeface="Times New Roman" panose="02020603050405020304" pitchFamily="18" charset="0"/>
              </a:rPr>
              <a:t>Беседа может быть закончена загадкой, чтением стихотворения, пословицей, слушанием магнитофонной записи, связанной с темой беседы.</a:t>
            </a:r>
            <a:r>
              <a:rPr lang="ru-RU" sz="1400" dirty="0" smtClean="0">
                <a:effectLst/>
                <a:latin typeface="Times New Roman" panose="02020603050405020304" pitchFamily="18" charset="0"/>
                <a:cs typeface="Times New Roman" panose="02020603050405020304" pitchFamily="18" charset="0"/>
              </a:rPr>
              <a:t> </a:t>
            </a:r>
            <a:r>
              <a:rPr lang="ru-RU" sz="1400" kern="1200" dirty="0" smtClean="0">
                <a:solidFill>
                  <a:schemeClr val="tx1"/>
                </a:solidFill>
                <a:effectLst/>
                <a:latin typeface="Times New Roman" panose="02020603050405020304" pitchFamily="18" charset="0"/>
                <a:ea typeface="+mn-ea"/>
                <a:cs typeface="Times New Roman" panose="02020603050405020304" pitchFamily="18" charset="0"/>
              </a:rPr>
              <a:t> </a:t>
            </a:r>
          </a:p>
          <a:p>
            <a:r>
              <a:rPr lang="ru-RU" sz="1400" kern="1200" dirty="0" smtClean="0">
                <a:solidFill>
                  <a:schemeClr val="tx1"/>
                </a:solidFill>
                <a:effectLst/>
                <a:latin typeface="Times New Roman" panose="02020603050405020304" pitchFamily="18" charset="0"/>
                <a:ea typeface="+mn-ea"/>
                <a:cs typeface="Times New Roman" panose="02020603050405020304" pitchFamily="18" charset="0"/>
              </a:rPr>
              <a:t>Иногда в заключение беседы целесообразно ставить перед детьми четкие задачи для последующих наблюдений, задания, связанные с трудовой деятельностью (повесить кормушку для зимующих птиц, нарисовать в подарок маме рисунок).</a:t>
            </a:r>
            <a:r>
              <a:rPr lang="ru-RU" sz="1400" dirty="0" smtClean="0">
                <a:effectLst/>
                <a:latin typeface="Times New Roman" panose="02020603050405020304" pitchFamily="18" charset="0"/>
                <a:cs typeface="Times New Roman" panose="02020603050405020304" pitchFamily="18" charset="0"/>
              </a:rPr>
              <a:t> </a:t>
            </a:r>
            <a:r>
              <a:rPr lang="ru-RU" sz="1400" kern="1200" dirty="0" smtClean="0">
                <a:solidFill>
                  <a:schemeClr val="tx1"/>
                </a:solidFill>
                <a:effectLst/>
                <a:latin typeface="Times New Roman" panose="02020603050405020304" pitchFamily="18" charset="0"/>
                <a:ea typeface="+mn-ea"/>
                <a:cs typeface="Times New Roman" panose="02020603050405020304" pitchFamily="18" charset="0"/>
              </a:rPr>
              <a:t> </a:t>
            </a:r>
          </a:p>
          <a:p>
            <a:r>
              <a:rPr lang="ru-RU" sz="1400" kern="1200" dirty="0" smtClean="0">
                <a:solidFill>
                  <a:schemeClr val="tx1"/>
                </a:solidFill>
                <a:effectLst/>
                <a:latin typeface="Times New Roman" panose="02020603050405020304" pitchFamily="18" charset="0"/>
                <a:ea typeface="+mn-ea"/>
                <a:cs typeface="Times New Roman" panose="02020603050405020304" pitchFamily="18" charset="0"/>
              </a:rPr>
              <a:t>Беседа строится на постоянной мобилизации детского внимания, памяти, мышления. Ребенку приходится все время следить за ходом беседы, не уклоняясь от темы, слушать собеседников, самому формулировать свои мысли и высказывать их.</a:t>
            </a:r>
            <a:r>
              <a:rPr lang="ru-RU" sz="1400" dirty="0" smtClean="0">
                <a:effectLst/>
                <a:latin typeface="Times New Roman" panose="02020603050405020304" pitchFamily="18" charset="0"/>
                <a:cs typeface="Times New Roman" panose="02020603050405020304" pitchFamily="18" charset="0"/>
              </a:rPr>
              <a:t> </a:t>
            </a:r>
            <a:r>
              <a:rPr lang="ru-RU" sz="1200" kern="1200" dirty="0" smtClean="0">
                <a:solidFill>
                  <a:schemeClr val="tx1"/>
                </a:solidFill>
                <a:effectLst/>
                <a:latin typeface="+mn-lt"/>
                <a:ea typeface="+mn-ea"/>
                <a:cs typeface="+mn-cs"/>
              </a:rPr>
              <a:t> </a:t>
            </a:r>
          </a:p>
        </p:txBody>
      </p:sp>
      <p:sp>
        <p:nvSpPr>
          <p:cNvPr id="4" name="Номер слайда 3"/>
          <p:cNvSpPr>
            <a:spLocks noGrp="1"/>
          </p:cNvSpPr>
          <p:nvPr>
            <p:ph type="sldNum" sz="quarter" idx="10"/>
          </p:nvPr>
        </p:nvSpPr>
        <p:spPr/>
        <p:txBody>
          <a:bodyPr/>
          <a:lstStyle/>
          <a:p>
            <a:fld id="{6C0C6F3E-E6E1-43C1-8726-0BB3E1E26A55}" type="slidenum">
              <a:rPr lang="ru-RU" smtClean="0"/>
              <a:t>12</a:t>
            </a:fld>
            <a:endParaRPr lang="ru-RU"/>
          </a:p>
        </p:txBody>
      </p:sp>
    </p:spTree>
    <p:extLst>
      <p:ext uri="{BB962C8B-B14F-4D97-AF65-F5344CB8AC3E}">
        <p14:creationId xmlns:p14="http://schemas.microsoft.com/office/powerpoint/2010/main" val="39551481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algn="just"/>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Беседа считается одним из наиболее сложных методов развития речи</a:t>
            </a:r>
            <a:r>
              <a:rPr lang="ru-RU" sz="1200" i="1" kern="1200" dirty="0" smtClean="0">
                <a:solidFill>
                  <a:schemeClr val="tx1"/>
                </a:solidFill>
                <a:effectLst/>
                <a:latin typeface="Times New Roman" panose="02020603050405020304" pitchFamily="18" charset="0"/>
                <a:ea typeface="+mn-ea"/>
                <a:cs typeface="Times New Roman" panose="02020603050405020304" pitchFamily="18" charset="0"/>
              </a:rPr>
              <a:t>. </a:t>
            </a:r>
            <a:r>
              <a:rPr lang="ru-RU" sz="1200" b="1" i="1" kern="1200" dirty="0" smtClean="0">
                <a:solidFill>
                  <a:schemeClr val="tx1"/>
                </a:solidFill>
                <a:effectLst/>
                <a:latin typeface="Times New Roman" panose="02020603050405020304" pitchFamily="18" charset="0"/>
                <a:ea typeface="+mn-ea"/>
                <a:cs typeface="Times New Roman" panose="02020603050405020304" pitchFamily="18" charset="0"/>
              </a:rPr>
              <a:t>Основным приемом в методике ее проведения являются вопросы.</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Эффективность беседы зависит от умелого подбора и постановки вопросов. Еще К. Д. Ушинский отмечал, что правильно поставленный вопрос включает в себя половину ответа. Поставить вопрос – значит выдвинуть мыслительную задачу, которая должна быть посильной дошкольнику, но не очень простой. Вопросы нацеливают на выводы, обобщения, классификацию, установление причинно-следственных связей. Методика использования вопросов в беседе разработана Е. И. Радиной. Ею же дана классификация вопросов, которая с некоторыми дополнениями применяется и в настоящее время.</a:t>
            </a:r>
          </a:p>
          <a:p>
            <a:pPr algn="just"/>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В зависимости от того, какую мыслительную задачу содержит вопрос, </a:t>
            </a:r>
            <a:r>
              <a:rPr lang="ru-RU" sz="1200" i="1" kern="1200" dirty="0" smtClean="0">
                <a:solidFill>
                  <a:schemeClr val="tx1"/>
                </a:solidFill>
                <a:effectLst/>
                <a:latin typeface="Times New Roman" panose="02020603050405020304" pitchFamily="18" charset="0"/>
                <a:ea typeface="+mn-ea"/>
                <a:cs typeface="Times New Roman" panose="02020603050405020304" pitchFamily="18" charset="0"/>
              </a:rPr>
              <a:t>можно выделить две группы вопросов.</a:t>
            </a:r>
            <a:endParaRPr lang="ru-RU" sz="1200" kern="1200" dirty="0" smtClean="0">
              <a:solidFill>
                <a:schemeClr val="tx1"/>
              </a:solidFill>
              <a:effectLst/>
              <a:latin typeface="Times New Roman" panose="02020603050405020304" pitchFamily="18" charset="0"/>
              <a:ea typeface="+mn-ea"/>
              <a:cs typeface="Times New Roman" panose="02020603050405020304" pitchFamily="18" charset="0"/>
            </a:endParaRPr>
          </a:p>
          <a:p>
            <a:pPr algn="just"/>
            <a:r>
              <a:rPr lang="ru-RU" sz="1200" i="1" kern="1200" dirty="0" smtClean="0">
                <a:solidFill>
                  <a:schemeClr val="tx1"/>
                </a:solidFill>
                <a:effectLst/>
                <a:latin typeface="Times New Roman" panose="02020603050405020304" pitchFamily="18" charset="0"/>
                <a:ea typeface="+mn-ea"/>
                <a:cs typeface="Times New Roman" panose="02020603050405020304" pitchFamily="18" charset="0"/>
              </a:rPr>
              <a:t>Вопросы, требующие простой констатации</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 называния или описания знакомых ребенку явлений, предметов, фактов; т.е. он должен точно назвать предмет, его части, выделить характерные признаки (кто? что? где? когда? какой?). Это репродуктивные вопросы.</a:t>
            </a:r>
          </a:p>
          <a:p>
            <a:pPr algn="just"/>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Например, в беседе о зиме они могут быть сформулированы так: какие деревья бывают зимой? Какая зимой бывает погода? Какой сейчас месяц? Это начало зимы или конец?</a:t>
            </a:r>
          </a:p>
          <a:p>
            <a:pPr algn="just"/>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Другая группа вопросов – </a:t>
            </a:r>
            <a:r>
              <a:rPr lang="ru-RU" sz="1200" i="1" kern="1200" dirty="0" smtClean="0">
                <a:solidFill>
                  <a:schemeClr val="tx1"/>
                </a:solidFill>
                <a:effectLst/>
                <a:latin typeface="Times New Roman" panose="02020603050405020304" pitchFamily="18" charset="0"/>
                <a:ea typeface="+mn-ea"/>
                <a:cs typeface="Times New Roman" panose="02020603050405020304" pitchFamily="18" charset="0"/>
              </a:rPr>
              <a:t>поисковые – направлена на раскрытие доступных ребенку связей между предметами и явлениями.</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Такие вопросы требуют некоторых логических операций, активизации мыслительной деятельности, умения сопоставлять, сравнивать и оценивать; обобщать, делать выводы и умозаключения; устанавливать </a:t>
            </a:r>
            <a:r>
              <a:rPr lang="ru-RU" sz="1200" kern="1200" dirty="0" err="1" smtClean="0">
                <a:solidFill>
                  <a:schemeClr val="tx1"/>
                </a:solidFill>
                <a:effectLst/>
                <a:latin typeface="Times New Roman" panose="02020603050405020304" pitchFamily="18" charset="0"/>
                <a:ea typeface="+mn-ea"/>
                <a:cs typeface="Times New Roman" panose="02020603050405020304" pitchFamily="18" charset="0"/>
              </a:rPr>
              <a:t>причинноследственные</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временные и другие связи и отношения (почему? отчего? зачем?).</a:t>
            </a:r>
          </a:p>
          <a:p>
            <a:pPr algn="just"/>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В той же беседе о зиме они могут звучать так: почему реки и пруды замерзают зимой? Как люди спасаются от холода? А не знаете ли вы, что изменилось в природе в феврале? Почему вы любите зиму?</a:t>
            </a:r>
          </a:p>
          <a:p>
            <a:pPr algn="just"/>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Вместе с тем надо учитывать, что ребенок способен самостоятельно обобщить, сделать вывод, высказать суждение лишь в том случае, если еще до беседы получил достаточный запас конкретных представлений по данной теме. В противном случае поисковые вопросы окажутся для него непосильными. Вопросы, требующие умозаключений, выводов, обобщений, нуждаются в тщательной, точной формулировке.</a:t>
            </a:r>
          </a:p>
          <a:p>
            <a:pPr algn="just"/>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В зависимости от полноты и степени самостоятельности раскрытия темы можно выделить основные и вспомогательные вопросы. Основные вопросы – это стержень беседы. Важнейшее требование к ним – логическая связь друг с другом и последовательность в постановке. Они могут быть и репродуктивными, направленными на то, чтобы выявить имеющиеся у детей представления, и поисковыми, требующими установления связей и умозаключений.</a:t>
            </a:r>
          </a:p>
          <a:p>
            <a:pPr algn="just"/>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Если дети самостоятельно не справляются с ответом на основной вопрос, им можно задать </a:t>
            </a:r>
            <a:r>
              <a:rPr lang="ru-RU" sz="1200" b="1" i="1" kern="1200" dirty="0" smtClean="0">
                <a:solidFill>
                  <a:schemeClr val="tx1"/>
                </a:solidFill>
                <a:effectLst/>
                <a:latin typeface="Times New Roman" panose="02020603050405020304" pitchFamily="18" charset="0"/>
                <a:ea typeface="+mn-ea"/>
                <a:cs typeface="Times New Roman" panose="02020603050405020304" pitchFamily="18" charset="0"/>
              </a:rPr>
              <a:t>вспомогательный вопрос</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 наводящий или подсказывающий. Ребенок не улавливает смысл вопроса иногда из-за недостаточно конкретной, общей его постановки (Что вы знаете о корове?), а иногда из-за наличия в вопросе непонятных слов (Как называется должность у тети Кати?). Наводящие вопросы помогают ребенку не только понять смысл вопроса, но и отыскать правильный ответ. Они активизируют мысль, помогают ответить на сложные вопросы, требующие выводов, суждений, обобщений,</a:t>
            </a:r>
          </a:p>
          <a:p>
            <a:pPr algn="just"/>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В беседе «Кто строит дом?» воспитатель задает очередной вопрос: «Мы забыли что-то еще, без чего не может быть хорошего дома. Что это?» Дети молчат. Тогда задается наводящий вопрос: «Что нужно для того, чтобы дождик не лил в комнаты?» (Крыша)</a:t>
            </a:r>
          </a:p>
          <a:p>
            <a:pPr algn="just"/>
            <a:r>
              <a:rPr lang="ru-RU" sz="1200" b="1" i="1" kern="1200" dirty="0" smtClean="0">
                <a:solidFill>
                  <a:schemeClr val="tx1"/>
                </a:solidFill>
                <a:effectLst/>
                <a:latin typeface="Times New Roman" panose="02020603050405020304" pitchFamily="18" charset="0"/>
                <a:ea typeface="+mn-ea"/>
                <a:cs typeface="Times New Roman" panose="02020603050405020304" pitchFamily="18" charset="0"/>
              </a:rPr>
              <a:t>Подсказывающие вопросы</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уже содержат в себе ответ. Применение их оправданно по отношению к неуверенным в себе, недостаточно развитым детям. Подобные вопросы не только не тормозят развитие ребенка, но порой даже подталкивают на самостоятельные высказывания.</a:t>
            </a:r>
          </a:p>
          <a:p>
            <a:pPr algn="just"/>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Продолжая беседу о строительстве дома, воспитатель спрашивает: «Кто кроет крышу?» Дети затрудняются ответить. Тогда задается подсказывающий вопрос: «А не кровельщик ли кроет крышу?» – «Да! Да! – восклицают дети, – кровельщик!»</a:t>
            </a:r>
          </a:p>
          <a:p>
            <a:pPr algn="just"/>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Следует подчеркнуть, что вопросы в беседе, независимо от их типа, должны быть простыми и понятными для дошкольников. Если вопрос труден, воспитателю целесообразно самому ответить на него.</a:t>
            </a:r>
          </a:p>
          <a:p>
            <a:pPr algn="just"/>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В беседе помимо вопросов используются такие </a:t>
            </a:r>
            <a:r>
              <a:rPr lang="ru-RU" sz="1200" i="1" kern="1200" dirty="0" smtClean="0">
                <a:solidFill>
                  <a:schemeClr val="tx1"/>
                </a:solidFill>
                <a:effectLst/>
                <a:latin typeface="Times New Roman" panose="02020603050405020304" pitchFamily="18" charset="0"/>
                <a:ea typeface="+mn-ea"/>
                <a:cs typeface="Times New Roman" panose="02020603050405020304" pitchFamily="18" charset="0"/>
              </a:rPr>
              <a:t>приемы, как указания, объяснение, рассказ, обобщение, ответы самого воспитателя.</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Указания имеют большое воспитательно-образовательное значение. Прежде всего они помогают установить четкую внешнюю организацию ведения беседы, дисциплинирующую детей. Указания определяют порядок и правила высказывания, привлекают внимание детей к содержанию вопроса («Подумай хорошенько, прежде чем ответить»). Указания относятся и к уточнению детской речи.</a:t>
            </a:r>
          </a:p>
          <a:p>
            <a:pPr algn="just"/>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Существенную роль </a:t>
            </a:r>
            <a:r>
              <a:rPr lang="ru-RU" sz="1200" i="1" kern="1200" dirty="0" smtClean="0">
                <a:solidFill>
                  <a:schemeClr val="tx1"/>
                </a:solidFill>
                <a:effectLst/>
                <a:latin typeface="Times New Roman" panose="02020603050405020304" pitchFamily="18" charset="0"/>
                <a:ea typeface="+mn-ea"/>
                <a:cs typeface="Times New Roman" panose="02020603050405020304" pitchFamily="18" charset="0"/>
              </a:rPr>
              <a:t>в уточнении и систематизации знаний играют обобщения</a:t>
            </a:r>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 которые делает педагог, его рассказ.</a:t>
            </a:r>
          </a:p>
          <a:p>
            <a:pPr algn="just"/>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В ходе беседы о зиме, обобщая детские ответы, воспитатель говорит: «Сейчас зима. Зимой холодно. На улице много снега, деревья стоят голые. Зимой бывают сильные морозы и метели».</a:t>
            </a:r>
          </a:p>
          <a:p>
            <a:pPr algn="just"/>
            <a:r>
              <a:rPr lang="ru-RU" sz="1200" kern="1200" dirty="0" smtClean="0">
                <a:solidFill>
                  <a:schemeClr val="tx1"/>
                </a:solidFill>
                <a:effectLst/>
                <a:latin typeface="Times New Roman" panose="02020603050405020304" pitchFamily="18" charset="0"/>
                <a:ea typeface="+mn-ea"/>
                <a:cs typeface="Times New Roman" panose="02020603050405020304" pitchFamily="18" charset="0"/>
              </a:rPr>
              <a:t>В этой же беседе он рассказывает, за что любит зиму. «Я люблю зиму, потому что зимой весело и интересно, потому что зимой полезно гулять; воздух чистый, прозрачный, свежий, здоровый. Зимой бывает очень красиво. Снег блестит на солнце, небо бывает голубым, а когда солнце заходит, оно становится розовым. О зиме нарисованы картины, написаны стихи. Я прочитаю вам фрагмент из поэмы Николая Алексеевича Некрасова «Мороз–Красный Нос».</a:t>
            </a:r>
            <a:endParaRPr lang="ru-RU" sz="1200" kern="1200" dirty="0">
              <a:solidFill>
                <a:schemeClr val="tx1"/>
              </a:solidFill>
              <a:effectLst/>
              <a:latin typeface="Times New Roman" panose="02020603050405020304" pitchFamily="18" charset="0"/>
              <a:ea typeface="+mn-ea"/>
              <a:cs typeface="Times New Roman" panose="02020603050405020304" pitchFamily="18" charset="0"/>
            </a:endParaRPr>
          </a:p>
        </p:txBody>
      </p:sp>
      <p:sp>
        <p:nvSpPr>
          <p:cNvPr id="4" name="Номер слайда 3"/>
          <p:cNvSpPr>
            <a:spLocks noGrp="1"/>
          </p:cNvSpPr>
          <p:nvPr>
            <p:ph type="sldNum" sz="quarter" idx="10"/>
          </p:nvPr>
        </p:nvSpPr>
        <p:spPr/>
        <p:txBody>
          <a:bodyPr/>
          <a:lstStyle/>
          <a:p>
            <a:fld id="{6C0C6F3E-E6E1-43C1-8726-0BB3E1E26A55}" type="slidenum">
              <a:rPr lang="ru-RU" smtClean="0"/>
              <a:t>13</a:t>
            </a:fld>
            <a:endParaRPr lang="ru-RU"/>
          </a:p>
        </p:txBody>
      </p:sp>
    </p:spTree>
    <p:extLst>
      <p:ext uri="{BB962C8B-B14F-4D97-AF65-F5344CB8AC3E}">
        <p14:creationId xmlns:p14="http://schemas.microsoft.com/office/powerpoint/2010/main" val="11497426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EB3C312F-AAF9-43A4-9F1C-F7487CC454E3}" type="datetimeFigureOut">
              <a:rPr lang="ru-RU" smtClean="0"/>
              <a:t>04.06.2019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FA1A4FA-A5FE-440C-A5B4-466F301CF188}" type="slidenum">
              <a:rPr lang="ru-RU" smtClean="0"/>
              <a:t>‹#›</a:t>
            </a:fld>
            <a:endParaRPr lang="ru-RU"/>
          </a:p>
        </p:txBody>
      </p:sp>
    </p:spTree>
    <p:extLst>
      <p:ext uri="{BB962C8B-B14F-4D97-AF65-F5344CB8AC3E}">
        <p14:creationId xmlns:p14="http://schemas.microsoft.com/office/powerpoint/2010/main" val="16295889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B3C312F-AAF9-43A4-9F1C-F7487CC454E3}" type="datetimeFigureOut">
              <a:rPr lang="ru-RU" smtClean="0"/>
              <a:t>04.06.2019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FA1A4FA-A5FE-440C-A5B4-466F301CF188}" type="slidenum">
              <a:rPr lang="ru-RU" smtClean="0"/>
              <a:t>‹#›</a:t>
            </a:fld>
            <a:endParaRPr lang="ru-RU"/>
          </a:p>
        </p:txBody>
      </p:sp>
    </p:spTree>
    <p:extLst>
      <p:ext uri="{BB962C8B-B14F-4D97-AF65-F5344CB8AC3E}">
        <p14:creationId xmlns:p14="http://schemas.microsoft.com/office/powerpoint/2010/main" val="31095594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B3C312F-AAF9-43A4-9F1C-F7487CC454E3}" type="datetimeFigureOut">
              <a:rPr lang="ru-RU" smtClean="0"/>
              <a:t>04.06.2019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FA1A4FA-A5FE-440C-A5B4-466F301CF188}" type="slidenum">
              <a:rPr lang="ru-RU" smtClean="0"/>
              <a:t>‹#›</a:t>
            </a:fld>
            <a:endParaRPr lang="ru-RU"/>
          </a:p>
        </p:txBody>
      </p:sp>
    </p:spTree>
    <p:extLst>
      <p:ext uri="{BB962C8B-B14F-4D97-AF65-F5344CB8AC3E}">
        <p14:creationId xmlns:p14="http://schemas.microsoft.com/office/powerpoint/2010/main" val="11641807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B3C312F-AAF9-43A4-9F1C-F7487CC454E3}" type="datetimeFigureOut">
              <a:rPr lang="ru-RU" smtClean="0"/>
              <a:t>04.06.2019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FA1A4FA-A5FE-440C-A5B4-466F301CF188}" type="slidenum">
              <a:rPr lang="ru-RU" smtClean="0"/>
              <a:t>‹#›</a:t>
            </a:fld>
            <a:endParaRPr lang="ru-RU"/>
          </a:p>
        </p:txBody>
      </p:sp>
    </p:spTree>
    <p:extLst>
      <p:ext uri="{BB962C8B-B14F-4D97-AF65-F5344CB8AC3E}">
        <p14:creationId xmlns:p14="http://schemas.microsoft.com/office/powerpoint/2010/main" val="8562461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EB3C312F-AAF9-43A4-9F1C-F7487CC454E3}" type="datetimeFigureOut">
              <a:rPr lang="ru-RU" smtClean="0"/>
              <a:t>04.06.2019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FA1A4FA-A5FE-440C-A5B4-466F301CF188}" type="slidenum">
              <a:rPr lang="ru-RU" smtClean="0"/>
              <a:t>‹#›</a:t>
            </a:fld>
            <a:endParaRPr lang="ru-RU"/>
          </a:p>
        </p:txBody>
      </p:sp>
    </p:spTree>
    <p:extLst>
      <p:ext uri="{BB962C8B-B14F-4D97-AF65-F5344CB8AC3E}">
        <p14:creationId xmlns:p14="http://schemas.microsoft.com/office/powerpoint/2010/main" val="12512374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EB3C312F-AAF9-43A4-9F1C-F7487CC454E3}" type="datetimeFigureOut">
              <a:rPr lang="ru-RU" smtClean="0"/>
              <a:t>04.06.2019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FA1A4FA-A5FE-440C-A5B4-466F301CF188}" type="slidenum">
              <a:rPr lang="ru-RU" smtClean="0"/>
              <a:t>‹#›</a:t>
            </a:fld>
            <a:endParaRPr lang="ru-RU"/>
          </a:p>
        </p:txBody>
      </p:sp>
    </p:spTree>
    <p:extLst>
      <p:ext uri="{BB962C8B-B14F-4D97-AF65-F5344CB8AC3E}">
        <p14:creationId xmlns:p14="http://schemas.microsoft.com/office/powerpoint/2010/main" val="24441329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EB3C312F-AAF9-43A4-9F1C-F7487CC454E3}" type="datetimeFigureOut">
              <a:rPr lang="ru-RU" smtClean="0"/>
              <a:t>04.06.2019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FA1A4FA-A5FE-440C-A5B4-466F301CF188}" type="slidenum">
              <a:rPr lang="ru-RU" smtClean="0"/>
              <a:t>‹#›</a:t>
            </a:fld>
            <a:endParaRPr lang="ru-RU"/>
          </a:p>
        </p:txBody>
      </p:sp>
    </p:spTree>
    <p:extLst>
      <p:ext uri="{BB962C8B-B14F-4D97-AF65-F5344CB8AC3E}">
        <p14:creationId xmlns:p14="http://schemas.microsoft.com/office/powerpoint/2010/main" val="38422478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EB3C312F-AAF9-43A4-9F1C-F7487CC454E3}" type="datetimeFigureOut">
              <a:rPr lang="ru-RU" smtClean="0"/>
              <a:t>04.06.2019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FA1A4FA-A5FE-440C-A5B4-466F301CF188}" type="slidenum">
              <a:rPr lang="ru-RU" smtClean="0"/>
              <a:t>‹#›</a:t>
            </a:fld>
            <a:endParaRPr lang="ru-RU"/>
          </a:p>
        </p:txBody>
      </p:sp>
    </p:spTree>
    <p:extLst>
      <p:ext uri="{BB962C8B-B14F-4D97-AF65-F5344CB8AC3E}">
        <p14:creationId xmlns:p14="http://schemas.microsoft.com/office/powerpoint/2010/main" val="35037931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B3C312F-AAF9-43A4-9F1C-F7487CC454E3}" type="datetimeFigureOut">
              <a:rPr lang="ru-RU" smtClean="0"/>
              <a:t>04.06.2019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FA1A4FA-A5FE-440C-A5B4-466F301CF188}" type="slidenum">
              <a:rPr lang="ru-RU" smtClean="0"/>
              <a:t>‹#›</a:t>
            </a:fld>
            <a:endParaRPr lang="ru-RU"/>
          </a:p>
        </p:txBody>
      </p:sp>
    </p:spTree>
    <p:extLst>
      <p:ext uri="{BB962C8B-B14F-4D97-AF65-F5344CB8AC3E}">
        <p14:creationId xmlns:p14="http://schemas.microsoft.com/office/powerpoint/2010/main" val="24047502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EB3C312F-AAF9-43A4-9F1C-F7487CC454E3}" type="datetimeFigureOut">
              <a:rPr lang="ru-RU" smtClean="0"/>
              <a:t>04.06.2019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FA1A4FA-A5FE-440C-A5B4-466F301CF188}" type="slidenum">
              <a:rPr lang="ru-RU" smtClean="0"/>
              <a:t>‹#›</a:t>
            </a:fld>
            <a:endParaRPr lang="ru-RU"/>
          </a:p>
        </p:txBody>
      </p:sp>
    </p:spTree>
    <p:extLst>
      <p:ext uri="{BB962C8B-B14F-4D97-AF65-F5344CB8AC3E}">
        <p14:creationId xmlns:p14="http://schemas.microsoft.com/office/powerpoint/2010/main" val="4214858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EB3C312F-AAF9-43A4-9F1C-F7487CC454E3}" type="datetimeFigureOut">
              <a:rPr lang="ru-RU" smtClean="0"/>
              <a:t>04.06.2019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FA1A4FA-A5FE-440C-A5B4-466F301CF188}" type="slidenum">
              <a:rPr lang="ru-RU" smtClean="0"/>
              <a:t>‹#›</a:t>
            </a:fld>
            <a:endParaRPr lang="ru-RU"/>
          </a:p>
        </p:txBody>
      </p:sp>
    </p:spTree>
    <p:extLst>
      <p:ext uri="{BB962C8B-B14F-4D97-AF65-F5344CB8AC3E}">
        <p14:creationId xmlns:p14="http://schemas.microsoft.com/office/powerpoint/2010/main" val="26225434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3C312F-AAF9-43A4-9F1C-F7487CC454E3}" type="datetimeFigureOut">
              <a:rPr lang="ru-RU" smtClean="0"/>
              <a:t>04.06.2019</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A1A4FA-A5FE-440C-A5B4-466F301CF188}" type="slidenum">
              <a:rPr lang="ru-RU" smtClean="0"/>
              <a:t>‹#›</a:t>
            </a:fld>
            <a:endParaRPr lang="ru-RU"/>
          </a:p>
        </p:txBody>
      </p:sp>
    </p:spTree>
    <p:extLst>
      <p:ext uri="{BB962C8B-B14F-4D97-AF65-F5344CB8AC3E}">
        <p14:creationId xmlns:p14="http://schemas.microsoft.com/office/powerpoint/2010/main" val="16824822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20.jpg"/></Relationships>
</file>

<file path=ppt/slides/_rels/slide14.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24.jpg"/><Relationship Id="rId11" Type="http://schemas.openxmlformats.org/officeDocument/2006/relationships/image" Target="../media/image29.jpg"/><Relationship Id="rId5" Type="http://schemas.openxmlformats.org/officeDocument/2006/relationships/image" Target="../media/image23.jpg"/><Relationship Id="rId10" Type="http://schemas.openxmlformats.org/officeDocument/2006/relationships/image" Target="../media/image28.jpg"/><Relationship Id="rId4" Type="http://schemas.openxmlformats.org/officeDocument/2006/relationships/image" Target="../media/image22.jpeg"/><Relationship Id="rId9" Type="http://schemas.openxmlformats.org/officeDocument/2006/relationships/image" Target="../media/image27.jp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30.jpg"/></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33.jpg"/><Relationship Id="rId4" Type="http://schemas.openxmlformats.org/officeDocument/2006/relationships/image" Target="../media/image32.jpeg"/></Relationships>
</file>

<file path=ppt/slides/_rels/slide1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image" Target="../media/image38.jpg"/><Relationship Id="rId3" Type="http://schemas.openxmlformats.org/officeDocument/2006/relationships/image" Target="../media/image3.jpg"/><Relationship Id="rId7" Type="http://schemas.openxmlformats.org/officeDocument/2006/relationships/image" Target="../media/image37.jpe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36.jpg"/><Relationship Id="rId5" Type="http://schemas.openxmlformats.org/officeDocument/2006/relationships/image" Target="../media/image35.jpeg"/><Relationship Id="rId4" Type="http://schemas.openxmlformats.org/officeDocument/2006/relationships/image" Target="../media/image34.jpg"/><Relationship Id="rId9" Type="http://schemas.openxmlformats.org/officeDocument/2006/relationships/image" Target="../media/image39.jp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40.gif"/><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7.jpg"/></Relationships>
</file>

<file path=ppt/slides/_rels/slide5.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png"/><Relationship Id="rId7" Type="http://schemas.openxmlformats.org/officeDocument/2006/relationships/image" Target="../media/image12.jp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1.jpg"/><Relationship Id="rId5" Type="http://schemas.openxmlformats.org/officeDocument/2006/relationships/image" Target="../media/image10.jpg"/><Relationship Id="rId4" Type="http://schemas.openxmlformats.org/officeDocument/2006/relationships/image" Target="../media/image9.jpg"/><Relationship Id="rId9" Type="http://schemas.openxmlformats.org/officeDocument/2006/relationships/image" Target="../media/image14.jpg"/></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3.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DF3ED"/>
        </a:solidFill>
        <a:effectLst/>
      </p:bgPr>
    </p:bg>
    <p:spTree>
      <p:nvGrpSpPr>
        <p:cNvPr id="1" name=""/>
        <p:cNvGrpSpPr/>
        <p:nvPr/>
      </p:nvGrpSpPr>
      <p:grpSpPr>
        <a:xfrm>
          <a:off x="0" y="0"/>
          <a:ext cx="0" cy="0"/>
          <a:chOff x="0" y="0"/>
          <a:chExt cx="0" cy="0"/>
        </a:xfrm>
      </p:grpSpPr>
      <p:sp>
        <p:nvSpPr>
          <p:cNvPr id="2" name="TextBox 1"/>
          <p:cNvSpPr txBox="1"/>
          <p:nvPr/>
        </p:nvSpPr>
        <p:spPr>
          <a:xfrm>
            <a:off x="391887" y="1683656"/>
            <a:ext cx="9347200" cy="1754326"/>
          </a:xfrm>
          <a:prstGeom prst="rect">
            <a:avLst/>
          </a:prstGeom>
          <a:noFill/>
        </p:spPr>
        <p:txBody>
          <a:bodyPr wrap="square" rtlCol="0">
            <a:spAutoFit/>
          </a:bodyPr>
          <a:lstStyle/>
          <a:p>
            <a:pPr algn="ctr"/>
            <a:r>
              <a:rPr lang="ru-RU" sz="3600" b="1" i="1" dirty="0" smtClean="0">
                <a:solidFill>
                  <a:srgbClr val="2A1304"/>
                </a:solidFill>
                <a:latin typeface="Times New Roman" panose="02020603050405020304" pitchFamily="18" charset="0"/>
                <a:cs typeface="Times New Roman" panose="02020603050405020304" pitchFamily="18" charset="0"/>
              </a:rPr>
              <a:t>Беседа – основное средство обучения детей дошкольного возраста связной диалогической речи</a:t>
            </a:r>
            <a:endParaRPr lang="ru-RU" sz="3600" b="1" i="1" dirty="0">
              <a:solidFill>
                <a:srgbClr val="2A1304"/>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156977" y="4710545"/>
            <a:ext cx="6049859" cy="646331"/>
          </a:xfrm>
          <a:prstGeom prst="rect">
            <a:avLst/>
          </a:prstGeom>
          <a:noFill/>
        </p:spPr>
        <p:txBody>
          <a:bodyPr wrap="square" rtlCol="0">
            <a:spAutoFit/>
          </a:bodyPr>
          <a:lstStyle/>
          <a:p>
            <a:pPr lvl="0"/>
            <a:r>
              <a:rPr lang="ru-RU" b="1" i="1" dirty="0">
                <a:solidFill>
                  <a:srgbClr val="2A1304"/>
                </a:solidFill>
                <a:latin typeface="Times New Roman" panose="02020603050405020304" pitchFamily="18" charset="0"/>
                <a:cs typeface="Times New Roman" panose="02020603050405020304" pitchFamily="18" charset="0"/>
              </a:rPr>
              <a:t>МДК 03.02 </a:t>
            </a:r>
            <a:r>
              <a:rPr lang="ru-RU" i="1" dirty="0">
                <a:solidFill>
                  <a:srgbClr val="2A1304"/>
                </a:solidFill>
                <a:latin typeface="Times New Roman" panose="02020603050405020304" pitchFamily="18" charset="0"/>
                <a:cs typeface="Times New Roman" panose="02020603050405020304" pitchFamily="18" charset="0"/>
              </a:rPr>
              <a:t>Теория и методика развития речи у детей</a:t>
            </a:r>
          </a:p>
          <a:p>
            <a:pPr lvl="0"/>
            <a:r>
              <a:rPr lang="ru-RU" b="1" i="1" dirty="0">
                <a:solidFill>
                  <a:srgbClr val="2A1304"/>
                </a:solidFill>
                <a:latin typeface="Times New Roman" panose="02020603050405020304" pitchFamily="18" charset="0"/>
                <a:cs typeface="Times New Roman" panose="02020603050405020304" pitchFamily="18" charset="0"/>
              </a:rPr>
              <a:t>Специальность: </a:t>
            </a:r>
            <a:r>
              <a:rPr lang="ru-RU" i="1" dirty="0">
                <a:solidFill>
                  <a:srgbClr val="2A1304"/>
                </a:solidFill>
                <a:latin typeface="Times New Roman" panose="02020603050405020304" pitchFamily="18" charset="0"/>
                <a:cs typeface="Times New Roman" panose="02020603050405020304" pitchFamily="18" charset="0"/>
              </a:rPr>
              <a:t>44. 02. 01  Дошкольное образование </a:t>
            </a:r>
          </a:p>
        </p:txBody>
      </p:sp>
      <p:pic>
        <p:nvPicPr>
          <p:cNvPr id="4" name="Рисунок 3"/>
          <p:cNvPicPr>
            <a:picLocks noChangeAspect="1"/>
          </p:cNvPicPr>
          <p:nvPr/>
        </p:nvPicPr>
        <p:blipFill>
          <a:blip r:embed="rId3"/>
          <a:stretch>
            <a:fillRect/>
          </a:stretch>
        </p:blipFill>
        <p:spPr>
          <a:xfrm>
            <a:off x="156977" y="185017"/>
            <a:ext cx="1572904" cy="914479"/>
          </a:xfrm>
          <a:prstGeom prst="rect">
            <a:avLst/>
          </a:prstGeom>
        </p:spPr>
      </p:pic>
      <p:sp>
        <p:nvSpPr>
          <p:cNvPr id="5" name="TextBox 4"/>
          <p:cNvSpPr txBox="1"/>
          <p:nvPr/>
        </p:nvSpPr>
        <p:spPr>
          <a:xfrm>
            <a:off x="2017486" y="145143"/>
            <a:ext cx="9564914" cy="954107"/>
          </a:xfrm>
          <a:prstGeom prst="rect">
            <a:avLst/>
          </a:prstGeom>
          <a:noFill/>
        </p:spPr>
        <p:txBody>
          <a:bodyPr wrap="square" rtlCol="0">
            <a:spAutoFit/>
          </a:bodyPr>
          <a:lstStyle/>
          <a:p>
            <a:pPr lvl="0" algn="ctr" fontAlgn="base">
              <a:spcBef>
                <a:spcPct val="0"/>
              </a:spcBef>
              <a:spcAft>
                <a:spcPct val="0"/>
              </a:spcAft>
            </a:pPr>
            <a:r>
              <a:rPr lang="ru-RU" sz="1400" b="1" i="1" dirty="0">
                <a:solidFill>
                  <a:srgbClr val="2A1304"/>
                </a:solidFill>
                <a:latin typeface="Times New Roman" pitchFamily="18" charset="0"/>
                <a:ea typeface="Calibri" pitchFamily="34" charset="0"/>
                <a:cs typeface="Times New Roman" pitchFamily="18" charset="0"/>
              </a:rPr>
              <a:t>МИНИСТЕРСТВО ОБРАЗОВАНИЯ И НАУКИ АМУРСКОЙ ОБЛАСТИ</a:t>
            </a:r>
            <a:br>
              <a:rPr lang="ru-RU" sz="1400" b="1" i="1" dirty="0">
                <a:solidFill>
                  <a:srgbClr val="2A1304"/>
                </a:solidFill>
                <a:latin typeface="Times New Roman" pitchFamily="18" charset="0"/>
                <a:ea typeface="Calibri" pitchFamily="34" charset="0"/>
                <a:cs typeface="Times New Roman" pitchFamily="18" charset="0"/>
              </a:rPr>
            </a:br>
            <a:r>
              <a:rPr lang="ru-RU" sz="1400" b="1" i="1" dirty="0">
                <a:solidFill>
                  <a:srgbClr val="2A1304"/>
                </a:solidFill>
                <a:latin typeface="Times New Roman" pitchFamily="18" charset="0"/>
                <a:ea typeface="Calibri" pitchFamily="34" charset="0"/>
                <a:cs typeface="Times New Roman" pitchFamily="18" charset="0"/>
              </a:rPr>
              <a:t>   ГОСУДАРСТВЕННОЕ ОБРАЗОВАТЕЛЬНОЕ АВТОНОМНОЕ УЧРЕЖДЕНИЕ</a:t>
            </a:r>
          </a:p>
          <a:p>
            <a:pPr lvl="0" algn="ctr" fontAlgn="base">
              <a:spcBef>
                <a:spcPct val="0"/>
              </a:spcBef>
              <a:spcAft>
                <a:spcPct val="0"/>
              </a:spcAft>
            </a:pPr>
            <a:r>
              <a:rPr lang="ru-RU" sz="1400" b="1" i="1" dirty="0">
                <a:solidFill>
                  <a:srgbClr val="2A1304"/>
                </a:solidFill>
                <a:latin typeface="Times New Roman" pitchFamily="18" charset="0"/>
                <a:ea typeface="Calibri" pitchFamily="34" charset="0"/>
                <a:cs typeface="Times New Roman" pitchFamily="18" charset="0"/>
              </a:rPr>
              <a:t> СРЕДНЕГО ПРОФЕССИОНАЛЬНОГО ОБРАЗОВАНИЯ АМУРСКОЙ ОБЛАСТИ</a:t>
            </a:r>
            <a:br>
              <a:rPr lang="ru-RU" sz="1400" b="1" i="1" dirty="0">
                <a:solidFill>
                  <a:srgbClr val="2A1304"/>
                </a:solidFill>
                <a:latin typeface="Times New Roman" pitchFamily="18" charset="0"/>
                <a:ea typeface="Calibri" pitchFamily="34" charset="0"/>
                <a:cs typeface="Times New Roman" pitchFamily="18" charset="0"/>
              </a:rPr>
            </a:br>
            <a:r>
              <a:rPr lang="ru-RU" sz="1400" b="1" i="1" dirty="0">
                <a:solidFill>
                  <a:srgbClr val="2A1304"/>
                </a:solidFill>
                <a:latin typeface="Times New Roman" pitchFamily="18" charset="0"/>
                <a:ea typeface="Calibri" pitchFamily="34" charset="0"/>
                <a:cs typeface="Times New Roman" pitchFamily="18" charset="0"/>
              </a:rPr>
              <a:t> «АМУРСКИЙ ПЕДАГОГИЧЕСКИЙ КОЛЛЕДЖ»</a:t>
            </a:r>
            <a:endParaRPr lang="ru-RU" sz="1400" dirty="0">
              <a:solidFill>
                <a:srgbClr val="2A1304"/>
              </a:solidFill>
              <a:latin typeface="Times New Roman" pitchFamily="18" charset="0"/>
              <a:cs typeface="Times New Roman" pitchFamily="18" charset="0"/>
            </a:endParaRPr>
          </a:p>
        </p:txBody>
      </p:sp>
      <p:sp>
        <p:nvSpPr>
          <p:cNvPr id="6" name="TextBox 5"/>
          <p:cNvSpPr txBox="1"/>
          <p:nvPr/>
        </p:nvSpPr>
        <p:spPr>
          <a:xfrm>
            <a:off x="277092" y="5440339"/>
            <a:ext cx="8853053" cy="707886"/>
          </a:xfrm>
          <a:prstGeom prst="rect">
            <a:avLst/>
          </a:prstGeom>
          <a:noFill/>
        </p:spPr>
        <p:txBody>
          <a:bodyPr wrap="square" rtlCol="0">
            <a:spAutoFit/>
          </a:bodyPr>
          <a:lstStyle/>
          <a:p>
            <a:pPr lvl="0" algn="r"/>
            <a:r>
              <a:rPr lang="ru-RU" sz="2000" b="1" i="1" dirty="0">
                <a:solidFill>
                  <a:srgbClr val="2A1304"/>
                </a:solidFill>
                <a:latin typeface="Times New Roman" pitchFamily="18" charset="0"/>
                <a:cs typeface="Times New Roman" pitchFamily="18" charset="0"/>
              </a:rPr>
              <a:t>Преподаватель методики развития речи: </a:t>
            </a:r>
          </a:p>
          <a:p>
            <a:pPr lvl="0" algn="r"/>
            <a:r>
              <a:rPr lang="ru-RU" sz="2000" i="1" dirty="0">
                <a:solidFill>
                  <a:srgbClr val="2A1304"/>
                </a:solidFill>
                <a:latin typeface="Times New Roman" pitchFamily="18" charset="0"/>
                <a:cs typeface="Times New Roman" pitchFamily="18" charset="0"/>
              </a:rPr>
              <a:t>Гольская Оксана Геннадьевна</a:t>
            </a:r>
          </a:p>
        </p:txBody>
      </p:sp>
      <p:sp>
        <p:nvSpPr>
          <p:cNvPr id="7" name="TextBox 6"/>
          <p:cNvSpPr txBox="1"/>
          <p:nvPr/>
        </p:nvSpPr>
        <p:spPr>
          <a:xfrm>
            <a:off x="4194629" y="6342743"/>
            <a:ext cx="2336800" cy="461665"/>
          </a:xfrm>
          <a:prstGeom prst="rect">
            <a:avLst/>
          </a:prstGeom>
          <a:noFill/>
        </p:spPr>
        <p:txBody>
          <a:bodyPr wrap="square" rtlCol="0">
            <a:spAutoFit/>
          </a:bodyPr>
          <a:lstStyle/>
          <a:p>
            <a:pPr lvl="0"/>
            <a:r>
              <a:rPr lang="ru-RU" sz="2400" b="1" i="1" dirty="0">
                <a:solidFill>
                  <a:srgbClr val="2A1304"/>
                </a:solidFill>
                <a:latin typeface="Times New Roman" panose="02020603050405020304" pitchFamily="18" charset="0"/>
                <a:cs typeface="Times New Roman" panose="02020603050405020304" pitchFamily="18" charset="0"/>
              </a:rPr>
              <a:t>г. Благовещенск</a:t>
            </a:r>
          </a:p>
        </p:txBody>
      </p:sp>
      <p:sp>
        <p:nvSpPr>
          <p:cNvPr id="8" name="TextBox 7"/>
          <p:cNvSpPr txBox="1"/>
          <p:nvPr/>
        </p:nvSpPr>
        <p:spPr>
          <a:xfrm>
            <a:off x="277091" y="3385758"/>
            <a:ext cx="8853053" cy="1107996"/>
          </a:xfrm>
          <a:prstGeom prst="rect">
            <a:avLst/>
          </a:prstGeom>
          <a:noFill/>
        </p:spPr>
        <p:txBody>
          <a:bodyPr wrap="square" rtlCol="0">
            <a:spAutoFit/>
          </a:bodyPr>
          <a:lstStyle/>
          <a:p>
            <a:pPr algn="r"/>
            <a:r>
              <a:rPr lang="ru-RU" sz="2400" i="1" dirty="0">
                <a:solidFill>
                  <a:srgbClr val="2A1304"/>
                </a:solidFill>
                <a:latin typeface="Times New Roman" panose="02020603050405020304" pitchFamily="18" charset="0"/>
                <a:ea typeface="Calibri" panose="020F0502020204030204" pitchFamily="34" charset="0"/>
              </a:rPr>
              <a:t>«Слово воспитателя, не согретое теплотой его убеждения, </a:t>
            </a:r>
            <a:endParaRPr lang="ru-RU" sz="2400" i="1" dirty="0" smtClean="0">
              <a:solidFill>
                <a:srgbClr val="2A1304"/>
              </a:solidFill>
              <a:latin typeface="Times New Roman" panose="02020603050405020304" pitchFamily="18" charset="0"/>
              <a:ea typeface="Calibri" panose="020F0502020204030204" pitchFamily="34" charset="0"/>
            </a:endParaRPr>
          </a:p>
          <a:p>
            <a:pPr algn="r"/>
            <a:r>
              <a:rPr lang="ru-RU" sz="2400" i="1" dirty="0" smtClean="0">
                <a:solidFill>
                  <a:srgbClr val="2A1304"/>
                </a:solidFill>
                <a:latin typeface="Times New Roman" panose="02020603050405020304" pitchFamily="18" charset="0"/>
                <a:ea typeface="Calibri" panose="020F0502020204030204" pitchFamily="34" charset="0"/>
              </a:rPr>
              <a:t>не </a:t>
            </a:r>
            <a:r>
              <a:rPr lang="ru-RU" sz="2400" i="1" dirty="0">
                <a:solidFill>
                  <a:srgbClr val="2A1304"/>
                </a:solidFill>
                <a:latin typeface="Times New Roman" panose="02020603050405020304" pitchFamily="18" charset="0"/>
                <a:ea typeface="Calibri" panose="020F0502020204030204" pitchFamily="34" charset="0"/>
              </a:rPr>
              <a:t>будет иметь никакой силы» </a:t>
            </a:r>
            <a:endParaRPr lang="ru-RU" sz="2400" i="1" dirty="0" smtClean="0">
              <a:solidFill>
                <a:srgbClr val="2A1304"/>
              </a:solidFill>
              <a:latin typeface="Times New Roman" panose="02020603050405020304" pitchFamily="18" charset="0"/>
              <a:ea typeface="Calibri" panose="020F0502020204030204" pitchFamily="34" charset="0"/>
            </a:endParaRPr>
          </a:p>
          <a:p>
            <a:pPr algn="r"/>
            <a:r>
              <a:rPr lang="ru-RU" i="1" dirty="0" smtClean="0">
                <a:solidFill>
                  <a:srgbClr val="2A1304"/>
                </a:solidFill>
                <a:latin typeface="Times New Roman" panose="02020603050405020304" pitchFamily="18" charset="0"/>
                <a:ea typeface="Calibri" panose="020F0502020204030204" pitchFamily="34" charset="0"/>
              </a:rPr>
              <a:t>(</a:t>
            </a:r>
            <a:r>
              <a:rPr lang="ru-RU" i="1" dirty="0">
                <a:solidFill>
                  <a:srgbClr val="2A1304"/>
                </a:solidFill>
                <a:latin typeface="Times New Roman" panose="02020603050405020304" pitchFamily="18" charset="0"/>
                <a:ea typeface="Calibri" panose="020F0502020204030204" pitchFamily="34" charset="0"/>
              </a:rPr>
              <a:t>К. Д. Ушинский).</a:t>
            </a:r>
            <a:endParaRPr lang="ru-RU" dirty="0">
              <a:solidFill>
                <a:srgbClr val="2A1304"/>
              </a:solidFill>
            </a:endParaRPr>
          </a:p>
        </p:txBody>
      </p:sp>
      <p:pic>
        <p:nvPicPr>
          <p:cNvPr id="10" name="Рисунок 9"/>
          <p:cNvPicPr>
            <a:picLocks noChangeAspect="1"/>
          </p:cNvPicPr>
          <p:nvPr/>
        </p:nvPicPr>
        <p:blipFill rotWithShape="1">
          <a:blip r:embed="rId4"/>
          <a:srcRect l="2443" r="63580" b="33010"/>
          <a:stretch/>
        </p:blipFill>
        <p:spPr>
          <a:xfrm>
            <a:off x="9969997" y="1345089"/>
            <a:ext cx="2018803" cy="5375025"/>
          </a:xfrm>
          <a:prstGeom prst="rect">
            <a:avLst/>
          </a:prstGeom>
        </p:spPr>
      </p:pic>
    </p:spTree>
    <p:extLst>
      <p:ext uri="{BB962C8B-B14F-4D97-AF65-F5344CB8AC3E}">
        <p14:creationId xmlns:p14="http://schemas.microsoft.com/office/powerpoint/2010/main" val="19711766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DF3ED"/>
        </a:solidFill>
        <a:effectLst/>
      </p:bgPr>
    </p:bg>
    <p:spTree>
      <p:nvGrpSpPr>
        <p:cNvPr id="1" name=""/>
        <p:cNvGrpSpPr/>
        <p:nvPr/>
      </p:nvGrpSpPr>
      <p:grpSpPr>
        <a:xfrm>
          <a:off x="0" y="0"/>
          <a:ext cx="0" cy="0"/>
          <a:chOff x="0" y="0"/>
          <a:chExt cx="0" cy="0"/>
        </a:xfrm>
      </p:grpSpPr>
      <p:sp>
        <p:nvSpPr>
          <p:cNvPr id="2" name="TextBox 1"/>
          <p:cNvSpPr txBox="1"/>
          <p:nvPr/>
        </p:nvSpPr>
        <p:spPr>
          <a:xfrm>
            <a:off x="96982" y="221673"/>
            <a:ext cx="11914909" cy="1200329"/>
          </a:xfrm>
          <a:prstGeom prst="rect">
            <a:avLst/>
          </a:prstGeom>
          <a:noFill/>
        </p:spPr>
        <p:txBody>
          <a:bodyPr wrap="square" rtlCol="0">
            <a:spAutoFit/>
          </a:bodyPr>
          <a:lstStyle/>
          <a:p>
            <a:pPr algn="ctr"/>
            <a:r>
              <a:rPr lang="ru-RU" sz="3600" b="1" i="1" dirty="0" smtClean="0">
                <a:latin typeface="Times New Roman" panose="02020603050405020304" pitchFamily="18" charset="0"/>
                <a:cs typeface="Times New Roman" panose="02020603050405020304" pitchFamily="18" charset="0"/>
              </a:rPr>
              <a:t>Методика проведения беседы. </a:t>
            </a:r>
          </a:p>
          <a:p>
            <a:pPr algn="ctr"/>
            <a:r>
              <a:rPr lang="ru-RU" sz="3600" b="1" i="1" dirty="0" smtClean="0">
                <a:latin typeface="Times New Roman" panose="02020603050405020304" pitchFamily="18" charset="0"/>
                <a:cs typeface="Times New Roman" panose="02020603050405020304" pitchFamily="18" charset="0"/>
              </a:rPr>
              <a:t>Структура НОД - беседы</a:t>
            </a:r>
            <a:endParaRPr lang="ru-RU" sz="3600" b="1" i="1"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64343" y="221673"/>
            <a:ext cx="791029" cy="791029"/>
          </a:xfrm>
          <a:prstGeom prst="rect">
            <a:avLst/>
          </a:prstGeom>
        </p:spPr>
      </p:pic>
      <p:sp>
        <p:nvSpPr>
          <p:cNvPr id="5" name="TextBox 4"/>
          <p:cNvSpPr txBox="1"/>
          <p:nvPr/>
        </p:nvSpPr>
        <p:spPr>
          <a:xfrm>
            <a:off x="449943" y="1422002"/>
            <a:ext cx="11292114" cy="3785652"/>
          </a:xfrm>
          <a:prstGeom prst="rect">
            <a:avLst/>
          </a:prstGeom>
          <a:noFill/>
        </p:spPr>
        <p:txBody>
          <a:bodyPr wrap="square" rtlCol="0">
            <a:spAutoFit/>
          </a:bodyPr>
          <a:lstStyle/>
          <a:p>
            <a:pPr marL="857250" lvl="0" indent="-857250">
              <a:buAutoNum type="romanUcPeriod"/>
            </a:pPr>
            <a:r>
              <a:rPr lang="ru-RU" sz="3600" b="1" i="1" dirty="0" smtClean="0">
                <a:solidFill>
                  <a:srgbClr val="2A1304"/>
                </a:solidFill>
                <a:latin typeface="Times New Roman" panose="02020603050405020304" pitchFamily="18" charset="0"/>
                <a:cs typeface="Times New Roman" panose="02020603050405020304" pitchFamily="18" charset="0"/>
              </a:rPr>
              <a:t>Вводная часть</a:t>
            </a:r>
          </a:p>
          <a:p>
            <a:pPr lvl="0" algn="just"/>
            <a:r>
              <a:rPr lang="ru-RU" sz="2800" b="1" i="1" dirty="0" smtClean="0">
                <a:solidFill>
                  <a:prstClr val="black"/>
                </a:solidFill>
                <a:latin typeface="Times New Roman" panose="02020603050405020304" pitchFamily="18" charset="0"/>
                <a:cs typeface="Times New Roman" panose="02020603050405020304" pitchFamily="18" charset="0"/>
              </a:rPr>
              <a:t>1.1. </a:t>
            </a:r>
            <a:r>
              <a:rPr lang="ru-RU" sz="2800" i="1" dirty="0" smtClean="0">
                <a:solidFill>
                  <a:prstClr val="black"/>
                </a:solidFill>
                <a:latin typeface="Times New Roman" panose="02020603050405020304" pitchFamily="18" charset="0"/>
                <a:cs typeface="Times New Roman" panose="02020603050405020304" pitchFamily="18" charset="0"/>
              </a:rPr>
              <a:t>Сюрпризный </a:t>
            </a:r>
            <a:r>
              <a:rPr lang="ru-RU" sz="2800" i="1" dirty="0">
                <a:solidFill>
                  <a:prstClr val="black"/>
                </a:solidFill>
                <a:latin typeface="Times New Roman" panose="02020603050405020304" pitchFamily="18" charset="0"/>
                <a:cs typeface="Times New Roman" panose="02020603050405020304" pitchFamily="18" charset="0"/>
              </a:rPr>
              <a:t>или игровой приём (вводная беседа; вводный вопрос; чтение четверостишия стихотворения; дид. игра или упражнение; рассматривание картины «галереи картин» или фотовыставки; прослушивание аудиозаписи песни, мелодии, звуков природы …; загадывание загадки; создание проблемной ситуации - приём </a:t>
            </a:r>
            <a:r>
              <a:rPr lang="ru-RU" sz="2800" i="1" dirty="0" smtClean="0">
                <a:solidFill>
                  <a:prstClr val="black"/>
                </a:solidFill>
                <a:latin typeface="Times New Roman" panose="02020603050405020304" pitchFamily="18" charset="0"/>
                <a:cs typeface="Times New Roman" panose="02020603050405020304" pitchFamily="18" charset="0"/>
              </a:rPr>
              <a:t>мотивации; рассматривание предметов).</a:t>
            </a:r>
            <a:endParaRPr lang="ru-RU" sz="2800" i="1" dirty="0">
              <a:solidFill>
                <a:prstClr val="black"/>
              </a:solidFill>
              <a:latin typeface="Times New Roman" panose="02020603050405020304" pitchFamily="18" charset="0"/>
              <a:cs typeface="Times New Roman" panose="02020603050405020304" pitchFamily="18" charset="0"/>
            </a:endParaRPr>
          </a:p>
          <a:p>
            <a:pPr lvl="0"/>
            <a:endParaRPr lang="ru-RU" sz="3600" b="1" i="1" dirty="0">
              <a:solidFill>
                <a:srgbClr val="2A1304"/>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449943" y="4528457"/>
            <a:ext cx="4339771" cy="1815882"/>
          </a:xfrm>
          <a:prstGeom prst="rect">
            <a:avLst/>
          </a:prstGeom>
          <a:noFill/>
        </p:spPr>
        <p:txBody>
          <a:bodyPr wrap="square" rtlCol="0">
            <a:spAutoFit/>
          </a:bodyPr>
          <a:lstStyle/>
          <a:p>
            <a:pPr lvl="0" algn="just"/>
            <a:r>
              <a:rPr lang="ru-RU" sz="2800" b="1" i="1" dirty="0" smtClean="0">
                <a:solidFill>
                  <a:prstClr val="black"/>
                </a:solidFill>
                <a:latin typeface="Times New Roman" panose="02020603050405020304" pitchFamily="18" charset="0"/>
                <a:cs typeface="Times New Roman" panose="02020603050405020304" pitchFamily="18" charset="0"/>
              </a:rPr>
              <a:t>1.2. </a:t>
            </a:r>
            <a:r>
              <a:rPr lang="ru-RU" sz="2800" i="1" dirty="0" smtClean="0">
                <a:solidFill>
                  <a:prstClr val="black"/>
                </a:solidFill>
                <a:latin typeface="Times New Roman" panose="02020603050405020304" pitchFamily="18" charset="0"/>
                <a:cs typeface="Times New Roman" panose="02020603050405020304" pitchFamily="18" charset="0"/>
              </a:rPr>
              <a:t>Тематическая </a:t>
            </a:r>
            <a:r>
              <a:rPr lang="ru-RU" sz="2800" i="1" dirty="0">
                <a:solidFill>
                  <a:prstClr val="black"/>
                </a:solidFill>
                <a:latin typeface="Times New Roman" panose="02020603050405020304" pitchFamily="18" charset="0"/>
                <a:cs typeface="Times New Roman" panose="02020603050405020304" pitchFamily="18" charset="0"/>
              </a:rPr>
              <a:t>физкультминутка (на снятие общего утомления или пальчиковая). </a:t>
            </a:r>
          </a:p>
        </p:txBody>
      </p:sp>
    </p:spTree>
    <p:extLst>
      <p:ext uri="{BB962C8B-B14F-4D97-AF65-F5344CB8AC3E}">
        <p14:creationId xmlns:p14="http://schemas.microsoft.com/office/powerpoint/2010/main" val="13391460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DF3ED"/>
        </a:solidFill>
        <a:effectLst/>
      </p:bgPr>
    </p:bg>
    <p:spTree>
      <p:nvGrpSpPr>
        <p:cNvPr id="1" name=""/>
        <p:cNvGrpSpPr/>
        <p:nvPr/>
      </p:nvGrpSpPr>
      <p:grpSpPr>
        <a:xfrm>
          <a:off x="0" y="0"/>
          <a:ext cx="0" cy="0"/>
          <a:chOff x="0" y="0"/>
          <a:chExt cx="0" cy="0"/>
        </a:xfrm>
      </p:grpSpPr>
      <p:sp>
        <p:nvSpPr>
          <p:cNvPr id="2" name="TextBox 1"/>
          <p:cNvSpPr txBox="1"/>
          <p:nvPr/>
        </p:nvSpPr>
        <p:spPr>
          <a:xfrm>
            <a:off x="362858" y="130629"/>
            <a:ext cx="11713028" cy="7729211"/>
          </a:xfrm>
          <a:prstGeom prst="rect">
            <a:avLst/>
          </a:prstGeom>
          <a:noFill/>
        </p:spPr>
        <p:txBody>
          <a:bodyPr wrap="square" rtlCol="0">
            <a:spAutoFit/>
          </a:bodyPr>
          <a:lstStyle/>
          <a:p>
            <a:r>
              <a:rPr lang="en-US" sz="3600" b="1" i="1" dirty="0" smtClean="0">
                <a:latin typeface="Times New Roman" panose="02020603050405020304" pitchFamily="18" charset="0"/>
                <a:cs typeface="Times New Roman" panose="02020603050405020304" pitchFamily="18" charset="0"/>
              </a:rPr>
              <a:t>II</a:t>
            </a:r>
            <a:r>
              <a:rPr lang="ru-RU" sz="3600" b="1" i="1" dirty="0" smtClean="0">
                <a:latin typeface="Times New Roman" panose="02020603050405020304" pitchFamily="18" charset="0"/>
                <a:cs typeface="Times New Roman" panose="02020603050405020304" pitchFamily="18" charset="0"/>
              </a:rPr>
              <a:t>. Основная часть</a:t>
            </a:r>
          </a:p>
          <a:p>
            <a:pPr algn="just"/>
            <a:r>
              <a:rPr lang="ru-RU" sz="2800" b="1" i="1" dirty="0" smtClean="0">
                <a:latin typeface="Times New Roman" panose="02020603050405020304" pitchFamily="18" charset="0"/>
                <a:cs typeface="Times New Roman" panose="02020603050405020304" pitchFamily="18" charset="0"/>
              </a:rPr>
              <a:t>2.1</a:t>
            </a:r>
            <a:r>
              <a:rPr lang="ru-RU" sz="2800" i="1" dirty="0" smtClean="0">
                <a:latin typeface="Times New Roman" panose="02020603050405020304" pitchFamily="18" charset="0"/>
                <a:cs typeface="Times New Roman" panose="02020603050405020304" pitchFamily="18" charset="0"/>
              </a:rPr>
              <a:t>. Сообщение темы беседы.</a:t>
            </a:r>
          </a:p>
          <a:p>
            <a:pPr algn="just"/>
            <a:r>
              <a:rPr lang="ru-RU" sz="2800" b="1" i="1" dirty="0" smtClean="0">
                <a:latin typeface="Times New Roman" panose="02020603050405020304" pitchFamily="18" charset="0"/>
                <a:cs typeface="Times New Roman" panose="02020603050405020304" pitchFamily="18" charset="0"/>
              </a:rPr>
              <a:t>2.2. </a:t>
            </a:r>
            <a:r>
              <a:rPr lang="ru-RU" sz="2800" i="1" dirty="0" smtClean="0">
                <a:latin typeface="Times New Roman" panose="02020603050405020304" pitchFamily="18" charset="0"/>
                <a:cs typeface="Times New Roman" panose="02020603050405020304" pitchFamily="18" charset="0"/>
              </a:rPr>
              <a:t>Беседа по микротемам </a:t>
            </a:r>
            <a:r>
              <a:rPr lang="ru-RU" sz="2400" i="1" dirty="0" smtClean="0">
                <a:latin typeface="Times New Roman" panose="02020603050405020304" pitchFamily="18" charset="0"/>
                <a:cs typeface="Times New Roman" panose="02020603050405020304" pitchFamily="18" charset="0"/>
              </a:rPr>
              <a:t>(</a:t>
            </a:r>
            <a:r>
              <a:rPr lang="ru-RU" sz="2400" i="1" dirty="0">
                <a:latin typeface="Times New Roman" panose="02020603050405020304" pitchFamily="18" charset="0"/>
                <a:ea typeface="Times New Roman" panose="02020603050405020304" pitchFamily="18" charset="0"/>
              </a:rPr>
              <a:t>но не более 4—5, все они должны быть логически увязаны между собой. </a:t>
            </a:r>
            <a:r>
              <a:rPr lang="ru-RU" sz="2400" i="1" dirty="0" smtClean="0">
                <a:latin typeface="Times New Roman" panose="02020603050405020304" pitchFamily="18" charset="0"/>
                <a:cs typeface="Times New Roman" panose="02020603050405020304" pitchFamily="18" charset="0"/>
              </a:rPr>
              <a:t>)</a:t>
            </a:r>
          </a:p>
          <a:p>
            <a:pPr algn="just"/>
            <a:r>
              <a:rPr lang="ru-RU" sz="2800" i="1" dirty="0">
                <a:latin typeface="Times New Roman" panose="02020603050405020304" pitchFamily="18" charset="0"/>
                <a:cs typeface="Times New Roman" panose="02020603050405020304" pitchFamily="18" charset="0"/>
              </a:rPr>
              <a:t>а</a:t>
            </a:r>
            <a:r>
              <a:rPr lang="ru-RU" sz="2800" i="1" dirty="0" smtClean="0">
                <a:latin typeface="Times New Roman" panose="02020603050405020304" pitchFamily="18" charset="0"/>
                <a:cs typeface="Times New Roman" panose="02020603050405020304" pitchFamily="18" charset="0"/>
              </a:rPr>
              <a:t>) (указать микротему)</a:t>
            </a:r>
          </a:p>
          <a:p>
            <a:pPr algn="just"/>
            <a:r>
              <a:rPr lang="ru-RU" sz="2800" i="1" dirty="0" smtClean="0">
                <a:latin typeface="Times New Roman" panose="02020603050405020304" pitchFamily="18" charset="0"/>
                <a:cs typeface="Times New Roman" panose="02020603050405020304" pitchFamily="18" charset="0"/>
              </a:rPr>
              <a:t>- рассказ воспитателя;</a:t>
            </a:r>
          </a:p>
          <a:p>
            <a:pPr marL="457200" indent="-457200" algn="just">
              <a:buFontTx/>
              <a:buChar char="-"/>
            </a:pPr>
            <a:r>
              <a:rPr lang="ru-RU" sz="2800" i="1" dirty="0" smtClean="0">
                <a:latin typeface="Times New Roman" panose="02020603050405020304" pitchFamily="18" charset="0"/>
                <a:cs typeface="Times New Roman" panose="02020603050405020304" pitchFamily="18" charset="0"/>
              </a:rPr>
              <a:t>вопросы воспитателя к детям или вопросы детей к воспитателю;</a:t>
            </a:r>
          </a:p>
          <a:p>
            <a:pPr marL="457200" indent="-457200" algn="just">
              <a:buFontTx/>
              <a:buChar char="-"/>
            </a:pPr>
            <a:r>
              <a:rPr lang="ru-RU" sz="2800" i="1" dirty="0">
                <a:latin typeface="Times New Roman" panose="02020603050405020304" pitchFamily="18" charset="0"/>
                <a:cs typeface="Times New Roman" panose="02020603050405020304" pitchFamily="18" charset="0"/>
              </a:rPr>
              <a:t>р</a:t>
            </a:r>
            <a:r>
              <a:rPr lang="ru-RU" sz="2800" i="1" dirty="0" smtClean="0">
                <a:latin typeface="Times New Roman" panose="02020603050405020304" pitchFamily="18" charset="0"/>
                <a:cs typeface="Times New Roman" panose="02020603050405020304" pitchFamily="18" charset="0"/>
              </a:rPr>
              <a:t>ассматривание предметов (игрушек, картин, видеоматериала);</a:t>
            </a:r>
          </a:p>
          <a:p>
            <a:pPr marL="457200" indent="-457200" algn="just">
              <a:buFontTx/>
              <a:buChar char="-"/>
            </a:pPr>
            <a:r>
              <a:rPr lang="ru-RU" sz="2800" i="1" dirty="0">
                <a:latin typeface="Times New Roman" panose="02020603050405020304" pitchFamily="18" charset="0"/>
                <a:cs typeface="Times New Roman" panose="02020603050405020304" pitchFamily="18" charset="0"/>
              </a:rPr>
              <a:t>д</a:t>
            </a:r>
            <a:r>
              <a:rPr lang="ru-RU" sz="2800" i="1" dirty="0" smtClean="0">
                <a:latin typeface="Times New Roman" panose="02020603050405020304" pitchFamily="18" charset="0"/>
                <a:cs typeface="Times New Roman" panose="02020603050405020304" pitchFamily="18" charset="0"/>
              </a:rPr>
              <a:t>раматизация отрывка из литературного произведения;</a:t>
            </a:r>
          </a:p>
          <a:p>
            <a:pPr marL="457200" indent="-457200" algn="just">
              <a:buFontTx/>
              <a:buChar char="-"/>
            </a:pPr>
            <a:r>
              <a:rPr lang="ru-RU" sz="2800" i="1" dirty="0">
                <a:latin typeface="Times New Roman" panose="02020603050405020304" pitchFamily="18" charset="0"/>
                <a:cs typeface="Times New Roman" panose="02020603050405020304" pitchFamily="18" charset="0"/>
              </a:rPr>
              <a:t>д</a:t>
            </a:r>
            <a:r>
              <a:rPr lang="ru-RU" sz="2800" i="1" dirty="0" smtClean="0">
                <a:latin typeface="Times New Roman" panose="02020603050405020304" pitchFamily="18" charset="0"/>
                <a:cs typeface="Times New Roman" panose="02020603050405020304" pitchFamily="18" charset="0"/>
              </a:rPr>
              <a:t>идактические игры или упражнения;</a:t>
            </a:r>
          </a:p>
          <a:p>
            <a:pPr marL="457200" indent="-457200" algn="just">
              <a:buFontTx/>
              <a:buChar char="-"/>
            </a:pPr>
            <a:r>
              <a:rPr lang="ru-RU" sz="2800" i="1" dirty="0">
                <a:latin typeface="Times New Roman" panose="02020603050405020304" pitchFamily="18" charset="0"/>
                <a:cs typeface="Times New Roman" panose="02020603050405020304" pitchFamily="18" charset="0"/>
              </a:rPr>
              <a:t>с</a:t>
            </a:r>
            <a:r>
              <a:rPr lang="ru-RU" sz="2800" i="1" dirty="0" smtClean="0">
                <a:latin typeface="Times New Roman" panose="02020603050405020304" pitchFamily="18" charset="0"/>
                <a:cs typeface="Times New Roman" panose="02020603050405020304" pitchFamily="18" charset="0"/>
              </a:rPr>
              <a:t>ловарная работа;</a:t>
            </a:r>
          </a:p>
          <a:p>
            <a:pPr marL="457200" indent="-457200" algn="just">
              <a:buFontTx/>
              <a:buChar char="-"/>
            </a:pPr>
            <a:r>
              <a:rPr lang="ru-RU" sz="2800" i="1" dirty="0">
                <a:latin typeface="Times New Roman" panose="02020603050405020304" pitchFamily="18" charset="0"/>
                <a:cs typeface="Times New Roman" panose="02020603050405020304" pitchFamily="18" charset="0"/>
              </a:rPr>
              <a:t>р</a:t>
            </a:r>
            <a:r>
              <a:rPr lang="ru-RU" sz="2800" i="1" dirty="0" smtClean="0">
                <a:latin typeface="Times New Roman" panose="02020603050405020304" pitchFamily="18" charset="0"/>
                <a:cs typeface="Times New Roman" panose="02020603050405020304" pitchFamily="18" charset="0"/>
              </a:rPr>
              <a:t>ассказы детей из личного опыта</a:t>
            </a:r>
          </a:p>
          <a:p>
            <a:pPr marL="457200" indent="-457200" algn="just">
              <a:buFontTx/>
              <a:buChar char="-"/>
            </a:pPr>
            <a:r>
              <a:rPr lang="ru-RU" sz="2800" i="1" dirty="0" smtClean="0">
                <a:latin typeface="Times New Roman" panose="02020603050405020304" pitchFamily="18" charset="0"/>
                <a:cs typeface="Times New Roman" panose="02020603050405020304" pitchFamily="18" charset="0"/>
              </a:rPr>
              <a:t>Индивидуальная работа</a:t>
            </a:r>
          </a:p>
          <a:p>
            <a:pPr algn="just"/>
            <a:r>
              <a:rPr lang="ru-RU" sz="2800" i="1" dirty="0">
                <a:latin typeface="Times New Roman" panose="02020603050405020304" pitchFamily="18" charset="0"/>
                <a:cs typeface="Times New Roman" panose="02020603050405020304" pitchFamily="18" charset="0"/>
              </a:rPr>
              <a:t>б</a:t>
            </a:r>
            <a:r>
              <a:rPr lang="ru-RU" sz="2800" i="1" dirty="0" smtClean="0">
                <a:latin typeface="Times New Roman" panose="02020603050405020304" pitchFamily="18" charset="0"/>
                <a:cs typeface="Times New Roman" panose="02020603050405020304" pitchFamily="18" charset="0"/>
              </a:rPr>
              <a:t>) (указать микротему с перечислением приёмов обучения)</a:t>
            </a:r>
          </a:p>
          <a:p>
            <a:pPr algn="just"/>
            <a:r>
              <a:rPr lang="ru-RU" sz="2800" i="1" dirty="0" smtClean="0">
                <a:latin typeface="Times New Roman" panose="02020603050405020304" pitchFamily="18" charset="0"/>
                <a:cs typeface="Times New Roman" panose="02020603050405020304" pitchFamily="18" charset="0"/>
              </a:rPr>
              <a:t>в)</a:t>
            </a:r>
            <a:r>
              <a:rPr lang="ru-RU" sz="2800" i="1" dirty="0">
                <a:latin typeface="Times New Roman" panose="02020603050405020304" pitchFamily="18" charset="0"/>
                <a:cs typeface="Times New Roman" panose="02020603050405020304" pitchFamily="18" charset="0"/>
              </a:rPr>
              <a:t> </a:t>
            </a:r>
            <a:r>
              <a:rPr lang="ru-RU" sz="2800" i="1" dirty="0" smtClean="0">
                <a:latin typeface="Times New Roman" panose="02020603050405020304" pitchFamily="18" charset="0"/>
                <a:cs typeface="Times New Roman" panose="02020603050405020304" pitchFamily="18" charset="0"/>
              </a:rPr>
              <a:t> (</a:t>
            </a:r>
            <a:r>
              <a:rPr lang="ru-RU" sz="2800" i="1" dirty="0">
                <a:latin typeface="Times New Roman" panose="02020603050405020304" pitchFamily="18" charset="0"/>
                <a:cs typeface="Times New Roman" panose="02020603050405020304" pitchFamily="18" charset="0"/>
              </a:rPr>
              <a:t>указать </a:t>
            </a:r>
            <a:r>
              <a:rPr lang="ru-RU" sz="2800" i="1" dirty="0" smtClean="0">
                <a:latin typeface="Times New Roman" panose="02020603050405020304" pitchFamily="18" charset="0"/>
                <a:cs typeface="Times New Roman" panose="02020603050405020304" pitchFamily="18" charset="0"/>
              </a:rPr>
              <a:t>микротему с перечислением приёмов обучения)</a:t>
            </a:r>
            <a:endParaRPr lang="ru-RU" sz="2800" i="1" dirty="0">
              <a:latin typeface="Times New Roman" panose="02020603050405020304" pitchFamily="18" charset="0"/>
              <a:cs typeface="Times New Roman" panose="02020603050405020304" pitchFamily="18" charset="0"/>
            </a:endParaRPr>
          </a:p>
          <a:p>
            <a:pPr algn="just"/>
            <a:endParaRPr lang="ru-RU" sz="2800" i="1" dirty="0" smtClean="0">
              <a:latin typeface="Times New Roman" panose="02020603050405020304" pitchFamily="18" charset="0"/>
              <a:cs typeface="Times New Roman" panose="02020603050405020304" pitchFamily="18" charset="0"/>
            </a:endParaRPr>
          </a:p>
          <a:p>
            <a:endParaRPr lang="ru-RU" sz="28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339867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DF3ED"/>
        </a:solidFill>
        <a:effectLst/>
      </p:bgPr>
    </p:bg>
    <p:spTree>
      <p:nvGrpSpPr>
        <p:cNvPr id="1" name=""/>
        <p:cNvGrpSpPr/>
        <p:nvPr/>
      </p:nvGrpSpPr>
      <p:grpSpPr>
        <a:xfrm>
          <a:off x="0" y="0"/>
          <a:ext cx="0" cy="0"/>
          <a:chOff x="0" y="0"/>
          <a:chExt cx="0" cy="0"/>
        </a:xfrm>
      </p:grpSpPr>
      <p:sp>
        <p:nvSpPr>
          <p:cNvPr id="3" name="TextBox 2"/>
          <p:cNvSpPr txBox="1"/>
          <p:nvPr/>
        </p:nvSpPr>
        <p:spPr>
          <a:xfrm>
            <a:off x="261257" y="217714"/>
            <a:ext cx="6154057" cy="6555641"/>
          </a:xfrm>
          <a:prstGeom prst="rect">
            <a:avLst/>
          </a:prstGeom>
          <a:noFill/>
        </p:spPr>
        <p:txBody>
          <a:bodyPr wrap="square" rtlCol="0">
            <a:spAutoFit/>
          </a:bodyPr>
          <a:lstStyle/>
          <a:p>
            <a:pPr algn="just"/>
            <a:r>
              <a:rPr lang="ru-RU" sz="2800" b="1" i="1" dirty="0" smtClean="0">
                <a:latin typeface="Times New Roman" panose="02020603050405020304" pitchFamily="18" charset="0"/>
                <a:cs typeface="Times New Roman" panose="02020603050405020304" pitchFamily="18" charset="0"/>
              </a:rPr>
              <a:t>2.3. </a:t>
            </a:r>
            <a:r>
              <a:rPr lang="ru-RU" sz="2800" i="1" dirty="0">
                <a:latin typeface="Times New Roman" panose="02020603050405020304" pitchFamily="18" charset="0"/>
                <a:cs typeface="Times New Roman" panose="02020603050405020304" pitchFamily="18" charset="0"/>
              </a:rPr>
              <a:t>Ф</a:t>
            </a:r>
            <a:r>
              <a:rPr lang="ru-RU" sz="2800" i="1" dirty="0" smtClean="0">
                <a:latin typeface="Times New Roman" panose="02020603050405020304" pitchFamily="18" charset="0"/>
                <a:cs typeface="Times New Roman" panose="02020603050405020304" pitchFamily="18" charset="0"/>
              </a:rPr>
              <a:t>изкультминутка на снятие зрительного напряжения или общего утомления.</a:t>
            </a:r>
          </a:p>
          <a:p>
            <a:pPr algn="just"/>
            <a:r>
              <a:rPr lang="en-US" sz="2800" b="1" i="1" dirty="0" smtClean="0">
                <a:latin typeface="Times New Roman" panose="02020603050405020304" pitchFamily="18" charset="0"/>
                <a:cs typeface="Times New Roman" panose="02020603050405020304" pitchFamily="18" charset="0"/>
              </a:rPr>
              <a:t>III</a:t>
            </a:r>
            <a:r>
              <a:rPr lang="ru-RU" sz="2800" b="1" i="1" dirty="0" smtClean="0">
                <a:latin typeface="Times New Roman" panose="02020603050405020304" pitchFamily="18" charset="0"/>
                <a:cs typeface="Times New Roman" panose="02020603050405020304" pitchFamily="18" charset="0"/>
              </a:rPr>
              <a:t>. Заключительная часть.</a:t>
            </a:r>
          </a:p>
          <a:p>
            <a:pPr algn="just"/>
            <a:r>
              <a:rPr lang="ru-RU" sz="2800" b="1" i="1" dirty="0" smtClean="0">
                <a:latin typeface="Times New Roman" panose="02020603050405020304" pitchFamily="18" charset="0"/>
                <a:cs typeface="Times New Roman" panose="02020603050405020304" pitchFamily="18" charset="0"/>
              </a:rPr>
              <a:t>3.1. </a:t>
            </a:r>
            <a:r>
              <a:rPr lang="ru-RU" sz="2800" i="1" dirty="0" smtClean="0">
                <a:latin typeface="Times New Roman" panose="02020603050405020304" pitchFamily="18" charset="0"/>
                <a:cs typeface="Times New Roman" panose="02020603050405020304" pitchFamily="18" charset="0"/>
              </a:rPr>
              <a:t>Продуктивная деятельность (повторение ранее разученных стихов;</a:t>
            </a:r>
          </a:p>
          <a:p>
            <a:pPr algn="just"/>
            <a:r>
              <a:rPr lang="ru-RU" sz="2800" i="1" dirty="0">
                <a:latin typeface="Times New Roman" panose="02020603050405020304" pitchFamily="18" charset="0"/>
                <a:cs typeface="Times New Roman" panose="02020603050405020304" pitchFamily="18" charset="0"/>
              </a:rPr>
              <a:t>ч</a:t>
            </a:r>
            <a:r>
              <a:rPr lang="ru-RU" sz="2800" i="1" dirty="0" smtClean="0">
                <a:latin typeface="Times New Roman" panose="02020603050405020304" pitchFamily="18" charset="0"/>
                <a:cs typeface="Times New Roman" panose="02020603050405020304" pitchFamily="18" charset="0"/>
              </a:rPr>
              <a:t>истоговорок или поговорок; драматизация отрывка литературного произведения с элементами творческого пересказа; дидактические игры или упражнения по ЗКР </a:t>
            </a:r>
            <a:r>
              <a:rPr lang="ru-RU" sz="2800" i="1" dirty="0">
                <a:latin typeface="Times New Roman" panose="02020603050405020304" pitchFamily="18" charset="0"/>
                <a:cs typeface="Times New Roman" panose="02020603050405020304" pitchFamily="18" charset="0"/>
              </a:rPr>
              <a:t>(</a:t>
            </a:r>
            <a:r>
              <a:rPr lang="ru-RU" sz="2800" i="1" dirty="0" smtClean="0">
                <a:latin typeface="Times New Roman" panose="02020603050405020304" pitchFamily="18" charset="0"/>
                <a:cs typeface="Times New Roman" panose="02020603050405020304" pitchFamily="18" charset="0"/>
              </a:rPr>
              <a:t>ГСР или на развитие словаря); сюрпризный момент; обобщающие вопросы.</a:t>
            </a:r>
          </a:p>
          <a:p>
            <a:pPr algn="just"/>
            <a:r>
              <a:rPr lang="ru-RU" sz="2800" b="1" i="1" dirty="0" smtClean="0">
                <a:latin typeface="Times New Roman" panose="02020603050405020304" pitchFamily="18" charset="0"/>
                <a:cs typeface="Times New Roman" panose="02020603050405020304" pitchFamily="18" charset="0"/>
              </a:rPr>
              <a:t>3.2. </a:t>
            </a:r>
            <a:r>
              <a:rPr lang="ru-RU" sz="2800" i="1" dirty="0" smtClean="0">
                <a:latin typeface="Times New Roman" panose="02020603050405020304" pitchFamily="18" charset="0"/>
                <a:cs typeface="Times New Roman" panose="02020603050405020304" pitchFamily="18" charset="0"/>
              </a:rPr>
              <a:t>Рефлексия.</a:t>
            </a:r>
            <a:endParaRPr lang="ru-RU" sz="2800" i="1"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rotWithShape="1">
          <a:blip r:embed="rId3">
            <a:extLst>
              <a:ext uri="{28A0092B-C50C-407E-A947-70E740481C1C}">
                <a14:useLocalDpi xmlns:a14="http://schemas.microsoft.com/office/drawing/2010/main" val="0"/>
              </a:ext>
            </a:extLst>
          </a:blip>
          <a:srcRect l="20754" t="4661" r="2155" b="4258"/>
          <a:stretch/>
        </p:blipFill>
        <p:spPr>
          <a:xfrm>
            <a:off x="6662057" y="846601"/>
            <a:ext cx="5326743" cy="458174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3956158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DF3ED"/>
        </a:solidFill>
        <a:effectLst/>
      </p:bgPr>
    </p:bg>
    <p:spTree>
      <p:nvGrpSpPr>
        <p:cNvPr id="1" name=""/>
        <p:cNvGrpSpPr/>
        <p:nvPr/>
      </p:nvGrpSpPr>
      <p:grpSpPr>
        <a:xfrm>
          <a:off x="0" y="0"/>
          <a:ext cx="0" cy="0"/>
          <a:chOff x="0" y="0"/>
          <a:chExt cx="0" cy="0"/>
        </a:xfrm>
      </p:grpSpPr>
      <p:sp>
        <p:nvSpPr>
          <p:cNvPr id="2" name="TextBox 1"/>
          <p:cNvSpPr txBox="1"/>
          <p:nvPr/>
        </p:nvSpPr>
        <p:spPr>
          <a:xfrm>
            <a:off x="1030514" y="0"/>
            <a:ext cx="10740572" cy="646331"/>
          </a:xfrm>
          <a:prstGeom prst="rect">
            <a:avLst/>
          </a:prstGeom>
          <a:noFill/>
        </p:spPr>
        <p:txBody>
          <a:bodyPr wrap="square" rtlCol="0">
            <a:spAutoFit/>
          </a:bodyPr>
          <a:lstStyle/>
          <a:p>
            <a:pPr algn="ctr"/>
            <a:r>
              <a:rPr lang="ru-RU" sz="3600" b="1" i="1" dirty="0" smtClean="0">
                <a:solidFill>
                  <a:srgbClr val="2A1304"/>
                </a:solidFill>
                <a:latin typeface="Times New Roman" panose="02020603050405020304" pitchFamily="18" charset="0"/>
                <a:cs typeface="Times New Roman" panose="02020603050405020304" pitchFamily="18" charset="0"/>
              </a:rPr>
              <a:t>Характеристика приёмов обучения</a:t>
            </a:r>
            <a:endParaRPr lang="ru-RU" sz="3600" b="1" i="1" dirty="0">
              <a:solidFill>
                <a:srgbClr val="2A1304"/>
              </a:solidFill>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46513" y="63611"/>
            <a:ext cx="435429" cy="435429"/>
          </a:xfrm>
          <a:prstGeom prst="rect">
            <a:avLst/>
          </a:prstGeom>
        </p:spPr>
      </p:pic>
      <p:pic>
        <p:nvPicPr>
          <p:cNvPr id="5" name="Рисунок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942" y="709942"/>
            <a:ext cx="10757452" cy="5981144"/>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8094082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DF3ED"/>
        </a:solidFill>
        <a:effectLst/>
      </p:bgPr>
    </p:bg>
    <p:spTree>
      <p:nvGrpSpPr>
        <p:cNvPr id="1" name=""/>
        <p:cNvGrpSpPr/>
        <p:nvPr/>
      </p:nvGrpSpPr>
      <p:grpSpPr>
        <a:xfrm>
          <a:off x="0" y="0"/>
          <a:ext cx="0" cy="0"/>
          <a:chOff x="0" y="0"/>
          <a:chExt cx="0" cy="0"/>
        </a:xfrm>
      </p:grpSpPr>
      <p:sp>
        <p:nvSpPr>
          <p:cNvPr id="2" name="TextBox 1"/>
          <p:cNvSpPr txBox="1"/>
          <p:nvPr/>
        </p:nvSpPr>
        <p:spPr>
          <a:xfrm>
            <a:off x="970671" y="1"/>
            <a:ext cx="10945558" cy="1200329"/>
          </a:xfrm>
          <a:prstGeom prst="rect">
            <a:avLst/>
          </a:prstGeom>
          <a:noFill/>
        </p:spPr>
        <p:txBody>
          <a:bodyPr wrap="square" rtlCol="0">
            <a:spAutoFit/>
          </a:bodyPr>
          <a:lstStyle/>
          <a:p>
            <a:pPr algn="ctr"/>
            <a:r>
              <a:rPr lang="ru-RU" sz="3600" b="1" i="1" dirty="0" smtClean="0">
                <a:latin typeface="Times New Roman" panose="02020603050405020304" pitchFamily="18" charset="0"/>
                <a:cs typeface="Times New Roman" panose="02020603050405020304" pitchFamily="18" charset="0"/>
              </a:rPr>
              <a:t>Правила активизации детей в процессе </a:t>
            </a:r>
          </a:p>
          <a:p>
            <a:pPr algn="ctr"/>
            <a:r>
              <a:rPr lang="ru-RU" sz="3600" b="1" i="1" dirty="0" smtClean="0">
                <a:latin typeface="Times New Roman" panose="02020603050405020304" pitchFamily="18" charset="0"/>
                <a:cs typeface="Times New Roman" panose="02020603050405020304" pitchFamily="18" charset="0"/>
              </a:rPr>
              <a:t>проведения беседы</a:t>
            </a:r>
            <a:endParaRPr lang="ru-RU" sz="3600" b="1" i="1"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89805" y="286418"/>
            <a:ext cx="627494" cy="627494"/>
          </a:xfrm>
          <a:prstGeom prst="rect">
            <a:avLst/>
          </a:prstGeom>
        </p:spPr>
      </p:pic>
      <p:pic>
        <p:nvPicPr>
          <p:cNvPr id="4" name="Рисунок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39276" y="1379558"/>
            <a:ext cx="6490258" cy="4153764"/>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6" name="Рисунок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66190" y="4372042"/>
            <a:ext cx="3069460" cy="2322559"/>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8" name="Рисунок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478157">
            <a:off x="8913777" y="1232322"/>
            <a:ext cx="2335626" cy="1973604"/>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9" name="Рисунок 8"/>
          <p:cNvPicPr>
            <a:picLocks noChangeAspect="1"/>
          </p:cNvPicPr>
          <p:nvPr/>
        </p:nvPicPr>
        <p:blipFill>
          <a:blip r:embed="rId7"/>
          <a:stretch>
            <a:fillRect/>
          </a:stretch>
        </p:blipFill>
        <p:spPr>
          <a:xfrm>
            <a:off x="9100932" y="2659104"/>
            <a:ext cx="2274005" cy="4505334"/>
          </a:xfrm>
          <a:prstGeom prst="rect">
            <a:avLst/>
          </a:prstGeom>
        </p:spPr>
      </p:pic>
      <p:pic>
        <p:nvPicPr>
          <p:cNvPr id="10" name="Рисунок 9"/>
          <p:cNvPicPr>
            <a:picLocks noChangeAspect="1"/>
          </p:cNvPicPr>
          <p:nvPr/>
        </p:nvPicPr>
        <p:blipFill>
          <a:blip r:embed="rId8"/>
          <a:stretch>
            <a:fillRect/>
          </a:stretch>
        </p:blipFill>
        <p:spPr>
          <a:xfrm>
            <a:off x="8139814" y="4519583"/>
            <a:ext cx="2451830" cy="2027475"/>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11" name="Рисунок 1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21406053">
            <a:off x="444687" y="1786608"/>
            <a:ext cx="2717730" cy="2147007"/>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12" name="Рисунок 1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238985" y="3778858"/>
            <a:ext cx="2997126" cy="2265827"/>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13" name="Рисунок 12"/>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220787" y="4841599"/>
            <a:ext cx="2174289" cy="1741902"/>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9322737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DF3ED"/>
        </a:solidFill>
        <a:effectLst/>
      </p:bgPr>
    </p:bg>
    <p:spTree>
      <p:nvGrpSpPr>
        <p:cNvPr id="1" name=""/>
        <p:cNvGrpSpPr/>
        <p:nvPr/>
      </p:nvGrpSpPr>
      <p:grpSpPr>
        <a:xfrm>
          <a:off x="0" y="0"/>
          <a:ext cx="0" cy="0"/>
          <a:chOff x="0" y="0"/>
          <a:chExt cx="0" cy="0"/>
        </a:xfrm>
      </p:grpSpPr>
      <p:sp>
        <p:nvSpPr>
          <p:cNvPr id="2" name="TextBox 1"/>
          <p:cNvSpPr txBox="1"/>
          <p:nvPr/>
        </p:nvSpPr>
        <p:spPr>
          <a:xfrm>
            <a:off x="970671" y="211015"/>
            <a:ext cx="10536701" cy="646331"/>
          </a:xfrm>
          <a:prstGeom prst="rect">
            <a:avLst/>
          </a:prstGeom>
          <a:noFill/>
        </p:spPr>
        <p:txBody>
          <a:bodyPr wrap="square" rtlCol="0">
            <a:spAutoFit/>
          </a:bodyPr>
          <a:lstStyle/>
          <a:p>
            <a:pPr algn="ctr"/>
            <a:r>
              <a:rPr lang="ru-RU" sz="3600" b="1" i="1" dirty="0" smtClean="0">
                <a:latin typeface="Times New Roman" panose="02020603050405020304" pitchFamily="18" charset="0"/>
                <a:ea typeface="Calibri" panose="020F0502020204030204" pitchFamily="34" charset="0"/>
              </a:rPr>
              <a:t>Требования к ответам </a:t>
            </a:r>
            <a:r>
              <a:rPr lang="ru-RU" sz="3600" b="1" i="1" dirty="0">
                <a:latin typeface="Times New Roman" panose="02020603050405020304" pitchFamily="18" charset="0"/>
                <a:ea typeface="Calibri" panose="020F0502020204030204" pitchFamily="34" charset="0"/>
              </a:rPr>
              <a:t>детей во время беседы </a:t>
            </a:r>
            <a:endParaRPr lang="ru-RU" sz="3600" i="1" dirty="0"/>
          </a:p>
        </p:txBody>
      </p:sp>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6924" y="112737"/>
            <a:ext cx="627494" cy="627494"/>
          </a:xfrm>
          <a:prstGeom prst="rect">
            <a:avLst/>
          </a:prstGeom>
        </p:spPr>
      </p:pic>
      <p:pic>
        <p:nvPicPr>
          <p:cNvPr id="5" name="Рисунок 4"/>
          <p:cNvPicPr>
            <a:picLocks noChangeAspect="1"/>
          </p:cNvPicPr>
          <p:nvPr/>
        </p:nvPicPr>
        <p:blipFill rotWithShape="1">
          <a:blip r:embed="rId4" cstate="print">
            <a:extLst>
              <a:ext uri="{28A0092B-C50C-407E-A947-70E740481C1C}">
                <a14:useLocalDpi xmlns:a14="http://schemas.microsoft.com/office/drawing/2010/main" val="0"/>
              </a:ext>
            </a:extLst>
          </a:blip>
          <a:srcRect b="5612"/>
          <a:stretch/>
        </p:blipFill>
        <p:spPr>
          <a:xfrm>
            <a:off x="482752" y="955624"/>
            <a:ext cx="11198676" cy="5805566"/>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407719642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DF3ED"/>
        </a:solidFill>
        <a:effectLst/>
      </p:bgPr>
    </p:bg>
    <p:spTree>
      <p:nvGrpSpPr>
        <p:cNvPr id="1" name=""/>
        <p:cNvGrpSpPr/>
        <p:nvPr/>
      </p:nvGrpSpPr>
      <p:grpSpPr>
        <a:xfrm>
          <a:off x="0" y="0"/>
          <a:ext cx="0" cy="0"/>
          <a:chOff x="0" y="0"/>
          <a:chExt cx="0" cy="0"/>
        </a:xfrm>
      </p:grpSpPr>
      <p:sp>
        <p:nvSpPr>
          <p:cNvPr id="3" name="TextBox 2"/>
          <p:cNvSpPr txBox="1"/>
          <p:nvPr/>
        </p:nvSpPr>
        <p:spPr>
          <a:xfrm>
            <a:off x="537029" y="261257"/>
            <a:ext cx="11234057" cy="646331"/>
          </a:xfrm>
          <a:prstGeom prst="rect">
            <a:avLst/>
          </a:prstGeom>
          <a:noFill/>
        </p:spPr>
        <p:txBody>
          <a:bodyPr wrap="square" rtlCol="0">
            <a:spAutoFit/>
          </a:bodyPr>
          <a:lstStyle/>
          <a:p>
            <a:pPr algn="ctr"/>
            <a:r>
              <a:rPr lang="ru-RU" sz="3600" b="1" i="1" dirty="0" smtClean="0">
                <a:latin typeface="Times New Roman" panose="02020603050405020304" pitchFamily="18" charset="0"/>
                <a:cs typeface="Times New Roman" panose="02020603050405020304" pitchFamily="18" charset="0"/>
              </a:rPr>
              <a:t>Требования к наглядному материалу</a:t>
            </a:r>
            <a:endParaRPr lang="ru-RU" sz="3600" b="1" i="1"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9543" y="130629"/>
            <a:ext cx="634999" cy="634999"/>
          </a:xfrm>
          <a:prstGeom prst="rect">
            <a:avLst/>
          </a:prstGeom>
        </p:spPr>
      </p:pic>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47643" y="1038216"/>
            <a:ext cx="3684834" cy="5472526"/>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2" name="Рисунок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6925" y="1038216"/>
            <a:ext cx="7895140" cy="5585812"/>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31205857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DF3ED"/>
        </a:solidFill>
        <a:effectLst/>
      </p:bgPr>
    </p:bg>
    <p:spTree>
      <p:nvGrpSpPr>
        <p:cNvPr id="1" name=""/>
        <p:cNvGrpSpPr/>
        <p:nvPr/>
      </p:nvGrpSpPr>
      <p:grpSpPr>
        <a:xfrm>
          <a:off x="0" y="0"/>
          <a:ext cx="0" cy="0"/>
          <a:chOff x="0" y="0"/>
          <a:chExt cx="0" cy="0"/>
        </a:xfrm>
      </p:grpSpPr>
      <p:sp>
        <p:nvSpPr>
          <p:cNvPr id="2" name="TextBox 1"/>
          <p:cNvSpPr txBox="1"/>
          <p:nvPr/>
        </p:nvSpPr>
        <p:spPr>
          <a:xfrm>
            <a:off x="1955409" y="182880"/>
            <a:ext cx="9158068" cy="646331"/>
          </a:xfrm>
          <a:prstGeom prst="rect">
            <a:avLst/>
          </a:prstGeom>
          <a:noFill/>
        </p:spPr>
        <p:txBody>
          <a:bodyPr wrap="square" rtlCol="0">
            <a:spAutoFit/>
          </a:bodyPr>
          <a:lstStyle/>
          <a:p>
            <a:r>
              <a:rPr lang="ru-RU" sz="3600" b="1" i="1" dirty="0" smtClean="0">
                <a:solidFill>
                  <a:srgbClr val="2A1304"/>
                </a:solidFill>
                <a:latin typeface="Times New Roman" panose="02020603050405020304" pitchFamily="18" charset="0"/>
                <a:cs typeface="Times New Roman" panose="02020603050405020304" pitchFamily="18" charset="0"/>
              </a:rPr>
              <a:t>Домашнее задание</a:t>
            </a:r>
            <a:endParaRPr lang="ru-RU" sz="3600" b="1" i="1" dirty="0">
              <a:solidFill>
                <a:srgbClr val="2A1304"/>
              </a:solidFill>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880" y="97691"/>
            <a:ext cx="842889" cy="842889"/>
          </a:xfrm>
          <a:prstGeom prst="rect">
            <a:avLst/>
          </a:prstGeom>
        </p:spPr>
      </p:pic>
      <p:sp>
        <p:nvSpPr>
          <p:cNvPr id="4" name="TextBox 3"/>
          <p:cNvSpPr txBox="1"/>
          <p:nvPr/>
        </p:nvSpPr>
        <p:spPr>
          <a:xfrm>
            <a:off x="1025769" y="940580"/>
            <a:ext cx="10774345" cy="6986528"/>
          </a:xfrm>
          <a:prstGeom prst="rect">
            <a:avLst/>
          </a:prstGeom>
          <a:noFill/>
        </p:spPr>
        <p:txBody>
          <a:bodyPr wrap="square" rtlCol="0">
            <a:spAutoFit/>
          </a:bodyPr>
          <a:lstStyle/>
          <a:p>
            <a:pPr algn="just"/>
            <a:r>
              <a:rPr lang="ru-RU" sz="2800" b="1" i="1" dirty="0" smtClean="0">
                <a:solidFill>
                  <a:srgbClr val="401D06"/>
                </a:solidFill>
                <a:latin typeface="Times New Roman" panose="02020603050405020304" pitchFamily="18" charset="0"/>
                <a:ea typeface="Times New Roman" panose="02020603050405020304" pitchFamily="18" charset="0"/>
              </a:rPr>
              <a:t>А.) </a:t>
            </a:r>
            <a:r>
              <a:rPr lang="ru-RU" sz="2800" b="1" i="1" dirty="0">
                <a:solidFill>
                  <a:srgbClr val="401D06"/>
                </a:solidFill>
                <a:latin typeface="Times New Roman" panose="02020603050405020304" pitchFamily="18" charset="0"/>
                <a:ea typeface="Times New Roman" panose="02020603050405020304" pitchFamily="18" charset="0"/>
              </a:rPr>
              <a:t>Д</a:t>
            </a:r>
            <a:r>
              <a:rPr lang="ru-RU" sz="2800" b="1" i="1" dirty="0" smtClean="0">
                <a:solidFill>
                  <a:srgbClr val="401D06"/>
                </a:solidFill>
                <a:latin typeface="Times New Roman" panose="02020603050405020304" pitchFamily="18" charset="0"/>
                <a:ea typeface="Times New Roman" panose="02020603050405020304" pitchFamily="18" charset="0"/>
              </a:rPr>
              <a:t>оработайте лекцию по теме урока используя методическую  литературу и учебники, </a:t>
            </a:r>
            <a:r>
              <a:rPr lang="ru-RU" sz="2800" b="1" i="1" dirty="0" smtClean="0">
                <a:solidFill>
                  <a:srgbClr val="2A1304"/>
                </a:solidFill>
                <a:latin typeface="Times New Roman" panose="02020603050405020304" pitchFamily="18" charset="0"/>
                <a:ea typeface="Times New Roman" panose="02020603050405020304" pitchFamily="18" charset="0"/>
              </a:rPr>
              <a:t>электронный образовательный контент, обучающие программы, </a:t>
            </a:r>
            <a:r>
              <a:rPr lang="ru-RU" sz="2800" b="1" i="1" dirty="0">
                <a:solidFill>
                  <a:srgbClr val="2A1304"/>
                </a:solidFill>
                <a:latin typeface="Times New Roman" panose="02020603050405020304" pitchFamily="18" charset="0"/>
                <a:ea typeface="Times New Roman" panose="02020603050405020304" pitchFamily="18" charset="0"/>
              </a:rPr>
              <a:t>слайд лекций, слайд </a:t>
            </a:r>
            <a:r>
              <a:rPr lang="ru-RU" sz="2800" b="1" i="1" dirty="0" smtClean="0">
                <a:solidFill>
                  <a:srgbClr val="2A1304"/>
                </a:solidFill>
                <a:latin typeface="Times New Roman" panose="02020603050405020304" pitchFamily="18" charset="0"/>
                <a:ea typeface="Times New Roman" panose="02020603050405020304" pitchFamily="18" charset="0"/>
              </a:rPr>
              <a:t>тьюторинга*.</a:t>
            </a:r>
          </a:p>
          <a:p>
            <a:pPr algn="just"/>
            <a:r>
              <a:rPr lang="ru-RU" sz="2800" b="1" i="1" dirty="0" smtClean="0">
                <a:solidFill>
                  <a:srgbClr val="2A1304"/>
                </a:solidFill>
                <a:latin typeface="Times New Roman" panose="02020603050405020304" pitchFamily="18" charset="0"/>
                <a:cs typeface="Times New Roman" panose="02020603050405020304" pitchFamily="18" charset="0"/>
              </a:rPr>
              <a:t>Б.) Подберите </a:t>
            </a:r>
            <a:r>
              <a:rPr lang="ru-RU" sz="2800" b="1" i="1" dirty="0">
                <a:solidFill>
                  <a:srgbClr val="2A1304"/>
                </a:solidFill>
                <a:latin typeface="Times New Roman" panose="02020603050405020304" pitchFamily="18" charset="0"/>
                <a:cs typeface="Times New Roman" panose="02020603050405020304" pitchFamily="18" charset="0"/>
              </a:rPr>
              <a:t>дидактический материал для моделирования </a:t>
            </a:r>
            <a:r>
              <a:rPr lang="ru-RU" sz="2800" b="1" i="1" dirty="0" smtClean="0">
                <a:solidFill>
                  <a:srgbClr val="2A1304"/>
                </a:solidFill>
                <a:latin typeface="Times New Roman" panose="02020603050405020304" pitchFamily="18" charset="0"/>
                <a:cs typeface="Times New Roman" panose="02020603050405020304" pitchFamily="18" charset="0"/>
              </a:rPr>
              <a:t>конспекта НОД беседы </a:t>
            </a:r>
            <a:r>
              <a:rPr lang="ru-RU" sz="2800" b="1" i="1" dirty="0">
                <a:solidFill>
                  <a:srgbClr val="2A1304"/>
                </a:solidFill>
                <a:latin typeface="Times New Roman" panose="02020603050405020304" pitchFamily="18" charset="0"/>
                <a:cs typeface="Times New Roman" panose="02020603050405020304" pitchFamily="18" charset="0"/>
              </a:rPr>
              <a:t>с детьми дошкольного возраста </a:t>
            </a:r>
            <a:r>
              <a:rPr lang="ru-RU" sz="2800" b="1" i="1" dirty="0" smtClean="0">
                <a:solidFill>
                  <a:srgbClr val="2A1304"/>
                </a:solidFill>
                <a:latin typeface="Times New Roman" panose="02020603050405020304" pitchFamily="18" charset="0"/>
                <a:cs typeface="Times New Roman" panose="02020603050405020304" pitchFamily="18" charset="0"/>
              </a:rPr>
              <a:t> в рамках реализации регионального компонента «Край родной, земля Амурская» с </a:t>
            </a:r>
            <a:r>
              <a:rPr lang="ru-RU" sz="2800" b="1" i="1" dirty="0">
                <a:solidFill>
                  <a:srgbClr val="2A1304"/>
                </a:solidFill>
                <a:latin typeface="Times New Roman" panose="02020603050405020304" pitchFamily="18" charset="0"/>
                <a:cs typeface="Times New Roman" panose="02020603050405020304" pitchFamily="18" charset="0"/>
              </a:rPr>
              <a:t>учётом принципов:</a:t>
            </a:r>
          </a:p>
          <a:p>
            <a:pPr marL="342900" lvl="0" indent="-342900" algn="just">
              <a:buFont typeface="Wingdings" panose="05000000000000000000" pitchFamily="2" charset="2"/>
              <a:buChar char="ü"/>
            </a:pPr>
            <a:r>
              <a:rPr lang="ru-RU" sz="2400" i="1" dirty="0">
                <a:solidFill>
                  <a:srgbClr val="2A1304"/>
                </a:solidFill>
                <a:latin typeface="Times New Roman" panose="02020603050405020304" pitchFamily="18" charset="0"/>
                <a:cs typeface="Times New Roman" panose="02020603050405020304" pitchFamily="18" charset="0"/>
              </a:rPr>
              <a:t>энциклопедичность (отбор знаний из разных областей действительности</a:t>
            </a:r>
            <a:r>
              <a:rPr lang="ru-RU" sz="2400" i="1" dirty="0" smtClean="0">
                <a:solidFill>
                  <a:srgbClr val="2A1304"/>
                </a:solidFill>
                <a:latin typeface="Times New Roman" panose="02020603050405020304" pitchFamily="18" charset="0"/>
                <a:cs typeface="Times New Roman" panose="02020603050405020304" pitchFamily="18" charset="0"/>
              </a:rPr>
              <a:t>);</a:t>
            </a:r>
          </a:p>
          <a:p>
            <a:pPr marL="342900" lvl="0" indent="-342900" algn="just">
              <a:buFont typeface="Wingdings" panose="05000000000000000000" pitchFamily="2" charset="2"/>
              <a:buChar char="ü"/>
            </a:pPr>
            <a:r>
              <a:rPr lang="ru-RU" sz="2400" i="1" dirty="0">
                <a:solidFill>
                  <a:srgbClr val="2A1304"/>
                </a:solidFill>
                <a:latin typeface="Times New Roman" panose="02020603050405020304" pitchFamily="18" charset="0"/>
                <a:cs typeface="Times New Roman" panose="02020603050405020304" pitchFamily="18" charset="0"/>
              </a:rPr>
              <a:t>уникальность места (изучение природной, культурной, социально-экономической уникальности края); </a:t>
            </a:r>
            <a:endParaRPr lang="ru-RU" sz="2400" i="1" dirty="0" smtClean="0">
              <a:solidFill>
                <a:srgbClr val="2A1304"/>
              </a:solidFill>
              <a:latin typeface="Times New Roman" panose="02020603050405020304" pitchFamily="18" charset="0"/>
              <a:cs typeface="Times New Roman" panose="02020603050405020304" pitchFamily="18" charset="0"/>
            </a:endParaRPr>
          </a:p>
          <a:p>
            <a:pPr marL="342900" lvl="0" indent="-342900" algn="just">
              <a:buFont typeface="Wingdings" panose="05000000000000000000" pitchFamily="2" charset="2"/>
              <a:buChar char="ü"/>
            </a:pPr>
            <a:r>
              <a:rPr lang="ru-RU" sz="2400" i="1" dirty="0" smtClean="0">
                <a:solidFill>
                  <a:srgbClr val="2A1304"/>
                </a:solidFill>
                <a:latin typeface="Times New Roman" panose="02020603050405020304" pitchFamily="18" charset="0"/>
                <a:cs typeface="Times New Roman" panose="02020603050405020304" pitchFamily="18" charset="0"/>
              </a:rPr>
              <a:t>интеграция </a:t>
            </a:r>
            <a:r>
              <a:rPr lang="ru-RU" sz="2400" i="1" dirty="0">
                <a:solidFill>
                  <a:srgbClr val="2A1304"/>
                </a:solidFill>
                <a:latin typeface="Times New Roman" panose="02020603050405020304" pitchFamily="18" charset="0"/>
                <a:cs typeface="Times New Roman" panose="02020603050405020304" pitchFamily="18" charset="0"/>
              </a:rPr>
              <a:t>знаний (отбор знаний для понимания детьми целостной картины мира), единство содержания и методов, динамика преемственных связей (изменение социального опыта детей разного дошкольного возраста);</a:t>
            </a:r>
          </a:p>
          <a:p>
            <a:pPr marL="342900" lvl="0" indent="-342900" algn="just">
              <a:buFont typeface="Wingdings" panose="05000000000000000000" pitchFamily="2" charset="2"/>
              <a:buChar char="ü"/>
            </a:pPr>
            <a:r>
              <a:rPr lang="ru-RU" sz="2400" i="1" dirty="0">
                <a:solidFill>
                  <a:srgbClr val="2A1304"/>
                </a:solidFill>
                <a:latin typeface="Times New Roman" panose="02020603050405020304" pitchFamily="18" charset="0"/>
                <a:cs typeface="Times New Roman" panose="02020603050405020304" pitchFamily="18" charset="0"/>
              </a:rPr>
              <a:t>тематичность материала. </a:t>
            </a:r>
          </a:p>
          <a:p>
            <a:pPr lvl="0" algn="just"/>
            <a:endParaRPr lang="ru-RU" sz="2800" b="1" i="1" dirty="0">
              <a:solidFill>
                <a:srgbClr val="2A1304"/>
              </a:solidFill>
              <a:latin typeface="Times New Roman" panose="02020603050405020304" pitchFamily="18" charset="0"/>
              <a:cs typeface="Times New Roman" panose="02020603050405020304" pitchFamily="18" charset="0"/>
            </a:endParaRPr>
          </a:p>
          <a:p>
            <a:pPr marL="342900" lvl="0" indent="-342900" algn="just">
              <a:buFont typeface="Wingdings" panose="05000000000000000000" pitchFamily="2" charset="2"/>
              <a:buChar char="ü"/>
            </a:pPr>
            <a:endParaRPr lang="ru-RU" sz="2800" b="1" i="1" dirty="0">
              <a:solidFill>
                <a:srgbClr val="2A1304"/>
              </a:solidFill>
              <a:latin typeface="Times New Roman" panose="02020603050405020304" pitchFamily="18" charset="0"/>
              <a:cs typeface="Times New Roman" panose="02020603050405020304" pitchFamily="18" charset="0"/>
            </a:endParaRPr>
          </a:p>
          <a:p>
            <a:pPr marL="457200" indent="-457200" algn="just">
              <a:buFontTx/>
              <a:buChar char="-"/>
            </a:pPr>
            <a:endParaRPr lang="ru-RU" sz="2800" b="1" i="1" dirty="0">
              <a:solidFill>
                <a:srgbClr val="2A1304"/>
              </a:solidFill>
            </a:endParaRPr>
          </a:p>
        </p:txBody>
      </p:sp>
    </p:spTree>
    <p:extLst>
      <p:ext uri="{BB962C8B-B14F-4D97-AF65-F5344CB8AC3E}">
        <p14:creationId xmlns:p14="http://schemas.microsoft.com/office/powerpoint/2010/main" val="8331941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DF3ED"/>
        </a:solidFill>
        <a:effectLst/>
      </p:bgPr>
    </p:bg>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880" y="97691"/>
            <a:ext cx="842889" cy="842889"/>
          </a:xfrm>
          <a:prstGeom prst="rect">
            <a:avLst/>
          </a:prstGeom>
        </p:spPr>
      </p:pic>
      <p:sp>
        <p:nvSpPr>
          <p:cNvPr id="4" name="TextBox 3"/>
          <p:cNvSpPr txBox="1"/>
          <p:nvPr/>
        </p:nvSpPr>
        <p:spPr>
          <a:xfrm>
            <a:off x="1025769" y="940580"/>
            <a:ext cx="10774345" cy="3752822"/>
          </a:xfrm>
          <a:prstGeom prst="rect">
            <a:avLst/>
          </a:prstGeom>
          <a:noFill/>
        </p:spPr>
        <p:txBody>
          <a:bodyPr wrap="square" rtlCol="0">
            <a:spAutoFit/>
          </a:bodyPr>
          <a:lstStyle/>
          <a:p>
            <a:pPr indent="356870" algn="just">
              <a:lnSpc>
                <a:spcPct val="115000"/>
              </a:lnSpc>
              <a:spcAft>
                <a:spcPts val="1000"/>
              </a:spcAft>
            </a:pPr>
            <a:r>
              <a:rPr lang="ru-RU" sz="2800" b="1" i="1" dirty="0" smtClean="0">
                <a:solidFill>
                  <a:srgbClr val="2A1304"/>
                </a:solidFill>
                <a:latin typeface="Times New Roman" panose="02020603050405020304" pitchFamily="18" charset="0"/>
                <a:cs typeface="Times New Roman" panose="02020603050405020304" pitchFamily="18" charset="0"/>
              </a:rPr>
              <a:t>В.) </a:t>
            </a:r>
            <a:r>
              <a:rPr lang="ru-RU" sz="2800" b="1" i="1" dirty="0">
                <a:latin typeface="Times New Roman" panose="02020603050405020304" pitchFamily="18" charset="0"/>
                <a:ea typeface="Times New Roman" panose="02020603050405020304" pitchFamily="18" charset="0"/>
              </a:rPr>
              <a:t>Подобрать речевой материал и иллюстрации к проведению данных бесед.</a:t>
            </a:r>
            <a:endParaRPr lang="ru-RU" sz="2800" b="1" i="1" dirty="0" smtClean="0">
              <a:solidFill>
                <a:srgbClr val="2A1304"/>
              </a:solidFill>
              <a:latin typeface="Times New Roman" panose="02020603050405020304" pitchFamily="18" charset="0"/>
              <a:cs typeface="Times New Roman" panose="02020603050405020304" pitchFamily="18" charset="0"/>
            </a:endParaRPr>
          </a:p>
          <a:p>
            <a:pPr indent="356870" algn="just">
              <a:lnSpc>
                <a:spcPct val="115000"/>
              </a:lnSpc>
              <a:spcAft>
                <a:spcPts val="1000"/>
              </a:spcAft>
            </a:pPr>
            <a:r>
              <a:rPr lang="ru-RU" sz="2800" b="1" i="1" dirty="0" smtClean="0">
                <a:solidFill>
                  <a:srgbClr val="2A1304"/>
                </a:solidFill>
                <a:latin typeface="Times New Roman" panose="02020603050405020304" pitchFamily="18" charset="0"/>
                <a:cs typeface="Times New Roman" panose="02020603050405020304" pitchFamily="18" charset="0"/>
              </a:rPr>
              <a:t>Г.) Подготовьте индивидуальное сообщение по статье (</a:t>
            </a:r>
            <a:r>
              <a:rPr lang="ru-RU" sz="2800" i="1" dirty="0" smtClean="0">
                <a:latin typeface="Times New Roman" panose="02020603050405020304" pitchFamily="18" charset="0"/>
                <a:ea typeface="Times New Roman" panose="02020603050405020304" pitchFamily="18" charset="0"/>
                <a:cs typeface="Times New Roman" panose="02020603050405020304" pitchFamily="18" charset="0"/>
              </a:rPr>
              <a:t>Крылова </a:t>
            </a:r>
            <a:r>
              <a:rPr lang="ru-RU" sz="2800" i="1" dirty="0">
                <a:latin typeface="Times New Roman" panose="02020603050405020304" pitchFamily="18" charset="0"/>
                <a:ea typeface="Times New Roman" panose="02020603050405020304" pitchFamily="18" charset="0"/>
                <a:cs typeface="Times New Roman" panose="02020603050405020304" pitchFamily="18" charset="0"/>
              </a:rPr>
              <a:t>Н. М. Влияние беседы на умственное и речевое развитие де­тей // Хрестоматия по теории и методике развития речи детей дошкольного возраста — М.: Академия, 1999. С. 403-409</a:t>
            </a:r>
            <a:r>
              <a:rPr lang="ru-RU" sz="2800" i="1" dirty="0" smtClean="0">
                <a:latin typeface="Times New Roman" panose="02020603050405020304" pitchFamily="18" charset="0"/>
                <a:ea typeface="Times New Roman" panose="02020603050405020304" pitchFamily="18" charset="0"/>
                <a:cs typeface="Times New Roman" panose="02020603050405020304" pitchFamily="18" charset="0"/>
              </a:rPr>
              <a:t>.)</a:t>
            </a:r>
            <a:endParaRPr lang="ru-RU" sz="2400" i="1" dirty="0">
              <a:latin typeface="Calibri" panose="020F0502020204030204" pitchFamily="34" charset="0"/>
              <a:ea typeface="Calibri" panose="020F0502020204030204" pitchFamily="34" charset="0"/>
              <a:cs typeface="Times New Roman" panose="02020603050405020304" pitchFamily="18" charset="0"/>
            </a:endParaRPr>
          </a:p>
          <a:p>
            <a:pPr lvl="0" algn="just"/>
            <a:r>
              <a:rPr lang="ru-RU" sz="2800" b="1" i="1" dirty="0" smtClean="0">
                <a:solidFill>
                  <a:srgbClr val="2A1304"/>
                </a:solidFill>
                <a:latin typeface="Times New Roman" panose="02020603050405020304" pitchFamily="18" charset="0"/>
                <a:cs typeface="Times New Roman" panose="02020603050405020304" pitchFamily="18" charset="0"/>
              </a:rPr>
              <a:t> </a:t>
            </a:r>
            <a:endParaRPr lang="ru-RU" sz="2800" b="1" i="1" dirty="0">
              <a:solidFill>
                <a:srgbClr val="2A1304"/>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473387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FDF3ED"/>
        </a:solidFill>
        <a:effectLst/>
      </p:bgPr>
    </p:bg>
    <p:spTree>
      <p:nvGrpSpPr>
        <p:cNvPr id="1" name=""/>
        <p:cNvGrpSpPr/>
        <p:nvPr/>
      </p:nvGrpSpPr>
      <p:grpSpPr>
        <a:xfrm>
          <a:off x="0" y="0"/>
          <a:ext cx="0" cy="0"/>
          <a:chOff x="0" y="0"/>
          <a:chExt cx="0" cy="0"/>
        </a:xfrm>
      </p:grpSpPr>
      <p:sp>
        <p:nvSpPr>
          <p:cNvPr id="2" name="TextBox 1"/>
          <p:cNvSpPr txBox="1"/>
          <p:nvPr/>
        </p:nvSpPr>
        <p:spPr>
          <a:xfrm>
            <a:off x="1468582" y="124691"/>
            <a:ext cx="5929745" cy="646331"/>
          </a:xfrm>
          <a:prstGeom prst="rect">
            <a:avLst/>
          </a:prstGeom>
          <a:noFill/>
        </p:spPr>
        <p:txBody>
          <a:bodyPr wrap="square" rtlCol="0">
            <a:spAutoFit/>
          </a:bodyPr>
          <a:lstStyle/>
          <a:p>
            <a:r>
              <a:rPr lang="ru-RU" sz="3600" b="1" i="1" dirty="0" smtClean="0">
                <a:solidFill>
                  <a:srgbClr val="2A1304"/>
                </a:solidFill>
                <a:latin typeface="Times New Roman" panose="02020603050405020304" pitchFamily="18" charset="0"/>
                <a:cs typeface="Times New Roman" panose="02020603050405020304" pitchFamily="18" charset="0"/>
              </a:rPr>
              <a:t>Основная литература</a:t>
            </a:r>
            <a:endParaRPr lang="ru-RU" sz="3600" b="1" i="1" dirty="0">
              <a:solidFill>
                <a:srgbClr val="2A1304"/>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7817" y="64440"/>
            <a:ext cx="713509" cy="713509"/>
          </a:xfrm>
          <a:prstGeom prst="rect">
            <a:avLst/>
          </a:prstGeom>
        </p:spPr>
      </p:pic>
      <p:sp>
        <p:nvSpPr>
          <p:cNvPr id="5" name="TextBox 4"/>
          <p:cNvSpPr txBox="1"/>
          <p:nvPr/>
        </p:nvSpPr>
        <p:spPr>
          <a:xfrm>
            <a:off x="362857" y="856343"/>
            <a:ext cx="10000344" cy="1607287"/>
          </a:xfrm>
          <a:prstGeom prst="rect">
            <a:avLst/>
          </a:prstGeom>
          <a:noFill/>
        </p:spPr>
        <p:txBody>
          <a:bodyPr wrap="square" rtlCol="0">
            <a:spAutoFit/>
          </a:bodyPr>
          <a:lstStyle/>
          <a:p>
            <a:pPr marL="342900" lvl="0" indent="-342900" algn="just">
              <a:spcAft>
                <a:spcPts val="0"/>
              </a:spcAft>
              <a:buFont typeface="+mj-lt"/>
              <a:buAutoNum type="arabicPeriod"/>
              <a:tabLst>
                <a:tab pos="457200" algn="l"/>
                <a:tab pos="685800" algn="l"/>
              </a:tabLst>
            </a:pPr>
            <a:r>
              <a:rPr lang="ru-RU" sz="2400" i="1" dirty="0">
                <a:solidFill>
                  <a:srgbClr val="2A1304"/>
                </a:solidFill>
                <a:latin typeface="Times New Roman" panose="02020603050405020304" pitchFamily="18" charset="0"/>
                <a:ea typeface="Times New Roman" panose="02020603050405020304" pitchFamily="18" charset="0"/>
              </a:rPr>
              <a:t>Алексеева, М.М. Методика развития речи и обучения родному языку дошкольников [Текст] / М.М. Алексеева, В.И. Яшина. – М., </a:t>
            </a:r>
            <a:r>
              <a:rPr lang="ru-RU" sz="2400" i="1" dirty="0" smtClean="0">
                <a:solidFill>
                  <a:srgbClr val="2A1304"/>
                </a:solidFill>
                <a:latin typeface="Times New Roman" panose="02020603050405020304" pitchFamily="18" charset="0"/>
                <a:ea typeface="Times New Roman" panose="02020603050405020304" pitchFamily="18" charset="0"/>
              </a:rPr>
              <a:t>2013.</a:t>
            </a:r>
            <a:endParaRPr lang="ru-RU" sz="2400" i="1" dirty="0">
              <a:solidFill>
                <a:srgbClr val="2A1304"/>
              </a:solidFill>
              <a:latin typeface="Times New Roman" panose="02020603050405020304" pitchFamily="18" charset="0"/>
              <a:ea typeface="Times New Roman" panose="02020603050405020304" pitchFamily="18" charset="0"/>
            </a:endParaRPr>
          </a:p>
          <a:p>
            <a:pPr marL="342900" lvl="0" indent="-342900" algn="just">
              <a:spcAft>
                <a:spcPts val="0"/>
              </a:spcAft>
              <a:buFont typeface="+mj-lt"/>
              <a:buAutoNum type="arabicPeriod"/>
              <a:tabLst>
                <a:tab pos="457200" algn="l"/>
                <a:tab pos="685800" algn="l"/>
              </a:tabLst>
            </a:pPr>
            <a:r>
              <a:rPr lang="ru-RU" sz="2400" i="1" dirty="0">
                <a:solidFill>
                  <a:srgbClr val="2A1304"/>
                </a:solidFill>
                <a:latin typeface="Times New Roman" panose="02020603050405020304" pitchFamily="18" charset="0"/>
                <a:ea typeface="Times New Roman" panose="02020603050405020304" pitchFamily="18" charset="0"/>
              </a:rPr>
              <a:t>Стародубова, Н.А. Теория и методика развития речи дошкольников[Текст] / Н.А. Стародубова. – М., 2008.</a:t>
            </a:r>
          </a:p>
        </p:txBody>
      </p:sp>
      <p:pic>
        <p:nvPicPr>
          <p:cNvPr id="8" name="Рисунок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2624" y="2548951"/>
            <a:ext cx="2377668" cy="3872202"/>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9" name="Рисунок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52806" y="3042426"/>
            <a:ext cx="2148247" cy="3464048"/>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11" name="Рисунок 10"/>
          <p:cNvPicPr>
            <a:picLocks noChangeAspect="1"/>
          </p:cNvPicPr>
          <p:nvPr/>
        </p:nvPicPr>
        <p:blipFill rotWithShape="1">
          <a:blip r:embed="rId6">
            <a:extLst>
              <a:ext uri="{28A0092B-C50C-407E-A947-70E740481C1C}">
                <a14:useLocalDpi xmlns:a14="http://schemas.microsoft.com/office/drawing/2010/main" val="0"/>
              </a:ext>
            </a:extLst>
          </a:blip>
          <a:srcRect b="3469"/>
          <a:stretch/>
        </p:blipFill>
        <p:spPr>
          <a:xfrm>
            <a:off x="4545663" y="2920854"/>
            <a:ext cx="2333139" cy="3049392"/>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12" name="Рисунок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504752" y="4000243"/>
            <a:ext cx="2025906" cy="2629980"/>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14" name="Рисунок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314173" y="3586163"/>
            <a:ext cx="1486767" cy="2384083"/>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6" name="Рисунок 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332686" y="2174027"/>
            <a:ext cx="2699003" cy="445401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8835834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DF3ED"/>
        </a:solidFill>
        <a:effectLst/>
      </p:bgPr>
    </p:bg>
    <p:spTree>
      <p:nvGrpSpPr>
        <p:cNvPr id="1" name=""/>
        <p:cNvGrpSpPr/>
        <p:nvPr/>
      </p:nvGrpSpPr>
      <p:grpSpPr>
        <a:xfrm>
          <a:off x="0" y="0"/>
          <a:ext cx="0" cy="0"/>
          <a:chOff x="0" y="0"/>
          <a:chExt cx="0" cy="0"/>
        </a:xfrm>
      </p:grpSpPr>
      <p:sp>
        <p:nvSpPr>
          <p:cNvPr id="2" name="TextBox 1"/>
          <p:cNvSpPr txBox="1"/>
          <p:nvPr/>
        </p:nvSpPr>
        <p:spPr>
          <a:xfrm>
            <a:off x="665018" y="96660"/>
            <a:ext cx="10695709" cy="646331"/>
          </a:xfrm>
          <a:prstGeom prst="rect">
            <a:avLst/>
          </a:prstGeom>
          <a:noFill/>
        </p:spPr>
        <p:txBody>
          <a:bodyPr wrap="square" rtlCol="0">
            <a:spAutoFit/>
          </a:bodyPr>
          <a:lstStyle/>
          <a:p>
            <a:pPr algn="ctr"/>
            <a:r>
              <a:rPr lang="ru-RU" sz="3600" b="1" i="1" dirty="0">
                <a:solidFill>
                  <a:srgbClr val="2A1304"/>
                </a:solidFill>
                <a:latin typeface="Times New Roman" panose="02020603050405020304" pitchFamily="18" charset="0"/>
                <a:cs typeface="Times New Roman" panose="02020603050405020304" pitchFamily="18" charset="0"/>
              </a:rPr>
              <a:t>Беседа как метод </a:t>
            </a:r>
            <a:r>
              <a:rPr lang="ru-RU" sz="3600" b="1" i="1" dirty="0" smtClean="0">
                <a:solidFill>
                  <a:srgbClr val="2A1304"/>
                </a:solidFill>
                <a:latin typeface="Times New Roman" panose="02020603050405020304" pitchFamily="18" charset="0"/>
                <a:cs typeface="Times New Roman" panose="02020603050405020304" pitchFamily="18" charset="0"/>
              </a:rPr>
              <a:t>обучения и ее задачи</a:t>
            </a:r>
            <a:endParaRPr lang="ru-RU" dirty="0">
              <a:solidFill>
                <a:srgbClr val="2A1304"/>
              </a:solidFill>
            </a:endParaRPr>
          </a:p>
        </p:txBody>
      </p:sp>
      <p:sp>
        <p:nvSpPr>
          <p:cNvPr id="3" name="TextBox 2"/>
          <p:cNvSpPr txBox="1"/>
          <p:nvPr/>
        </p:nvSpPr>
        <p:spPr>
          <a:xfrm>
            <a:off x="665018" y="1282890"/>
            <a:ext cx="4425598" cy="5016758"/>
          </a:xfrm>
          <a:prstGeom prst="rect">
            <a:avLst/>
          </a:prstGeom>
          <a:noFill/>
        </p:spPr>
        <p:txBody>
          <a:bodyPr wrap="square" rtlCol="0">
            <a:spAutoFit/>
          </a:bodyPr>
          <a:lstStyle/>
          <a:p>
            <a:pPr marL="457200" indent="-457200">
              <a:buFontTx/>
              <a:buChar char="-"/>
            </a:pPr>
            <a:r>
              <a:rPr lang="ru-RU" sz="3200" b="1" i="1" dirty="0" smtClean="0">
                <a:solidFill>
                  <a:srgbClr val="401D06"/>
                </a:solidFill>
                <a:latin typeface="Times New Roman" panose="02020603050405020304" pitchFamily="18" charset="0"/>
                <a:cs typeface="Times New Roman" panose="02020603050405020304" pitchFamily="18" charset="0"/>
              </a:rPr>
              <a:t>научить детей беседовать;</a:t>
            </a:r>
          </a:p>
          <a:p>
            <a:pPr marL="457200" indent="-457200">
              <a:buFontTx/>
              <a:buChar char="-"/>
            </a:pPr>
            <a:endParaRPr lang="ru-RU" sz="3200" b="1" i="1" dirty="0" smtClean="0">
              <a:solidFill>
                <a:srgbClr val="401D06"/>
              </a:solidFill>
              <a:latin typeface="Times New Roman" panose="02020603050405020304" pitchFamily="18" charset="0"/>
              <a:cs typeface="Times New Roman" panose="02020603050405020304" pitchFamily="18" charset="0"/>
            </a:endParaRPr>
          </a:p>
          <a:p>
            <a:pPr marL="457200" indent="-457200">
              <a:buFontTx/>
              <a:buChar char="-"/>
            </a:pPr>
            <a:r>
              <a:rPr lang="ru-RU" sz="3200" b="1" i="1" dirty="0">
                <a:solidFill>
                  <a:srgbClr val="401D06"/>
                </a:solidFill>
                <a:latin typeface="Times New Roman" panose="02020603050405020304" pitchFamily="18" charset="0"/>
                <a:cs typeface="Times New Roman" panose="02020603050405020304" pitchFamily="18" charset="0"/>
              </a:rPr>
              <a:t>о</a:t>
            </a:r>
            <a:r>
              <a:rPr lang="ru-RU" sz="3200" b="1" i="1" dirty="0" smtClean="0">
                <a:solidFill>
                  <a:srgbClr val="401D06"/>
                </a:solidFill>
                <a:latin typeface="Times New Roman" panose="02020603050405020304" pitchFamily="18" charset="0"/>
                <a:cs typeface="Times New Roman" panose="02020603050405020304" pitchFamily="18" charset="0"/>
              </a:rPr>
              <a:t>трабатывать навыки произносительные и грамматические, уточнять смысл известных детям слов</a:t>
            </a:r>
            <a:r>
              <a:rPr lang="ru-RU" sz="3200" b="1" i="1" dirty="0" smtClean="0">
                <a:latin typeface="Times New Roman" panose="02020603050405020304" pitchFamily="18" charset="0"/>
                <a:cs typeface="Times New Roman" panose="02020603050405020304" pitchFamily="18" charset="0"/>
              </a:rPr>
              <a:t>.</a:t>
            </a:r>
            <a:endParaRPr lang="ru-RU" sz="3200" b="1" i="1" dirty="0">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6113" y="96660"/>
            <a:ext cx="794541" cy="794541"/>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35697" y="1282890"/>
            <a:ext cx="6002013" cy="4313374"/>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310632481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DF3ED"/>
        </a:solidFill>
        <a:effectLst/>
      </p:bgPr>
    </p:bg>
    <p:spTree>
      <p:nvGrpSpPr>
        <p:cNvPr id="1" name=""/>
        <p:cNvGrpSpPr/>
        <p:nvPr/>
      </p:nvGrpSpPr>
      <p:grpSpPr>
        <a:xfrm>
          <a:off x="0" y="0"/>
          <a:ext cx="0" cy="0"/>
          <a:chOff x="0" y="0"/>
          <a:chExt cx="0" cy="0"/>
        </a:xfrm>
      </p:grpSpPr>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880" y="97691"/>
            <a:ext cx="842889" cy="842889"/>
          </a:xfrm>
          <a:prstGeom prst="rect">
            <a:avLst/>
          </a:prstGeom>
        </p:spPr>
      </p:pic>
      <p:sp>
        <p:nvSpPr>
          <p:cNvPr id="4" name="TextBox 3"/>
          <p:cNvSpPr txBox="1"/>
          <p:nvPr/>
        </p:nvSpPr>
        <p:spPr>
          <a:xfrm>
            <a:off x="551543" y="333828"/>
            <a:ext cx="11408228" cy="6986528"/>
          </a:xfrm>
          <a:prstGeom prst="rect">
            <a:avLst/>
          </a:prstGeom>
          <a:noFill/>
        </p:spPr>
        <p:txBody>
          <a:bodyPr wrap="square" rtlCol="0">
            <a:spAutoFit/>
          </a:bodyPr>
          <a:lstStyle/>
          <a:p>
            <a:pPr lvl="0" algn="just"/>
            <a:r>
              <a:rPr lang="ru-RU" sz="2800" b="1" i="1" dirty="0" smtClean="0">
                <a:solidFill>
                  <a:srgbClr val="2A1304"/>
                </a:solidFill>
                <a:latin typeface="Times New Roman" panose="02020603050405020304" pitchFamily="18" charset="0"/>
                <a:cs typeface="Times New Roman" panose="02020603050405020304" pitchFamily="18" charset="0"/>
              </a:rPr>
              <a:t>         Дополнительная литература</a:t>
            </a:r>
          </a:p>
          <a:p>
            <a:pPr lvl="0" algn="just"/>
            <a:endParaRPr lang="ru-RU" sz="2800" b="1" i="1" dirty="0" smtClean="0">
              <a:solidFill>
                <a:srgbClr val="2A1304"/>
              </a:solidFill>
              <a:latin typeface="Times New Roman" panose="02020603050405020304" pitchFamily="18" charset="0"/>
              <a:cs typeface="Times New Roman" panose="02020603050405020304" pitchFamily="18" charset="0"/>
            </a:endParaRPr>
          </a:p>
          <a:p>
            <a:pPr lvl="0" algn="just"/>
            <a:r>
              <a:rPr lang="ru-RU" sz="2400" i="1" dirty="0">
                <a:solidFill>
                  <a:srgbClr val="2A1304"/>
                </a:solidFill>
                <a:latin typeface="Times New Roman" panose="02020603050405020304" pitchFamily="18" charset="0"/>
                <a:cs typeface="Times New Roman" panose="02020603050405020304" pitchFamily="18" charset="0"/>
              </a:rPr>
              <a:t>1.</a:t>
            </a:r>
            <a:r>
              <a:rPr lang="ru-RU" sz="2800" b="1" i="1" dirty="0">
                <a:solidFill>
                  <a:srgbClr val="2A1304"/>
                </a:solidFill>
                <a:latin typeface="Times New Roman" panose="02020603050405020304" pitchFamily="18" charset="0"/>
                <a:cs typeface="Times New Roman" panose="02020603050405020304" pitchFamily="18" charset="0"/>
              </a:rPr>
              <a:t>	</a:t>
            </a:r>
            <a:r>
              <a:rPr lang="ru-RU" sz="2400" i="1" dirty="0">
                <a:solidFill>
                  <a:srgbClr val="2A1304"/>
                </a:solidFill>
                <a:latin typeface="Times New Roman" panose="02020603050405020304" pitchFamily="18" charset="0"/>
                <a:cs typeface="Times New Roman" panose="02020603050405020304" pitchFamily="18" charset="0"/>
              </a:rPr>
              <a:t>Афонькина Ю. Правильно говорить и думать: развитие и коррекция речемыслительной деятельности старших дошкольников / Афонькина Ю., Белотелова Т., Борисова О. // Дошкольное воспитание. - 2010. - № 5. - С. 68-74</a:t>
            </a:r>
          </a:p>
          <a:p>
            <a:pPr lvl="0" algn="just"/>
            <a:r>
              <a:rPr lang="ru-RU" sz="2400" i="1" dirty="0">
                <a:solidFill>
                  <a:srgbClr val="2A1304"/>
                </a:solidFill>
                <a:latin typeface="Times New Roman" panose="02020603050405020304" pitchFamily="18" charset="0"/>
                <a:cs typeface="Times New Roman" panose="02020603050405020304" pitchFamily="18" charset="0"/>
              </a:rPr>
              <a:t>2.	Виноградова Н. Ф. Умственное воспитание детей в процессе ознакомления с природой. — М., 1978. — С. 27 - 46.</a:t>
            </a:r>
          </a:p>
          <a:p>
            <a:pPr lvl="0" algn="just"/>
            <a:r>
              <a:rPr lang="ru-RU" sz="2400" i="1" dirty="0">
                <a:solidFill>
                  <a:srgbClr val="2A1304"/>
                </a:solidFill>
                <a:latin typeface="Times New Roman" panose="02020603050405020304" pitchFamily="18" charset="0"/>
                <a:cs typeface="Times New Roman" panose="02020603050405020304" pitchFamily="18" charset="0"/>
              </a:rPr>
              <a:t>3.	Князева Л. П. Этическая беседа в детском саду. -  Пермь, 1972.</a:t>
            </a:r>
          </a:p>
          <a:p>
            <a:pPr lvl="0" algn="just"/>
            <a:r>
              <a:rPr lang="ru-RU" sz="2400" i="1" dirty="0">
                <a:solidFill>
                  <a:srgbClr val="2A1304"/>
                </a:solidFill>
                <a:latin typeface="Times New Roman" panose="02020603050405020304" pitchFamily="18" charset="0"/>
                <a:cs typeface="Times New Roman" panose="02020603050405020304" pitchFamily="18" charset="0"/>
              </a:rPr>
              <a:t>4.	Короткова Э. П. Беседа как средство развития речи у детей дошкольного возраста. — М., 1977.</a:t>
            </a:r>
          </a:p>
          <a:p>
            <a:pPr marL="457200" lvl="0" indent="-457200" algn="just">
              <a:buAutoNum type="arabicPeriod" startAt="5"/>
            </a:pPr>
            <a:r>
              <a:rPr lang="ru-RU" sz="2400" i="1" dirty="0" smtClean="0">
                <a:solidFill>
                  <a:srgbClr val="2A1304"/>
                </a:solidFill>
                <a:latin typeface="Times New Roman" panose="02020603050405020304" pitchFamily="18" charset="0"/>
                <a:cs typeface="Times New Roman" panose="02020603050405020304" pitchFamily="18" charset="0"/>
              </a:rPr>
              <a:t>Крылова </a:t>
            </a:r>
            <a:r>
              <a:rPr lang="ru-RU" sz="2400" i="1" dirty="0">
                <a:solidFill>
                  <a:srgbClr val="2A1304"/>
                </a:solidFill>
                <a:latin typeface="Times New Roman" panose="02020603050405020304" pitchFamily="18" charset="0"/>
                <a:cs typeface="Times New Roman" panose="02020603050405020304" pitchFamily="18" charset="0"/>
              </a:rPr>
              <a:t>Н. М. Влияние беседы на умственное и речевое развитие детей // Дошкольное воспитание. — 1973. — № 4</a:t>
            </a:r>
            <a:r>
              <a:rPr lang="ru-RU" sz="2400" i="1" dirty="0" smtClean="0">
                <a:solidFill>
                  <a:srgbClr val="2A1304"/>
                </a:solidFill>
                <a:latin typeface="Times New Roman" panose="02020603050405020304" pitchFamily="18" charset="0"/>
                <a:cs typeface="Times New Roman" panose="02020603050405020304" pitchFamily="18" charset="0"/>
              </a:rPr>
              <a:t>.</a:t>
            </a:r>
          </a:p>
          <a:p>
            <a:pPr marL="457200" lvl="0" indent="-457200" algn="just">
              <a:buAutoNum type="arabicPeriod" startAt="5"/>
            </a:pPr>
            <a:r>
              <a:rPr lang="ru-RU" sz="2400" i="1" dirty="0">
                <a:solidFill>
                  <a:srgbClr val="2A1304"/>
                </a:solidFill>
                <a:latin typeface="Times New Roman" panose="02020603050405020304" pitchFamily="18" charset="0"/>
                <a:cs typeface="Times New Roman" panose="02020603050405020304" pitchFamily="18" charset="0"/>
              </a:rPr>
              <a:t>Крылова Н.М. Влияние беседы на умственное и речевое развитие детей // Хрестоматия. Пермь, 2001. С. 113. </a:t>
            </a:r>
          </a:p>
          <a:p>
            <a:pPr marL="457200" lvl="0" indent="-457200" algn="just">
              <a:buAutoNum type="arabicPeriod" startAt="5"/>
            </a:pPr>
            <a:r>
              <a:rPr lang="ru-RU" sz="2400" i="1" dirty="0">
                <a:solidFill>
                  <a:srgbClr val="2A1304"/>
                </a:solidFill>
                <a:latin typeface="Times New Roman" panose="02020603050405020304" pitchFamily="18" charset="0"/>
                <a:cs typeface="Times New Roman" panose="02020603050405020304" pitchFamily="18" charset="0"/>
              </a:rPr>
              <a:t>Радина Е.И. Роль беседы в воспитательно-образовательной работе советского детского сада // Хрестоматия. Пермь, 2001. С. 170. </a:t>
            </a:r>
          </a:p>
          <a:p>
            <a:pPr lvl="0" algn="just"/>
            <a:endParaRPr lang="ru-RU" sz="2400" i="1" dirty="0">
              <a:solidFill>
                <a:srgbClr val="2A1304"/>
              </a:solidFill>
              <a:latin typeface="Times New Roman" panose="02020603050405020304" pitchFamily="18" charset="0"/>
              <a:cs typeface="Times New Roman" panose="02020603050405020304" pitchFamily="18" charset="0"/>
            </a:endParaRPr>
          </a:p>
          <a:p>
            <a:pPr lvl="0" algn="just"/>
            <a:r>
              <a:rPr lang="ru-RU" sz="2800" b="1" i="1" dirty="0" smtClean="0">
                <a:solidFill>
                  <a:srgbClr val="2A1304"/>
                </a:solidFill>
                <a:latin typeface="Times New Roman" panose="02020603050405020304" pitchFamily="18" charset="0"/>
                <a:cs typeface="Times New Roman" panose="02020603050405020304" pitchFamily="18" charset="0"/>
              </a:rPr>
              <a:t> </a:t>
            </a:r>
            <a:endParaRPr lang="ru-RU" sz="2800" b="1" i="1" dirty="0">
              <a:solidFill>
                <a:srgbClr val="2A1304"/>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580927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DF3ED"/>
        </a:solidFill>
        <a:effectLst/>
      </p:bgPr>
    </p:bg>
    <p:spTree>
      <p:nvGrpSpPr>
        <p:cNvPr id="1" name=""/>
        <p:cNvGrpSpPr/>
        <p:nvPr/>
      </p:nvGrpSpPr>
      <p:grpSpPr>
        <a:xfrm>
          <a:off x="0" y="0"/>
          <a:ext cx="0" cy="0"/>
          <a:chOff x="0" y="0"/>
          <a:chExt cx="0" cy="0"/>
        </a:xfrm>
      </p:grpSpPr>
      <p:sp>
        <p:nvSpPr>
          <p:cNvPr id="4" name="TextBox 3"/>
          <p:cNvSpPr txBox="1"/>
          <p:nvPr/>
        </p:nvSpPr>
        <p:spPr>
          <a:xfrm>
            <a:off x="391887" y="333828"/>
            <a:ext cx="11408228" cy="2123658"/>
          </a:xfrm>
          <a:prstGeom prst="rect">
            <a:avLst/>
          </a:prstGeom>
          <a:noFill/>
        </p:spPr>
        <p:txBody>
          <a:bodyPr wrap="square" rtlCol="0">
            <a:spAutoFit/>
          </a:bodyPr>
          <a:lstStyle/>
          <a:p>
            <a:pPr lvl="0" algn="just">
              <a:spcAft>
                <a:spcPts val="0"/>
              </a:spcAft>
              <a:tabLst>
                <a:tab pos="228600" algn="l"/>
              </a:tabLst>
            </a:pPr>
            <a:r>
              <a:rPr lang="ru-RU" sz="2400" i="1" dirty="0" smtClean="0">
                <a:latin typeface="Times New Roman" panose="02020603050405020304" pitchFamily="18" charset="0"/>
                <a:ea typeface="Times New Roman" panose="02020603050405020304" pitchFamily="18" charset="0"/>
              </a:rPr>
              <a:t>9. Сорокина </a:t>
            </a:r>
            <a:r>
              <a:rPr lang="ru-RU" sz="2400" i="1" dirty="0">
                <a:latin typeface="Times New Roman" panose="02020603050405020304" pitchFamily="18" charset="0"/>
                <a:ea typeface="Times New Roman" panose="02020603050405020304" pitchFamily="18" charset="0"/>
              </a:rPr>
              <a:t>А.Н. Вопросы как средство воспитания активности и самостоятельности мышления детей // Хрестоматия. Пермь, 2001. С. 190. </a:t>
            </a:r>
          </a:p>
          <a:p>
            <a:pPr lvl="0" algn="just"/>
            <a:endParaRPr lang="ru-RU" sz="2800" b="1" i="1" dirty="0" smtClean="0">
              <a:solidFill>
                <a:srgbClr val="2A1304"/>
              </a:solidFill>
              <a:latin typeface="Times New Roman" panose="02020603050405020304" pitchFamily="18" charset="0"/>
              <a:cs typeface="Times New Roman" panose="02020603050405020304" pitchFamily="18" charset="0"/>
            </a:endParaRPr>
          </a:p>
          <a:p>
            <a:pPr lvl="0" algn="just"/>
            <a:endParaRPr lang="ru-RU" sz="2800" b="1" i="1" dirty="0" smtClean="0">
              <a:solidFill>
                <a:srgbClr val="2A1304"/>
              </a:solidFill>
              <a:latin typeface="Times New Roman" panose="02020603050405020304" pitchFamily="18" charset="0"/>
              <a:cs typeface="Times New Roman" panose="02020603050405020304" pitchFamily="18" charset="0"/>
            </a:endParaRPr>
          </a:p>
          <a:p>
            <a:pPr lvl="0" algn="just"/>
            <a:r>
              <a:rPr lang="ru-RU" sz="2800" b="1" i="1" dirty="0" smtClean="0">
                <a:solidFill>
                  <a:srgbClr val="2A1304"/>
                </a:solidFill>
                <a:latin typeface="Times New Roman" panose="02020603050405020304" pitchFamily="18" charset="0"/>
                <a:cs typeface="Times New Roman" panose="02020603050405020304" pitchFamily="18" charset="0"/>
              </a:rPr>
              <a:t> </a:t>
            </a:r>
            <a:endParaRPr lang="ru-RU" sz="2800" b="1" i="1" dirty="0">
              <a:solidFill>
                <a:srgbClr val="2A1304"/>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3643086" y="4833257"/>
            <a:ext cx="6516914" cy="646331"/>
          </a:xfrm>
          <a:prstGeom prst="rect">
            <a:avLst/>
          </a:prstGeom>
          <a:noFill/>
        </p:spPr>
        <p:txBody>
          <a:bodyPr wrap="square" rtlCol="0">
            <a:spAutoFit/>
          </a:bodyPr>
          <a:lstStyle/>
          <a:p>
            <a:pPr lvl="0" algn="r"/>
            <a:r>
              <a:rPr lang="ru-RU" b="1" i="1" dirty="0">
                <a:solidFill>
                  <a:prstClr val="black"/>
                </a:solidFill>
                <a:latin typeface="Times New Roman" pitchFamily="18" charset="0"/>
                <a:cs typeface="Times New Roman" pitchFamily="18" charset="0"/>
              </a:rPr>
              <a:t>Преподаватель методики развития речи: </a:t>
            </a:r>
          </a:p>
          <a:p>
            <a:pPr lvl="0" algn="r"/>
            <a:r>
              <a:rPr lang="ru-RU" i="1" dirty="0">
                <a:solidFill>
                  <a:prstClr val="black"/>
                </a:solidFill>
                <a:latin typeface="Times New Roman" pitchFamily="18" charset="0"/>
                <a:cs typeface="Times New Roman" pitchFamily="18" charset="0"/>
              </a:rPr>
              <a:t>Гольская Оксана Геннадьевна</a:t>
            </a:r>
          </a:p>
        </p:txBody>
      </p:sp>
      <p:sp>
        <p:nvSpPr>
          <p:cNvPr id="5" name="TextBox 4"/>
          <p:cNvSpPr txBox="1"/>
          <p:nvPr/>
        </p:nvSpPr>
        <p:spPr>
          <a:xfrm>
            <a:off x="551542" y="3193143"/>
            <a:ext cx="9187543" cy="1077218"/>
          </a:xfrm>
          <a:prstGeom prst="rect">
            <a:avLst/>
          </a:prstGeom>
          <a:noFill/>
        </p:spPr>
        <p:txBody>
          <a:bodyPr wrap="square" rtlCol="0">
            <a:spAutoFit/>
          </a:bodyPr>
          <a:lstStyle/>
          <a:p>
            <a:pPr lvl="0" algn="ctr"/>
            <a:r>
              <a:rPr lang="ru-RU" sz="3200" b="1" i="1" dirty="0">
                <a:solidFill>
                  <a:prstClr val="black"/>
                </a:solidFill>
                <a:latin typeface="Times New Roman" panose="02020603050405020304" pitchFamily="18" charset="0"/>
                <a:cs typeface="Times New Roman" panose="02020603050405020304" pitchFamily="18" charset="0"/>
              </a:rPr>
              <a:t>Спасибо за внимание и работу </a:t>
            </a:r>
            <a:endParaRPr lang="ru-RU" sz="3200" b="1" i="1" dirty="0" smtClean="0">
              <a:solidFill>
                <a:prstClr val="black"/>
              </a:solidFill>
              <a:latin typeface="Times New Roman" panose="02020603050405020304" pitchFamily="18" charset="0"/>
              <a:cs typeface="Times New Roman" panose="02020603050405020304" pitchFamily="18" charset="0"/>
            </a:endParaRPr>
          </a:p>
          <a:p>
            <a:pPr lvl="0" algn="ctr"/>
            <a:r>
              <a:rPr lang="ru-RU" sz="3200" b="1" i="1" dirty="0" smtClean="0">
                <a:solidFill>
                  <a:prstClr val="black"/>
                </a:solidFill>
                <a:latin typeface="Times New Roman" panose="02020603050405020304" pitchFamily="18" charset="0"/>
                <a:cs typeface="Times New Roman" panose="02020603050405020304" pitchFamily="18" charset="0"/>
              </a:rPr>
              <a:t>на уроке</a:t>
            </a:r>
            <a:r>
              <a:rPr lang="ru-RU" sz="3200" b="1" i="1" dirty="0">
                <a:solidFill>
                  <a:prstClr val="black"/>
                </a:solidFill>
                <a:latin typeface="Times New Roman" panose="02020603050405020304" pitchFamily="18" charset="0"/>
                <a:cs typeface="Times New Roman" panose="02020603050405020304" pitchFamily="18" charset="0"/>
              </a:rPr>
              <a:t>!</a:t>
            </a:r>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99412" y="2119086"/>
            <a:ext cx="2000703" cy="4001406"/>
          </a:xfrm>
          <a:prstGeom prst="rect">
            <a:avLst/>
          </a:prstGeom>
        </p:spPr>
      </p:pic>
    </p:spTree>
    <p:extLst>
      <p:ext uri="{BB962C8B-B14F-4D97-AF65-F5344CB8AC3E}">
        <p14:creationId xmlns:p14="http://schemas.microsoft.com/office/powerpoint/2010/main" val="35981137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DF3ED"/>
        </a:solidFill>
        <a:effectLst/>
      </p:bgPr>
    </p:bg>
    <p:spTree>
      <p:nvGrpSpPr>
        <p:cNvPr id="1" name=""/>
        <p:cNvGrpSpPr/>
        <p:nvPr/>
      </p:nvGrpSpPr>
      <p:grpSpPr>
        <a:xfrm>
          <a:off x="0" y="0"/>
          <a:ext cx="0" cy="0"/>
          <a:chOff x="0" y="0"/>
          <a:chExt cx="0" cy="0"/>
        </a:xfrm>
      </p:grpSpPr>
      <p:sp>
        <p:nvSpPr>
          <p:cNvPr id="2" name="TextBox 1"/>
          <p:cNvSpPr txBox="1"/>
          <p:nvPr/>
        </p:nvSpPr>
        <p:spPr>
          <a:xfrm>
            <a:off x="957943" y="406400"/>
            <a:ext cx="11074399" cy="1200329"/>
          </a:xfrm>
          <a:prstGeom prst="rect">
            <a:avLst/>
          </a:prstGeom>
          <a:noFill/>
        </p:spPr>
        <p:txBody>
          <a:bodyPr wrap="square" rtlCol="0">
            <a:spAutoFit/>
          </a:bodyPr>
          <a:lstStyle/>
          <a:p>
            <a:pPr algn="ctr"/>
            <a:r>
              <a:rPr lang="ru-RU" sz="3600" b="1" i="1" dirty="0">
                <a:latin typeface="Times New Roman" panose="02020603050405020304" pitchFamily="18" charset="0"/>
                <a:ea typeface="Times New Roman" panose="02020603050405020304" pitchFamily="18" charset="0"/>
              </a:rPr>
              <a:t>Воспитательно-образовательное значение беседы, ее место среди других методов </a:t>
            </a:r>
            <a:r>
              <a:rPr lang="ru-RU" sz="3600" b="1" i="1" dirty="0" smtClean="0">
                <a:latin typeface="Times New Roman" panose="02020603050405020304" pitchFamily="18" charset="0"/>
                <a:ea typeface="Times New Roman" panose="02020603050405020304" pitchFamily="18" charset="0"/>
              </a:rPr>
              <a:t>работы</a:t>
            </a:r>
            <a:endParaRPr lang="ru-RU" sz="3600" b="1" i="1" dirty="0">
              <a:solidFill>
                <a:srgbClr val="2A1304"/>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101600" y="1291771"/>
            <a:ext cx="5368471" cy="5447645"/>
          </a:xfrm>
          <a:prstGeom prst="rect">
            <a:avLst/>
          </a:prstGeom>
          <a:noFill/>
        </p:spPr>
        <p:txBody>
          <a:bodyPr wrap="square" rtlCol="0">
            <a:spAutoFit/>
          </a:bodyPr>
          <a:lstStyle/>
          <a:p>
            <a:pPr algn="just"/>
            <a:r>
              <a:rPr lang="ru-RU" sz="3200" b="1" i="1" dirty="0" smtClean="0">
                <a:latin typeface="Times New Roman" panose="02020603050405020304" pitchFamily="18" charset="0"/>
                <a:cs typeface="Times New Roman" panose="02020603050405020304" pitchFamily="18" charset="0"/>
              </a:rPr>
              <a:t>       </a:t>
            </a:r>
          </a:p>
          <a:p>
            <a:pPr algn="just"/>
            <a:r>
              <a:rPr lang="ru-RU" sz="3200" i="1" dirty="0" smtClean="0">
                <a:latin typeface="Times New Roman" panose="02020603050405020304" pitchFamily="18" charset="0"/>
                <a:cs typeface="Times New Roman" panose="02020603050405020304" pitchFamily="18" charset="0"/>
              </a:rPr>
              <a:t>    Беседа – активный метод умственного воспитания.</a:t>
            </a:r>
          </a:p>
          <a:p>
            <a:pPr algn="just"/>
            <a:endParaRPr lang="ru-RU" sz="3200" i="1" dirty="0" smtClean="0">
              <a:latin typeface="Times New Roman" panose="02020603050405020304" pitchFamily="18" charset="0"/>
              <a:cs typeface="Times New Roman" panose="02020603050405020304" pitchFamily="18" charset="0"/>
            </a:endParaRPr>
          </a:p>
          <a:p>
            <a:pPr algn="just"/>
            <a:r>
              <a:rPr lang="ru-RU" sz="3200" i="1" dirty="0" smtClean="0">
                <a:latin typeface="Times New Roman" panose="02020603050405020304" pitchFamily="18" charset="0"/>
                <a:cs typeface="Times New Roman" panose="02020603050405020304" pitchFamily="18" charset="0"/>
              </a:rPr>
              <a:t>       Духовно – нравственное воспитание ребёнка в процессе проведения беседы.</a:t>
            </a:r>
          </a:p>
          <a:p>
            <a:pPr algn="just"/>
            <a:endParaRPr lang="ru-RU" sz="3200" i="1" dirty="0" smtClean="0">
              <a:latin typeface="Times New Roman" panose="02020603050405020304" pitchFamily="18" charset="0"/>
              <a:cs typeface="Times New Roman" panose="02020603050405020304" pitchFamily="18" charset="0"/>
            </a:endParaRPr>
          </a:p>
          <a:p>
            <a:pPr algn="just"/>
            <a:r>
              <a:rPr lang="ru-RU" sz="3200" i="1" dirty="0" smtClean="0">
                <a:latin typeface="Times New Roman" panose="02020603050405020304" pitchFamily="18" charset="0"/>
                <a:cs typeface="Times New Roman" panose="02020603050405020304" pitchFamily="18" charset="0"/>
              </a:rPr>
              <a:t>       Эстетическое воспитание.</a:t>
            </a:r>
          </a:p>
          <a:p>
            <a:pPr marL="457200" indent="-457200" algn="just">
              <a:buFontTx/>
              <a:buChar char="-"/>
            </a:pPr>
            <a:endParaRPr lang="ru-RU" sz="2800" b="1" i="1"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8343" y="225102"/>
            <a:ext cx="781462" cy="781462"/>
          </a:xfrm>
          <a:prstGeom prst="rect">
            <a:avLst/>
          </a:prstGeom>
        </p:spPr>
      </p:pic>
      <p:pic>
        <p:nvPicPr>
          <p:cNvPr id="5" name="Рисунок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542642" y="2014651"/>
            <a:ext cx="6417129" cy="427808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3960229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DF3ED"/>
        </a:solidFill>
        <a:effectLst/>
      </p:bgPr>
    </p:bg>
    <p:spTree>
      <p:nvGrpSpPr>
        <p:cNvPr id="1" name=""/>
        <p:cNvGrpSpPr/>
        <p:nvPr/>
      </p:nvGrpSpPr>
      <p:grpSpPr>
        <a:xfrm>
          <a:off x="0" y="0"/>
          <a:ext cx="0" cy="0"/>
          <a:chOff x="0" y="0"/>
          <a:chExt cx="0" cy="0"/>
        </a:xfrm>
      </p:grpSpPr>
      <p:sp>
        <p:nvSpPr>
          <p:cNvPr id="2" name="TextBox 1"/>
          <p:cNvSpPr txBox="1"/>
          <p:nvPr/>
        </p:nvSpPr>
        <p:spPr>
          <a:xfrm>
            <a:off x="526473" y="138545"/>
            <a:ext cx="11208327" cy="1200329"/>
          </a:xfrm>
          <a:prstGeom prst="rect">
            <a:avLst/>
          </a:prstGeom>
          <a:noFill/>
        </p:spPr>
        <p:txBody>
          <a:bodyPr wrap="square" rtlCol="0">
            <a:spAutoFit/>
          </a:bodyPr>
          <a:lstStyle/>
          <a:p>
            <a:pPr algn="ctr"/>
            <a:r>
              <a:rPr lang="ru-RU" sz="3600" b="1" i="1" dirty="0" smtClean="0">
                <a:solidFill>
                  <a:srgbClr val="2A1304"/>
                </a:solidFill>
                <a:latin typeface="Times New Roman" panose="02020603050405020304" pitchFamily="18" charset="0"/>
                <a:cs typeface="Times New Roman" panose="02020603050405020304" pitchFamily="18" charset="0"/>
              </a:rPr>
              <a:t>Правила организации беседы.</a:t>
            </a:r>
          </a:p>
          <a:p>
            <a:pPr algn="ctr"/>
            <a:r>
              <a:rPr lang="ru-RU" sz="3600" b="1" i="1" dirty="0" smtClean="0">
                <a:solidFill>
                  <a:srgbClr val="2A1304"/>
                </a:solidFill>
                <a:latin typeface="Times New Roman" panose="02020603050405020304" pitchFamily="18" charset="0"/>
                <a:cs typeface="Times New Roman" panose="02020603050405020304" pitchFamily="18" charset="0"/>
              </a:rPr>
              <a:t>Условия результативности занятия – беседы:</a:t>
            </a:r>
            <a:endParaRPr lang="ru-RU" sz="3600" b="1" i="1" dirty="0">
              <a:solidFill>
                <a:srgbClr val="2A1304"/>
              </a:solidFill>
              <a:latin typeface="Times New Roman" panose="02020603050405020304" pitchFamily="18" charset="0"/>
              <a:cs typeface="Times New Roman" panose="02020603050405020304" pitchFamily="18" charset="0"/>
            </a:endParaRPr>
          </a:p>
        </p:txBody>
      </p:sp>
      <p:sp>
        <p:nvSpPr>
          <p:cNvPr id="3" name="TextBox 2"/>
          <p:cNvSpPr txBox="1"/>
          <p:nvPr/>
        </p:nvSpPr>
        <p:spPr>
          <a:xfrm>
            <a:off x="246743" y="1432510"/>
            <a:ext cx="5442856" cy="5016758"/>
          </a:xfrm>
          <a:prstGeom prst="rect">
            <a:avLst/>
          </a:prstGeom>
          <a:noFill/>
        </p:spPr>
        <p:txBody>
          <a:bodyPr wrap="square" rtlCol="0">
            <a:spAutoFit/>
          </a:bodyPr>
          <a:lstStyle/>
          <a:p>
            <a:pPr marL="457200" indent="-457200" algn="just">
              <a:buFontTx/>
              <a:buChar char="-"/>
            </a:pPr>
            <a:r>
              <a:rPr lang="ru-RU" sz="3200" i="1" dirty="0" smtClean="0">
                <a:solidFill>
                  <a:srgbClr val="2A1304"/>
                </a:solidFill>
                <a:latin typeface="Times New Roman" panose="02020603050405020304" pitchFamily="18" charset="0"/>
                <a:cs typeface="Times New Roman" panose="02020603050405020304" pitchFamily="18" charset="0"/>
              </a:rPr>
              <a:t>предварительное ознакомление детей с теми предметами и явлениями, о которых пойдёт разговор;</a:t>
            </a:r>
          </a:p>
          <a:p>
            <a:pPr marL="457200" indent="-457200" algn="just">
              <a:buFontTx/>
              <a:buChar char="-"/>
            </a:pPr>
            <a:r>
              <a:rPr lang="ru-RU" sz="3200" i="1" dirty="0">
                <a:solidFill>
                  <a:srgbClr val="2A1304"/>
                </a:solidFill>
                <a:latin typeface="Times New Roman" panose="02020603050405020304" pitchFamily="18" charset="0"/>
                <a:cs typeface="Times New Roman" panose="02020603050405020304" pitchFamily="18" charset="0"/>
              </a:rPr>
              <a:t>п</a:t>
            </a:r>
            <a:r>
              <a:rPr lang="ru-RU" sz="3200" i="1" dirty="0" smtClean="0">
                <a:solidFill>
                  <a:srgbClr val="2A1304"/>
                </a:solidFill>
                <a:latin typeface="Times New Roman" panose="02020603050405020304" pitchFamily="18" charset="0"/>
                <a:cs typeface="Times New Roman" panose="02020603050405020304" pitchFamily="18" charset="0"/>
              </a:rPr>
              <a:t>равильное соотношение речевой активности воспитателя и детей;</a:t>
            </a:r>
          </a:p>
          <a:p>
            <a:pPr marL="457200" indent="-457200" algn="just">
              <a:buFontTx/>
              <a:buChar char="-"/>
            </a:pPr>
            <a:r>
              <a:rPr lang="ru-RU" sz="3200" i="1" dirty="0">
                <a:solidFill>
                  <a:srgbClr val="2A1304"/>
                </a:solidFill>
                <a:latin typeface="Times New Roman" panose="02020603050405020304" pitchFamily="18" charset="0"/>
                <a:cs typeface="Times New Roman" panose="02020603050405020304" pitchFamily="18" charset="0"/>
              </a:rPr>
              <a:t>о</a:t>
            </a:r>
            <a:r>
              <a:rPr lang="ru-RU" sz="3200" i="1" dirty="0" smtClean="0">
                <a:solidFill>
                  <a:srgbClr val="2A1304"/>
                </a:solidFill>
                <a:latin typeface="Times New Roman" panose="02020603050405020304" pitchFamily="18" charset="0"/>
                <a:cs typeface="Times New Roman" panose="02020603050405020304" pitchFamily="18" charset="0"/>
              </a:rPr>
              <a:t>бязательность участия всех детей в беседе.</a:t>
            </a:r>
            <a:endParaRPr lang="ru-RU" sz="3200" i="1" dirty="0">
              <a:solidFill>
                <a:srgbClr val="2A1304"/>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6473" y="138544"/>
            <a:ext cx="646331" cy="646331"/>
          </a:xfrm>
          <a:prstGeom prst="rect">
            <a:avLst/>
          </a:prstGeom>
        </p:spPr>
      </p:pic>
      <p:pic>
        <p:nvPicPr>
          <p:cNvPr id="5" name="Рисунок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50856" y="1432510"/>
            <a:ext cx="5892801" cy="48486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7607755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DF3ED"/>
        </a:solidFill>
        <a:effectLst/>
      </p:bgPr>
    </p:bg>
    <p:spTree>
      <p:nvGrpSpPr>
        <p:cNvPr id="1" name=""/>
        <p:cNvGrpSpPr/>
        <p:nvPr/>
      </p:nvGrpSpPr>
      <p:grpSpPr>
        <a:xfrm>
          <a:off x="0" y="0"/>
          <a:ext cx="0" cy="0"/>
          <a:chOff x="0" y="0"/>
          <a:chExt cx="0" cy="0"/>
        </a:xfrm>
      </p:grpSpPr>
      <p:sp>
        <p:nvSpPr>
          <p:cNvPr id="2" name="TextBox 1"/>
          <p:cNvSpPr txBox="1"/>
          <p:nvPr/>
        </p:nvSpPr>
        <p:spPr>
          <a:xfrm>
            <a:off x="2078181" y="309633"/>
            <a:ext cx="7730837" cy="646331"/>
          </a:xfrm>
          <a:prstGeom prst="rect">
            <a:avLst/>
          </a:prstGeom>
          <a:noFill/>
        </p:spPr>
        <p:txBody>
          <a:bodyPr wrap="square" rtlCol="0">
            <a:spAutoFit/>
          </a:bodyPr>
          <a:lstStyle/>
          <a:p>
            <a:pPr algn="ctr"/>
            <a:r>
              <a:rPr lang="ru-RU" sz="3600" b="1" i="1" dirty="0" smtClean="0">
                <a:latin typeface="Times New Roman" panose="02020603050405020304" pitchFamily="18" charset="0"/>
                <a:cs typeface="Times New Roman" panose="02020603050405020304" pitchFamily="18" charset="0"/>
              </a:rPr>
              <a:t>Содержание, тематика бесед</a:t>
            </a:r>
            <a:endParaRPr lang="ru-RU" sz="3600" b="1" i="1" dirty="0">
              <a:latin typeface="Times New Roman" panose="02020603050405020304" pitchFamily="18" charset="0"/>
              <a:cs typeface="Times New Roman" panose="02020603050405020304" pitchFamily="18" charset="0"/>
            </a:endParaRPr>
          </a:p>
        </p:txBody>
      </p:sp>
      <p:sp>
        <p:nvSpPr>
          <p:cNvPr id="8" name="Стрелка вправо с вырезом 7"/>
          <p:cNvSpPr/>
          <p:nvPr/>
        </p:nvSpPr>
        <p:spPr>
          <a:xfrm rot="9416349">
            <a:off x="2309498" y="900508"/>
            <a:ext cx="710920" cy="685709"/>
          </a:xfrm>
          <a:prstGeom prst="notchedRightArrow">
            <a:avLst/>
          </a:prstGeom>
          <a:solidFill>
            <a:srgbClr val="2A1304"/>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трелка вправо с вырезом 8"/>
          <p:cNvSpPr/>
          <p:nvPr/>
        </p:nvSpPr>
        <p:spPr>
          <a:xfrm rot="5400000">
            <a:off x="5695569" y="1007446"/>
            <a:ext cx="695522" cy="719865"/>
          </a:xfrm>
          <a:prstGeom prst="notchedRightArrow">
            <a:avLst/>
          </a:prstGeom>
          <a:solidFill>
            <a:srgbClr val="2A1304"/>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Стрелка вправо с вырезом 10"/>
          <p:cNvSpPr/>
          <p:nvPr/>
        </p:nvSpPr>
        <p:spPr>
          <a:xfrm rot="1520344">
            <a:off x="8734013" y="912390"/>
            <a:ext cx="729531" cy="673365"/>
          </a:xfrm>
          <a:prstGeom prst="notchedRightArrow">
            <a:avLst/>
          </a:prstGeom>
          <a:solidFill>
            <a:srgbClr val="2A1304"/>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TextBox 11"/>
          <p:cNvSpPr txBox="1"/>
          <p:nvPr/>
        </p:nvSpPr>
        <p:spPr>
          <a:xfrm>
            <a:off x="4107766" y="1773127"/>
            <a:ext cx="4346917" cy="1077218"/>
          </a:xfrm>
          <a:prstGeom prst="rect">
            <a:avLst/>
          </a:prstGeom>
          <a:noFill/>
        </p:spPr>
        <p:txBody>
          <a:bodyPr wrap="square" rtlCol="0">
            <a:spAutoFit/>
          </a:bodyPr>
          <a:lstStyle/>
          <a:p>
            <a:pPr algn="ctr"/>
            <a:r>
              <a:rPr lang="ru-RU" sz="3200" b="1" i="1" dirty="0" smtClean="0">
                <a:latin typeface="Times New Roman" panose="02020603050405020304" pitchFamily="18" charset="0"/>
                <a:cs typeface="Times New Roman" panose="02020603050405020304" pitchFamily="18" charset="0"/>
              </a:rPr>
              <a:t>Морально - этические</a:t>
            </a:r>
          </a:p>
          <a:p>
            <a:pPr algn="ctr"/>
            <a:r>
              <a:rPr lang="ru-RU" sz="3200" b="1" i="1" dirty="0" smtClean="0">
                <a:latin typeface="Times New Roman" panose="02020603050405020304" pitchFamily="18" charset="0"/>
                <a:cs typeface="Times New Roman" panose="02020603050405020304" pitchFamily="18" charset="0"/>
              </a:rPr>
              <a:t> беседы</a:t>
            </a:r>
            <a:endParaRPr lang="ru-RU" sz="3200" b="1" i="1" dirty="0">
              <a:latin typeface="Times New Roman" panose="02020603050405020304" pitchFamily="18" charset="0"/>
              <a:cs typeface="Times New Roman" panose="02020603050405020304" pitchFamily="18" charset="0"/>
            </a:endParaRPr>
          </a:p>
        </p:txBody>
      </p:sp>
      <p:sp>
        <p:nvSpPr>
          <p:cNvPr id="14" name="TextBox 13"/>
          <p:cNvSpPr txBox="1"/>
          <p:nvPr/>
        </p:nvSpPr>
        <p:spPr>
          <a:xfrm>
            <a:off x="8609428" y="1709474"/>
            <a:ext cx="3474719" cy="1077218"/>
          </a:xfrm>
          <a:prstGeom prst="rect">
            <a:avLst/>
          </a:prstGeom>
          <a:noFill/>
        </p:spPr>
        <p:txBody>
          <a:bodyPr wrap="square" rtlCol="0">
            <a:spAutoFit/>
          </a:bodyPr>
          <a:lstStyle/>
          <a:p>
            <a:pPr algn="ctr"/>
            <a:r>
              <a:rPr lang="ru-RU" sz="3200" b="1" i="1" dirty="0" smtClean="0">
                <a:solidFill>
                  <a:srgbClr val="2A1304"/>
                </a:solidFill>
                <a:latin typeface="Times New Roman" panose="02020603050405020304" pitchFamily="18" charset="0"/>
                <a:cs typeface="Times New Roman" panose="02020603050405020304" pitchFamily="18" charset="0"/>
              </a:rPr>
              <a:t>Природоведческие беседы</a:t>
            </a:r>
            <a:endParaRPr lang="ru-RU" sz="3200" b="1" i="1" dirty="0">
              <a:solidFill>
                <a:srgbClr val="2A1304"/>
              </a:solidFill>
              <a:latin typeface="Times New Roman" panose="02020603050405020304" pitchFamily="18" charset="0"/>
              <a:cs typeface="Times New Roman" panose="02020603050405020304" pitchFamily="18" charset="0"/>
            </a:endParaRPr>
          </a:p>
        </p:txBody>
      </p:sp>
      <p:sp>
        <p:nvSpPr>
          <p:cNvPr id="15" name="TextBox 14"/>
          <p:cNvSpPr txBox="1"/>
          <p:nvPr/>
        </p:nvSpPr>
        <p:spPr>
          <a:xfrm>
            <a:off x="124691" y="1709474"/>
            <a:ext cx="4250361" cy="1569660"/>
          </a:xfrm>
          <a:prstGeom prst="rect">
            <a:avLst/>
          </a:prstGeom>
          <a:noFill/>
        </p:spPr>
        <p:txBody>
          <a:bodyPr wrap="square" rtlCol="0">
            <a:spAutoFit/>
          </a:bodyPr>
          <a:lstStyle/>
          <a:p>
            <a:pPr algn="ctr"/>
            <a:r>
              <a:rPr lang="ru-RU" sz="3200" b="1" i="1" dirty="0" smtClean="0">
                <a:solidFill>
                  <a:srgbClr val="2A1304"/>
                </a:solidFill>
                <a:latin typeface="Times New Roman" panose="02020603050405020304" pitchFamily="18" charset="0"/>
                <a:cs typeface="Times New Roman" panose="02020603050405020304" pitchFamily="18" charset="0"/>
              </a:rPr>
              <a:t>Беседы общественного характера, бытовые</a:t>
            </a:r>
            <a:endParaRPr lang="ru-RU" sz="3200" b="1" i="1" dirty="0">
              <a:solidFill>
                <a:srgbClr val="2A1304"/>
              </a:solidFill>
              <a:latin typeface="Times New Roman" panose="02020603050405020304" pitchFamily="18" charset="0"/>
              <a:cs typeface="Times New Roman" panose="02020603050405020304" pitchFamily="18" charset="0"/>
            </a:endParaRPr>
          </a:p>
        </p:txBody>
      </p:sp>
      <p:pic>
        <p:nvPicPr>
          <p:cNvPr id="16" name="Рисунок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59275" y="309633"/>
            <a:ext cx="654412" cy="654412"/>
          </a:xfrm>
          <a:prstGeom prst="rect">
            <a:avLst/>
          </a:prstGeom>
        </p:spPr>
      </p:pic>
      <p:pic>
        <p:nvPicPr>
          <p:cNvPr id="3" name="Рисунок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3009" y="3290552"/>
            <a:ext cx="1910595" cy="3103055"/>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5" name="Рисунок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670474" y="2845669"/>
            <a:ext cx="2275129" cy="3361502"/>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6" name="Рисунок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008279" y="3667508"/>
            <a:ext cx="2232403" cy="2969096"/>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7" name="Рисунок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56960" y="2908332"/>
            <a:ext cx="2309096" cy="3716854"/>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10" name="Рисунок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448393" y="3667508"/>
            <a:ext cx="1771243" cy="2833988"/>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pic>
        <p:nvPicPr>
          <p:cNvPr id="4" name="Рисунок 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426366" y="3540202"/>
            <a:ext cx="2018121" cy="3060903"/>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34180022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DF3ED"/>
        </a:solidFill>
        <a:effectLst/>
      </p:bgPr>
    </p:bg>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7935" y="266677"/>
            <a:ext cx="1258441" cy="1153893"/>
          </a:xfrm>
          <a:prstGeom prst="rect">
            <a:avLst/>
          </a:prstGeom>
        </p:spPr>
      </p:pic>
      <p:sp>
        <p:nvSpPr>
          <p:cNvPr id="3" name="TextBox 2"/>
          <p:cNvSpPr txBox="1"/>
          <p:nvPr/>
        </p:nvSpPr>
        <p:spPr>
          <a:xfrm>
            <a:off x="1646376" y="166908"/>
            <a:ext cx="10325229" cy="1754326"/>
          </a:xfrm>
          <a:prstGeom prst="rect">
            <a:avLst/>
          </a:prstGeom>
          <a:noFill/>
        </p:spPr>
        <p:txBody>
          <a:bodyPr wrap="square" rtlCol="0">
            <a:spAutoFit/>
          </a:bodyPr>
          <a:lstStyle/>
          <a:p>
            <a:pPr algn="ctr"/>
            <a:r>
              <a:rPr lang="ru-RU" sz="3600" b="1" i="1" dirty="0" smtClean="0">
                <a:solidFill>
                  <a:srgbClr val="2A1304"/>
                </a:solidFill>
                <a:latin typeface="Times New Roman" panose="02020603050405020304" pitchFamily="18" charset="0"/>
                <a:cs typeface="Times New Roman" panose="02020603050405020304" pitchFamily="18" charset="0"/>
              </a:rPr>
              <a:t>Тематика бесед в рамках реализации национально – регионального компонента </a:t>
            </a:r>
          </a:p>
          <a:p>
            <a:pPr algn="ctr"/>
            <a:r>
              <a:rPr lang="ru-RU" sz="3600" b="1" i="1" dirty="0" smtClean="0">
                <a:solidFill>
                  <a:srgbClr val="2A1304"/>
                </a:solidFill>
                <a:latin typeface="Times New Roman" panose="02020603050405020304" pitchFamily="18" charset="0"/>
                <a:cs typeface="Times New Roman" panose="02020603050405020304" pitchFamily="18" charset="0"/>
              </a:rPr>
              <a:t>«Край родной, земля Амурская»</a:t>
            </a:r>
            <a:endParaRPr lang="ru-RU" sz="3600" b="1" i="1" dirty="0">
              <a:solidFill>
                <a:srgbClr val="2A1304"/>
              </a:solidFill>
              <a:latin typeface="Times New Roman" panose="02020603050405020304" pitchFamily="18" charset="0"/>
              <a:cs typeface="Times New Roman" panose="02020603050405020304" pitchFamily="18" charset="0"/>
            </a:endParaRPr>
          </a:p>
        </p:txBody>
      </p:sp>
      <p:graphicFrame>
        <p:nvGraphicFramePr>
          <p:cNvPr id="4" name="Таблица 3"/>
          <p:cNvGraphicFramePr>
            <a:graphicFrameLocks noGrp="1"/>
          </p:cNvGraphicFramePr>
          <p:nvPr>
            <p:extLst>
              <p:ext uri="{D42A27DB-BD31-4B8C-83A1-F6EECF244321}">
                <p14:modId xmlns:p14="http://schemas.microsoft.com/office/powerpoint/2010/main" val="202713385"/>
              </p:ext>
            </p:extLst>
          </p:nvPr>
        </p:nvGraphicFramePr>
        <p:xfrm>
          <a:off x="159656" y="2073798"/>
          <a:ext cx="11916230" cy="4511040"/>
        </p:xfrm>
        <a:graphic>
          <a:graphicData uri="http://schemas.openxmlformats.org/drawingml/2006/table">
            <a:tbl>
              <a:tblPr firstRow="1" bandRow="1">
                <a:tableStyleId>{5C22544A-7EE6-4342-B048-85BDC9FD1C3A}</a:tableStyleId>
              </a:tblPr>
              <a:tblGrid>
                <a:gridCol w="3991430">
                  <a:extLst>
                    <a:ext uri="{9D8B030D-6E8A-4147-A177-3AD203B41FA5}">
                      <a16:colId xmlns:a16="http://schemas.microsoft.com/office/drawing/2014/main" val="1831461710"/>
                    </a:ext>
                  </a:extLst>
                </a:gridCol>
                <a:gridCol w="7924800">
                  <a:extLst>
                    <a:ext uri="{9D8B030D-6E8A-4147-A177-3AD203B41FA5}">
                      <a16:colId xmlns:a16="http://schemas.microsoft.com/office/drawing/2014/main" val="672437021"/>
                    </a:ext>
                  </a:extLst>
                </a:gridCol>
              </a:tblGrid>
              <a:tr h="600375">
                <a:tc>
                  <a:txBody>
                    <a:bodyPr/>
                    <a:lstStyle/>
                    <a:p>
                      <a:pPr algn="ctr"/>
                      <a:r>
                        <a:rPr lang="ru-RU" sz="3600" i="1" dirty="0" smtClean="0">
                          <a:latin typeface="Times New Roman" panose="02020603050405020304" pitchFamily="18" charset="0"/>
                          <a:cs typeface="Times New Roman" panose="02020603050405020304" pitchFamily="18" charset="0"/>
                        </a:rPr>
                        <a:t>Лексическая тема</a:t>
                      </a:r>
                      <a:endParaRPr lang="ru-RU" sz="3600" i="1" dirty="0">
                        <a:latin typeface="Times New Roman" panose="02020603050405020304" pitchFamily="18" charset="0"/>
                        <a:cs typeface="Times New Roman" panose="02020603050405020304" pitchFamily="18" charset="0"/>
                      </a:endParaRPr>
                    </a:p>
                  </a:txBody>
                  <a:tcPr>
                    <a:solidFill>
                      <a:srgbClr val="401D06"/>
                    </a:solidFill>
                  </a:tcPr>
                </a:tc>
                <a:tc>
                  <a:txBody>
                    <a:bodyPr/>
                    <a:lstStyle/>
                    <a:p>
                      <a:pPr algn="ctr"/>
                      <a:r>
                        <a:rPr lang="ru-RU" sz="3600" i="1" dirty="0" smtClean="0">
                          <a:latin typeface="Times New Roman" panose="02020603050405020304" pitchFamily="18" charset="0"/>
                          <a:cs typeface="Times New Roman" panose="02020603050405020304" pitchFamily="18" charset="0"/>
                        </a:rPr>
                        <a:t>Темы бесед</a:t>
                      </a:r>
                    </a:p>
                    <a:p>
                      <a:pPr algn="r"/>
                      <a:r>
                        <a:rPr lang="ru-RU" sz="1800" i="1" dirty="0" smtClean="0">
                          <a:latin typeface="Times New Roman" panose="02020603050405020304" pitchFamily="18" charset="0"/>
                          <a:cs typeface="Times New Roman" panose="02020603050405020304" pitchFamily="18" charset="0"/>
                        </a:rPr>
                        <a:t>Таблица №1</a:t>
                      </a:r>
                      <a:endParaRPr lang="ru-RU" sz="1800" i="1" dirty="0">
                        <a:latin typeface="Times New Roman" panose="02020603050405020304" pitchFamily="18" charset="0"/>
                        <a:cs typeface="Times New Roman" panose="02020603050405020304" pitchFamily="18" charset="0"/>
                      </a:endParaRPr>
                    </a:p>
                  </a:txBody>
                  <a:tcPr>
                    <a:solidFill>
                      <a:srgbClr val="401D06"/>
                    </a:solidFill>
                  </a:tcPr>
                </a:tc>
                <a:extLst>
                  <a:ext uri="{0D108BD9-81ED-4DB2-BD59-A6C34878D82A}">
                    <a16:rowId xmlns:a16="http://schemas.microsoft.com/office/drawing/2014/main" val="3807655806"/>
                  </a:ext>
                </a:extLst>
              </a:tr>
              <a:tr h="434796">
                <a:tc>
                  <a:txBody>
                    <a:bodyPr/>
                    <a:lstStyle/>
                    <a:p>
                      <a:pPr algn="just">
                        <a:lnSpc>
                          <a:spcPct val="107000"/>
                        </a:lnSpc>
                        <a:spcAft>
                          <a:spcPts val="0"/>
                        </a:spcAft>
                      </a:pPr>
                      <a:r>
                        <a:rPr lang="ru-RU" sz="2800" b="1" i="1" dirty="0" smtClean="0">
                          <a:solidFill>
                            <a:srgbClr val="2A1304"/>
                          </a:solidFill>
                          <a:effectLst/>
                          <a:latin typeface="Times New Roman" panose="02020603050405020304" pitchFamily="18" charset="0"/>
                          <a:ea typeface="Times New Roman" panose="02020603050405020304" pitchFamily="18" charset="0"/>
                          <a:cs typeface="Times New Roman" panose="02020603050405020304" pitchFamily="18" charset="0"/>
                        </a:rPr>
                        <a:t>       -           День Победы</a:t>
                      </a:r>
                      <a:endParaRPr lang="ru-RU" sz="2800" b="1" i="1" dirty="0" smtClean="0">
                        <a:solidFill>
                          <a:srgbClr val="2A1304"/>
                        </a:solidFill>
                        <a:effectLst/>
                        <a:latin typeface="Calibri" panose="020F0502020204030204" pitchFamily="34" charset="0"/>
                        <a:ea typeface="Calibri" panose="020F0502020204030204" pitchFamily="34" charset="0"/>
                        <a:cs typeface="Times New Roman" panose="02020603050405020304" pitchFamily="18" charset="0"/>
                      </a:endParaRPr>
                    </a:p>
                  </a:txBody>
                  <a:tcPr>
                    <a:solidFill>
                      <a:srgbClr val="F8D3BA"/>
                    </a:solidFill>
                  </a:tcPr>
                </a:tc>
                <a:tc>
                  <a:txBody>
                    <a:bodyPr/>
                    <a:lstStyle/>
                    <a:p>
                      <a:pPr algn="just"/>
                      <a:r>
                        <a:rPr lang="ru-RU" sz="2800" b="1" i="1" dirty="0" smtClean="0">
                          <a:latin typeface="Times New Roman" panose="02020603050405020304" pitchFamily="18" charset="0"/>
                          <a:cs typeface="Times New Roman" panose="02020603050405020304" pitchFamily="18" charset="0"/>
                        </a:rPr>
                        <a:t>       Защитники земли амурской в годы ВОВ.  Н. Распопова</a:t>
                      </a:r>
                      <a:endParaRPr lang="ru-RU" sz="2800" b="1" i="1" dirty="0">
                        <a:latin typeface="Times New Roman" panose="02020603050405020304" pitchFamily="18" charset="0"/>
                        <a:cs typeface="Times New Roman" panose="02020603050405020304" pitchFamily="18" charset="0"/>
                      </a:endParaRPr>
                    </a:p>
                  </a:txBody>
                  <a:tcPr>
                    <a:solidFill>
                      <a:srgbClr val="F8D3BA"/>
                    </a:solidFill>
                  </a:tcPr>
                </a:tc>
                <a:extLst>
                  <a:ext uri="{0D108BD9-81ED-4DB2-BD59-A6C34878D82A}">
                    <a16:rowId xmlns:a16="http://schemas.microsoft.com/office/drawing/2014/main" val="1360793685"/>
                  </a:ext>
                </a:extLst>
              </a:tr>
              <a:tr h="428839">
                <a:tc>
                  <a:txBody>
                    <a:bodyPr/>
                    <a:lstStyle/>
                    <a:p>
                      <a:pPr algn="just"/>
                      <a:r>
                        <a:rPr lang="ru-RU" sz="2800" b="1" i="1" dirty="0" smtClean="0">
                          <a:solidFill>
                            <a:srgbClr val="2A1304"/>
                          </a:solidFill>
                          <a:effectLst/>
                          <a:latin typeface="Times New Roman" panose="02020603050405020304" pitchFamily="18" charset="0"/>
                          <a:ea typeface="Times New Roman" panose="02020603050405020304" pitchFamily="18" charset="0"/>
                        </a:rPr>
                        <a:t>       - Защитники Отечества </a:t>
                      </a:r>
                      <a:endParaRPr lang="ru-RU" sz="2800" b="1" dirty="0">
                        <a:solidFill>
                          <a:srgbClr val="2A1304"/>
                        </a:solidFill>
                      </a:endParaRPr>
                    </a:p>
                  </a:txBody>
                  <a:tcPr>
                    <a:solidFill>
                      <a:srgbClr val="FCF3EE"/>
                    </a:solidFill>
                  </a:tcPr>
                </a:tc>
                <a:tc>
                  <a:txBody>
                    <a:bodyPr/>
                    <a:lstStyle/>
                    <a:p>
                      <a:pPr algn="just"/>
                      <a:r>
                        <a:rPr lang="ru-RU" sz="2800" b="1" i="1" dirty="0" smtClean="0">
                          <a:solidFill>
                            <a:srgbClr val="2A1304"/>
                          </a:solidFill>
                          <a:latin typeface="Times New Roman" panose="02020603050405020304" pitchFamily="18" charset="0"/>
                          <a:cs typeface="Times New Roman" panose="02020603050405020304" pitchFamily="18" charset="0"/>
                        </a:rPr>
                        <a:t>       Амурские казаки – первопроходцы земли дальневосточной.</a:t>
                      </a:r>
                    </a:p>
                    <a:p>
                      <a:pPr algn="just"/>
                      <a:r>
                        <a:rPr lang="ru-RU" sz="2800" b="1" i="1" dirty="0" smtClean="0">
                          <a:solidFill>
                            <a:srgbClr val="2A1304"/>
                          </a:solidFill>
                          <a:latin typeface="Times New Roman" panose="02020603050405020304" pitchFamily="18" charset="0"/>
                          <a:cs typeface="Times New Roman" panose="02020603050405020304" pitchFamily="18" charset="0"/>
                        </a:rPr>
                        <a:t>       г. Благовещенск форт – пост на Дальнем Востоке.</a:t>
                      </a:r>
                    </a:p>
                    <a:p>
                      <a:pPr algn="just"/>
                      <a:r>
                        <a:rPr lang="ru-RU" sz="2800" b="1" i="1" dirty="0" smtClean="0">
                          <a:solidFill>
                            <a:srgbClr val="2A1304"/>
                          </a:solidFill>
                          <a:latin typeface="Times New Roman" panose="02020603050405020304" pitchFamily="18" charset="0"/>
                          <a:cs typeface="Times New Roman" panose="02020603050405020304" pitchFamily="18" charset="0"/>
                        </a:rPr>
                        <a:t>       Амурская</a:t>
                      </a:r>
                      <a:r>
                        <a:rPr lang="ru-RU" sz="2800" b="1" i="1" baseline="0" dirty="0" smtClean="0">
                          <a:solidFill>
                            <a:srgbClr val="2A1304"/>
                          </a:solidFill>
                          <a:latin typeface="Times New Roman" panose="02020603050405020304" pitchFamily="18" charset="0"/>
                          <a:cs typeface="Times New Roman" panose="02020603050405020304" pitchFamily="18" charset="0"/>
                        </a:rPr>
                        <a:t> флотилия.</a:t>
                      </a:r>
                    </a:p>
                    <a:p>
                      <a:pPr algn="just"/>
                      <a:r>
                        <a:rPr lang="ru-RU" sz="2800" b="1" i="1" baseline="0" dirty="0" smtClean="0">
                          <a:solidFill>
                            <a:srgbClr val="2A1304"/>
                          </a:solidFill>
                          <a:latin typeface="Times New Roman" panose="02020603050405020304" pitchFamily="18" charset="0"/>
                          <a:cs typeface="Times New Roman" panose="02020603050405020304" pitchFamily="18" charset="0"/>
                        </a:rPr>
                        <a:t>       Н. Карацупа – пограничник … … …</a:t>
                      </a:r>
                      <a:endParaRPr lang="ru-RU" sz="2800" b="1" i="1" dirty="0">
                        <a:solidFill>
                          <a:srgbClr val="2A1304"/>
                        </a:solidFill>
                        <a:latin typeface="Times New Roman" panose="02020603050405020304" pitchFamily="18" charset="0"/>
                        <a:cs typeface="Times New Roman" panose="02020603050405020304" pitchFamily="18" charset="0"/>
                      </a:endParaRPr>
                    </a:p>
                  </a:txBody>
                  <a:tcPr>
                    <a:solidFill>
                      <a:srgbClr val="FCF3EE"/>
                    </a:solidFill>
                  </a:tcPr>
                </a:tc>
                <a:extLst>
                  <a:ext uri="{0D108BD9-81ED-4DB2-BD59-A6C34878D82A}">
                    <a16:rowId xmlns:a16="http://schemas.microsoft.com/office/drawing/2014/main" val="137380664"/>
                  </a:ext>
                </a:extLst>
              </a:tr>
            </a:tbl>
          </a:graphicData>
        </a:graphic>
      </p:graphicFrame>
    </p:spTree>
    <p:extLst>
      <p:ext uri="{BB962C8B-B14F-4D97-AF65-F5344CB8AC3E}">
        <p14:creationId xmlns:p14="http://schemas.microsoft.com/office/powerpoint/2010/main" val="36656957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DF3ED"/>
        </a:solidFill>
        <a:effectLst/>
      </p:bgPr>
    </p:bg>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2931438316"/>
              </p:ext>
            </p:extLst>
          </p:nvPr>
        </p:nvGraphicFramePr>
        <p:xfrm>
          <a:off x="145142" y="145143"/>
          <a:ext cx="11916228" cy="6454412"/>
        </p:xfrm>
        <a:graphic>
          <a:graphicData uri="http://schemas.openxmlformats.org/drawingml/2006/table">
            <a:tbl>
              <a:tblPr firstRow="1" bandRow="1">
                <a:tableStyleId>{5C22544A-7EE6-4342-B048-85BDC9FD1C3A}</a:tableStyleId>
              </a:tblPr>
              <a:tblGrid>
                <a:gridCol w="3468915">
                  <a:extLst>
                    <a:ext uri="{9D8B030D-6E8A-4147-A177-3AD203B41FA5}">
                      <a16:colId xmlns:a16="http://schemas.microsoft.com/office/drawing/2014/main" val="2106244602"/>
                    </a:ext>
                  </a:extLst>
                </a:gridCol>
                <a:gridCol w="8447313">
                  <a:extLst>
                    <a:ext uri="{9D8B030D-6E8A-4147-A177-3AD203B41FA5}">
                      <a16:colId xmlns:a16="http://schemas.microsoft.com/office/drawing/2014/main" val="3902098262"/>
                    </a:ext>
                  </a:extLst>
                </a:gridCol>
              </a:tblGrid>
              <a:tr h="493486">
                <a:tc gridSpan="2">
                  <a:txBody>
                    <a:bodyPr/>
                    <a:lstStyle/>
                    <a:p>
                      <a:pPr algn="r"/>
                      <a:r>
                        <a:rPr lang="ru-RU" i="1" dirty="0" smtClean="0">
                          <a:latin typeface="Times New Roman" panose="02020603050405020304" pitchFamily="18" charset="0"/>
                          <a:cs typeface="Times New Roman" panose="02020603050405020304" pitchFamily="18" charset="0"/>
                        </a:rPr>
                        <a:t>Продолжение таблицы №1</a:t>
                      </a:r>
                      <a:endParaRPr lang="ru-RU" i="1" dirty="0">
                        <a:latin typeface="Times New Roman" panose="02020603050405020304" pitchFamily="18" charset="0"/>
                        <a:cs typeface="Times New Roman" panose="02020603050405020304" pitchFamily="18" charset="0"/>
                      </a:endParaRPr>
                    </a:p>
                  </a:txBody>
                  <a:tcPr>
                    <a:solidFill>
                      <a:srgbClr val="542708"/>
                    </a:solidFill>
                  </a:tcPr>
                </a:tc>
                <a:tc hMerge="1">
                  <a:txBody>
                    <a:bodyPr/>
                    <a:lstStyle/>
                    <a:p>
                      <a:endParaRPr lang="ru-RU" dirty="0"/>
                    </a:p>
                  </a:txBody>
                  <a:tcPr>
                    <a:solidFill>
                      <a:srgbClr val="542708"/>
                    </a:solidFill>
                  </a:tcPr>
                </a:tc>
                <a:extLst>
                  <a:ext uri="{0D108BD9-81ED-4DB2-BD59-A6C34878D82A}">
                    <a16:rowId xmlns:a16="http://schemas.microsoft.com/office/drawing/2014/main" val="3422087173"/>
                  </a:ext>
                </a:extLst>
              </a:tr>
              <a:tr h="1088571">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2800" b="1" i="1" u="none" strike="noStrike" kern="1200" cap="none" spc="0" normalizeH="0" baseline="0" noProof="0" dirty="0" smtClean="0">
                          <a:ln>
                            <a:noFill/>
                          </a:ln>
                          <a:solidFill>
                            <a:srgbClr val="2A1304"/>
                          </a:solidFill>
                          <a:effectLst/>
                          <a:uLnTx/>
                          <a:uFillTx/>
                          <a:latin typeface="Times New Roman" panose="02020603050405020304" pitchFamily="18" charset="0"/>
                          <a:ea typeface="Times New Roman" panose="02020603050405020304" pitchFamily="18" charset="0"/>
                          <a:cs typeface="+mn-cs"/>
                        </a:rPr>
                        <a:t>-  Что за прелесть эти сказки! </a:t>
                      </a:r>
                      <a:endParaRPr kumimoji="0" lang="ru-RU" sz="2800" b="1" i="0" u="none" strike="noStrike" kern="1200" cap="none" spc="0" normalizeH="0" baseline="0" noProof="0" dirty="0" smtClean="0">
                        <a:ln>
                          <a:noFill/>
                        </a:ln>
                        <a:solidFill>
                          <a:srgbClr val="2A1304"/>
                        </a:solidFill>
                        <a:effectLst/>
                        <a:uLnTx/>
                        <a:uFillTx/>
                        <a:latin typeface="+mn-lt"/>
                        <a:ea typeface="+mn-ea"/>
                        <a:cs typeface="+mn-cs"/>
                      </a:endParaRPr>
                    </a:p>
                  </a:txBody>
                  <a:tcPr>
                    <a:solidFill>
                      <a:srgbClr val="F8D3BA"/>
                    </a:solidFill>
                  </a:tcPr>
                </a:tc>
                <a:tc>
                  <a:txBody>
                    <a:bodyPr/>
                    <a:lstStyle/>
                    <a:p>
                      <a:pPr algn="just"/>
                      <a:r>
                        <a:rPr kumimoji="0" lang="ru-RU" sz="2800" b="1" i="1" u="none" strike="noStrike" kern="1200" cap="none" spc="0" normalizeH="0" baseline="0" noProof="0" dirty="0" smtClean="0">
                          <a:ln>
                            <a:noFill/>
                          </a:ln>
                          <a:solidFill>
                            <a:srgbClr val="2A1304"/>
                          </a:solidFill>
                          <a:effectLst/>
                          <a:uLnTx/>
                          <a:uFillTx/>
                          <a:latin typeface="Times New Roman" panose="02020603050405020304" pitchFamily="18" charset="0"/>
                          <a:ea typeface="Times New Roman" panose="02020603050405020304" pitchFamily="18" charset="0"/>
                          <a:cs typeface="+mn-cs"/>
                        </a:rPr>
                        <a:t>       "Сказочный мир народов Амура"</a:t>
                      </a:r>
                      <a:r>
                        <a:rPr kumimoji="0" lang="ru-RU" sz="2800" b="0" i="1" u="none" strike="noStrike" kern="1200" cap="none" spc="0" normalizeH="0" baseline="0" noProof="0" dirty="0" smtClean="0">
                          <a:ln>
                            <a:noFill/>
                          </a:ln>
                          <a:solidFill>
                            <a:srgbClr val="2A1304"/>
                          </a:solidFill>
                          <a:effectLst/>
                          <a:uLnTx/>
                          <a:uFillTx/>
                          <a:latin typeface="Times New Roman" panose="02020603050405020304" pitchFamily="18" charset="0"/>
                          <a:ea typeface="Times New Roman" panose="02020603050405020304" pitchFamily="18" charset="0"/>
                          <a:cs typeface="+mn-cs"/>
                        </a:rPr>
                        <a:t> по сказкам Дмитрия Нагишкина. </a:t>
                      </a:r>
                      <a:endParaRPr lang="ru-RU" sz="2800" dirty="0"/>
                    </a:p>
                  </a:txBody>
                  <a:tcPr>
                    <a:solidFill>
                      <a:srgbClr val="F8D3BA"/>
                    </a:solidFill>
                  </a:tcPr>
                </a:tc>
                <a:extLst>
                  <a:ext uri="{0D108BD9-81ED-4DB2-BD59-A6C34878D82A}">
                    <a16:rowId xmlns:a16="http://schemas.microsoft.com/office/drawing/2014/main" val="4234922207"/>
                  </a:ext>
                </a:extLst>
              </a:tr>
              <a:tr h="914400">
                <a:tc>
                  <a:txBody>
                    <a:bodyPr/>
                    <a:lstStyle/>
                    <a:p>
                      <a:pPr marL="0" marR="0" lvl="0" indent="0" algn="just" defTabSz="914400" rtl="0" eaLnBrk="1" fontAlgn="auto" latinLnBrk="0" hangingPunct="1">
                        <a:lnSpc>
                          <a:spcPct val="107000"/>
                        </a:lnSpc>
                        <a:spcBef>
                          <a:spcPts val="0"/>
                        </a:spcBef>
                        <a:spcAft>
                          <a:spcPts val="0"/>
                        </a:spcAft>
                        <a:buClrTx/>
                        <a:buSzTx/>
                        <a:buFontTx/>
                        <a:buNone/>
                        <a:tabLst/>
                        <a:defRPr/>
                      </a:pPr>
                      <a:r>
                        <a:rPr kumimoji="0" lang="ru-RU" sz="2800" b="1" i="1" u="none" strike="noStrike" kern="1200" cap="none" spc="0" normalizeH="0" baseline="0" noProof="0" dirty="0" smtClean="0">
                          <a:ln>
                            <a:noFill/>
                          </a:ln>
                          <a:solidFill>
                            <a:srgbClr val="2A1304"/>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Культура других народов </a:t>
                      </a:r>
                      <a:endParaRPr kumimoji="0" lang="ru-RU" sz="2800" b="1" i="1" u="none" strike="noStrike" kern="1200" cap="none" spc="0" normalizeH="0" baseline="0" noProof="0" dirty="0" smtClean="0">
                        <a:ln>
                          <a:noFill/>
                        </a:ln>
                        <a:solidFill>
                          <a:srgbClr val="2A1304"/>
                        </a:solidFill>
                        <a:effectLst/>
                        <a:uLnTx/>
                        <a:uFillTx/>
                        <a:latin typeface="Calibri" panose="020F0502020204030204" pitchFamily="34" charset="0"/>
                        <a:ea typeface="Calibri" panose="020F0502020204030204" pitchFamily="34" charset="0"/>
                        <a:cs typeface="Times New Roman" panose="02020603050405020304" pitchFamily="18" charset="0"/>
                      </a:endParaRPr>
                    </a:p>
                  </a:txBody>
                  <a:tcPr>
                    <a:solidFill>
                      <a:srgbClr val="FEFAF8"/>
                    </a:solidFill>
                  </a:tcPr>
                </a:tc>
                <a:tc>
                  <a:txBody>
                    <a:bodyPr/>
                    <a:lstStyle/>
                    <a:p>
                      <a:r>
                        <a:rPr lang="ru-RU" sz="2800" b="1" i="1" dirty="0" smtClean="0">
                          <a:solidFill>
                            <a:srgbClr val="2A1304"/>
                          </a:solidFill>
                          <a:latin typeface="Times New Roman" panose="02020603050405020304" pitchFamily="18" charset="0"/>
                          <a:cs typeface="Times New Roman" panose="02020603050405020304" pitchFamily="18" charset="0"/>
                        </a:rPr>
                        <a:t>       КНР</a:t>
                      </a:r>
                      <a:endParaRPr lang="ru-RU" sz="2800" b="1" i="1" dirty="0">
                        <a:solidFill>
                          <a:srgbClr val="2A1304"/>
                        </a:solidFill>
                        <a:latin typeface="Times New Roman" panose="02020603050405020304" pitchFamily="18" charset="0"/>
                        <a:cs typeface="Times New Roman" panose="02020603050405020304" pitchFamily="18" charset="0"/>
                      </a:endParaRPr>
                    </a:p>
                  </a:txBody>
                  <a:tcPr>
                    <a:solidFill>
                      <a:srgbClr val="FEFAF8"/>
                    </a:solidFill>
                  </a:tcPr>
                </a:tc>
                <a:extLst>
                  <a:ext uri="{0D108BD9-81ED-4DB2-BD59-A6C34878D82A}">
                    <a16:rowId xmlns:a16="http://schemas.microsoft.com/office/drawing/2014/main" val="358335005"/>
                  </a:ext>
                </a:extLst>
              </a:tr>
              <a:tr h="919343">
                <a:tc>
                  <a:txBody>
                    <a:bodyPr/>
                    <a:lstStyle/>
                    <a:p>
                      <a:pPr marL="0" marR="0" lvl="0" indent="0" algn="l" defTabSz="914400" rtl="0" eaLnBrk="1" fontAlgn="auto" latinLnBrk="0" hangingPunct="1">
                        <a:lnSpc>
                          <a:spcPct val="107000"/>
                        </a:lnSpc>
                        <a:spcBef>
                          <a:spcPts val="0"/>
                        </a:spcBef>
                        <a:spcAft>
                          <a:spcPts val="0"/>
                        </a:spcAft>
                        <a:buClrTx/>
                        <a:buSzTx/>
                        <a:buFontTx/>
                        <a:buNone/>
                        <a:tabLst/>
                        <a:defRPr/>
                      </a:pPr>
                      <a:r>
                        <a:rPr kumimoji="0" lang="ru-RU" sz="2800" b="1" i="1" u="none" strike="noStrike" kern="1200" cap="none" spc="0" normalizeH="0" baseline="0" noProof="0" dirty="0" smtClean="0">
                          <a:ln>
                            <a:noFill/>
                          </a:ln>
                          <a:solidFill>
                            <a:srgbClr val="2A1304"/>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Космос </a:t>
                      </a:r>
                      <a:endParaRPr kumimoji="0" lang="ru-RU" sz="2800" b="1" i="1" u="none" strike="noStrike" kern="1200" cap="none" spc="0" normalizeH="0" baseline="0" noProof="0" dirty="0" smtClean="0">
                        <a:ln>
                          <a:noFill/>
                        </a:ln>
                        <a:solidFill>
                          <a:srgbClr val="2A1304"/>
                        </a:solidFill>
                        <a:effectLst/>
                        <a:uLnTx/>
                        <a:uFillTx/>
                        <a:latin typeface="Calibri" panose="020F0502020204030204" pitchFamily="34" charset="0"/>
                        <a:ea typeface="Calibri" panose="020F0502020204030204" pitchFamily="34" charset="0"/>
                        <a:cs typeface="Times New Roman" panose="02020603050405020304" pitchFamily="18" charset="0"/>
                      </a:endParaRPr>
                    </a:p>
                    <a:p>
                      <a:endParaRPr lang="ru-RU" dirty="0"/>
                    </a:p>
                  </a:txBody>
                  <a:tcPr>
                    <a:solidFill>
                      <a:srgbClr val="F8D3BA"/>
                    </a:solidFill>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2800" b="1" i="1"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       Здесь рождается космос – космодром «Свободный» (амурской обл.)</a:t>
                      </a:r>
                    </a:p>
                    <a:p>
                      <a:endParaRPr lang="ru-RU" dirty="0"/>
                    </a:p>
                  </a:txBody>
                  <a:tcPr>
                    <a:solidFill>
                      <a:srgbClr val="F8D3BA"/>
                    </a:solidFill>
                  </a:tcPr>
                </a:tc>
                <a:extLst>
                  <a:ext uri="{0D108BD9-81ED-4DB2-BD59-A6C34878D82A}">
                    <a16:rowId xmlns:a16="http://schemas.microsoft.com/office/drawing/2014/main" val="2409836434"/>
                  </a:ext>
                </a:extLst>
              </a:tr>
              <a:tr h="1320800">
                <a:tc>
                  <a:txBody>
                    <a:bodyPr/>
                    <a:lstStyle/>
                    <a:p>
                      <a:pPr algn="just">
                        <a:lnSpc>
                          <a:spcPct val="107000"/>
                        </a:lnSpc>
                        <a:spcAft>
                          <a:spcPts val="0"/>
                        </a:spcAft>
                      </a:pPr>
                      <a:r>
                        <a:rPr lang="ru-RU" sz="2800" b="1" i="1" dirty="0" smtClean="0">
                          <a:solidFill>
                            <a:srgbClr val="2A1304"/>
                          </a:solidFill>
                          <a:effectLst/>
                          <a:latin typeface="Times New Roman" panose="02020603050405020304" pitchFamily="18" charset="0"/>
                          <a:ea typeface="Times New Roman" panose="02020603050405020304" pitchFamily="18" charset="0"/>
                          <a:cs typeface="Times New Roman" panose="02020603050405020304" pitchFamily="18" charset="0"/>
                        </a:rPr>
                        <a:t>-     Русская традиционная культура: народные ремёсла, промыслы России  </a:t>
                      </a:r>
                      <a:endParaRPr lang="ru-RU" sz="2800" b="1" i="1" dirty="0" smtClean="0">
                        <a:solidFill>
                          <a:srgbClr val="2A1304"/>
                        </a:solidFill>
                        <a:effectLst/>
                        <a:latin typeface="Calibri" panose="020F0502020204030204" pitchFamily="34" charset="0"/>
                        <a:ea typeface="Calibri" panose="020F0502020204030204" pitchFamily="34" charset="0"/>
                        <a:cs typeface="Times New Roman" panose="02020603050405020304" pitchFamily="18" charset="0"/>
                      </a:endParaRPr>
                    </a:p>
                    <a:p>
                      <a:endParaRPr lang="ru-RU" dirty="0"/>
                    </a:p>
                  </a:txBody>
                  <a:tcPr>
                    <a:solidFill>
                      <a:srgbClr val="FEFAF8"/>
                    </a:solidFill>
                  </a:tcPr>
                </a:tc>
                <a:tc>
                  <a:txBody>
                    <a:bodyPr/>
                    <a:lstStyle/>
                    <a:p>
                      <a:endParaRPr lang="ru-RU" dirty="0"/>
                    </a:p>
                  </a:txBody>
                  <a:tcPr>
                    <a:solidFill>
                      <a:srgbClr val="FEFAF8"/>
                    </a:solidFill>
                  </a:tcPr>
                </a:tc>
                <a:extLst>
                  <a:ext uri="{0D108BD9-81ED-4DB2-BD59-A6C34878D82A}">
                    <a16:rowId xmlns:a16="http://schemas.microsoft.com/office/drawing/2014/main" val="552095875"/>
                  </a:ext>
                </a:extLst>
              </a:tr>
            </a:tbl>
          </a:graphicData>
        </a:graphic>
      </p:graphicFrame>
    </p:spTree>
    <p:extLst>
      <p:ext uri="{BB962C8B-B14F-4D97-AF65-F5344CB8AC3E}">
        <p14:creationId xmlns:p14="http://schemas.microsoft.com/office/powerpoint/2010/main" val="5305487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DF3ED"/>
        </a:solidFill>
        <a:effectLst/>
      </p:bgPr>
    </p:bg>
    <p:spTree>
      <p:nvGrpSpPr>
        <p:cNvPr id="1" name=""/>
        <p:cNvGrpSpPr/>
        <p:nvPr/>
      </p:nvGrpSpPr>
      <p:grpSpPr>
        <a:xfrm>
          <a:off x="0" y="0"/>
          <a:ext cx="0" cy="0"/>
          <a:chOff x="0" y="0"/>
          <a:chExt cx="0" cy="0"/>
        </a:xfrm>
      </p:grpSpPr>
      <p:sp>
        <p:nvSpPr>
          <p:cNvPr id="2" name="TextBox 1"/>
          <p:cNvSpPr txBox="1"/>
          <p:nvPr/>
        </p:nvSpPr>
        <p:spPr>
          <a:xfrm>
            <a:off x="145143" y="174171"/>
            <a:ext cx="11916228" cy="646331"/>
          </a:xfrm>
          <a:prstGeom prst="rect">
            <a:avLst/>
          </a:prstGeom>
          <a:noFill/>
        </p:spPr>
        <p:txBody>
          <a:bodyPr wrap="square" rtlCol="0">
            <a:spAutoFit/>
          </a:bodyPr>
          <a:lstStyle/>
          <a:p>
            <a:pPr lvl="0" algn="ctr"/>
            <a:r>
              <a:rPr lang="ru-RU" sz="3600" b="1" i="1" dirty="0" smtClean="0">
                <a:solidFill>
                  <a:srgbClr val="2A1304"/>
                </a:solidFill>
                <a:latin typeface="Times New Roman" panose="02020603050405020304" pitchFamily="18" charset="0"/>
                <a:ea typeface="Times New Roman" panose="02020603050405020304" pitchFamily="18" charset="0"/>
              </a:rPr>
              <a:t>Учебно-исследовательское задание:</a:t>
            </a:r>
          </a:p>
        </p:txBody>
      </p:sp>
      <p:sp>
        <p:nvSpPr>
          <p:cNvPr id="3" name="TextBox 2"/>
          <p:cNvSpPr txBox="1"/>
          <p:nvPr/>
        </p:nvSpPr>
        <p:spPr>
          <a:xfrm>
            <a:off x="1814286" y="820502"/>
            <a:ext cx="10101944" cy="1815882"/>
          </a:xfrm>
          <a:prstGeom prst="rect">
            <a:avLst/>
          </a:prstGeom>
          <a:noFill/>
        </p:spPr>
        <p:txBody>
          <a:bodyPr wrap="square" rtlCol="0">
            <a:spAutoFit/>
          </a:bodyPr>
          <a:lstStyle/>
          <a:p>
            <a:pPr marL="571500" lvl="0" indent="-571500" algn="just">
              <a:buFont typeface="Wingdings" panose="05000000000000000000" pitchFamily="2" charset="2"/>
              <a:buChar char="ü"/>
            </a:pPr>
            <a:r>
              <a:rPr lang="ru-RU" sz="2800" b="1" i="1" dirty="0">
                <a:solidFill>
                  <a:srgbClr val="2A1304"/>
                </a:solidFill>
                <a:latin typeface="Times New Roman" panose="02020603050405020304" pitchFamily="18" charset="0"/>
              </a:rPr>
              <a:t>предложите темы бесед к лексической теме «Моя страна, мой город, улица» с учётом реализации национально – регионального компонента «Край родной, земля Амурская».</a:t>
            </a:r>
            <a:endParaRPr lang="ru-RU" sz="2800" i="1" dirty="0">
              <a:solidFill>
                <a:srgbClr val="2A1304"/>
              </a:solidFill>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6474" y="2787226"/>
            <a:ext cx="1330097" cy="1219596"/>
          </a:xfrm>
          <a:prstGeom prst="rect">
            <a:avLst/>
          </a:prstGeo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5143" y="174171"/>
            <a:ext cx="1554272" cy="1554272"/>
          </a:xfrm>
          <a:prstGeom prst="rect">
            <a:avLst/>
          </a:prstGeom>
        </p:spPr>
      </p:pic>
      <p:graphicFrame>
        <p:nvGraphicFramePr>
          <p:cNvPr id="6" name="Таблица 5"/>
          <p:cNvGraphicFramePr>
            <a:graphicFrameLocks noGrp="1"/>
          </p:cNvGraphicFramePr>
          <p:nvPr>
            <p:extLst>
              <p:ext uri="{D42A27DB-BD31-4B8C-83A1-F6EECF244321}">
                <p14:modId xmlns:p14="http://schemas.microsoft.com/office/powerpoint/2010/main" val="3471834159"/>
              </p:ext>
            </p:extLst>
          </p:nvPr>
        </p:nvGraphicFramePr>
        <p:xfrm>
          <a:off x="1988457" y="2636049"/>
          <a:ext cx="10072913" cy="4111013"/>
        </p:xfrm>
        <a:graphic>
          <a:graphicData uri="http://schemas.openxmlformats.org/drawingml/2006/table">
            <a:tbl>
              <a:tblPr firstRow="1" bandRow="1">
                <a:tableStyleId>{5C22544A-7EE6-4342-B048-85BDC9FD1C3A}</a:tableStyleId>
              </a:tblPr>
              <a:tblGrid>
                <a:gridCol w="4040964">
                  <a:extLst>
                    <a:ext uri="{9D8B030D-6E8A-4147-A177-3AD203B41FA5}">
                      <a16:colId xmlns:a16="http://schemas.microsoft.com/office/drawing/2014/main" val="807499622"/>
                    </a:ext>
                  </a:extLst>
                </a:gridCol>
                <a:gridCol w="6031949">
                  <a:extLst>
                    <a:ext uri="{9D8B030D-6E8A-4147-A177-3AD203B41FA5}">
                      <a16:colId xmlns:a16="http://schemas.microsoft.com/office/drawing/2014/main" val="100839011"/>
                    </a:ext>
                  </a:extLst>
                </a:gridCol>
              </a:tblGrid>
              <a:tr h="87293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3600" b="1" i="1" u="none" strike="noStrike" kern="120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Лексическая тема</a:t>
                      </a:r>
                      <a:endParaRPr kumimoji="0" lang="ru-RU" sz="3600" b="1" i="1" u="none" strike="noStrike" kern="1200" cap="none" spc="0" normalizeH="0" baseline="0" noProof="0" dirty="0">
                        <a:ln>
                          <a:noFill/>
                        </a:ln>
                        <a:solidFill>
                          <a:prstClr val="white"/>
                        </a:solidFill>
                        <a:effectLst/>
                        <a:uLnTx/>
                        <a:uFillTx/>
                        <a:latin typeface="Times New Roman" panose="02020603050405020304" pitchFamily="18" charset="0"/>
                        <a:ea typeface="+mn-ea"/>
                        <a:cs typeface="Times New Roman" panose="02020603050405020304" pitchFamily="18" charset="0"/>
                      </a:endParaRPr>
                    </a:p>
                  </a:txBody>
                  <a:tcPr>
                    <a:solidFill>
                      <a:srgbClr val="401D06"/>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3600" b="1" i="1" u="none" strike="noStrike" kern="120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Темы бесед</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ru-RU" sz="1800" b="1" i="1" u="none" strike="noStrike" kern="1200" cap="none" spc="0" normalizeH="0" baseline="0" noProof="0" dirty="0" smtClean="0">
                          <a:ln>
                            <a:noFill/>
                          </a:ln>
                          <a:solidFill>
                            <a:prstClr val="white"/>
                          </a:solidFill>
                          <a:effectLst/>
                          <a:uLnTx/>
                          <a:uFillTx/>
                          <a:latin typeface="Times New Roman" panose="02020603050405020304" pitchFamily="18" charset="0"/>
                          <a:ea typeface="+mn-ea"/>
                          <a:cs typeface="Times New Roman" panose="02020603050405020304" pitchFamily="18" charset="0"/>
                        </a:rPr>
                        <a:t>Продолжение таблицы №1</a:t>
                      </a:r>
                    </a:p>
                  </a:txBody>
                  <a:tcPr>
                    <a:solidFill>
                      <a:srgbClr val="401D06"/>
                    </a:solidFill>
                  </a:tcPr>
                </a:tc>
                <a:extLst>
                  <a:ext uri="{0D108BD9-81ED-4DB2-BD59-A6C34878D82A}">
                    <a16:rowId xmlns:a16="http://schemas.microsoft.com/office/drawing/2014/main" val="1963956869"/>
                  </a:ext>
                </a:extLst>
              </a:tr>
              <a:tr h="3196613">
                <a:tc>
                  <a:txBody>
                    <a:bodyPr/>
                    <a:lstStyle/>
                    <a:p>
                      <a:pPr algn="just"/>
                      <a:r>
                        <a:rPr kumimoji="0" lang="ru-RU" sz="2800" b="1" i="1" u="none" strike="noStrike" kern="1200" cap="none" spc="0" normalizeH="0" baseline="0" noProof="0" dirty="0" smtClean="0">
                          <a:ln>
                            <a:noFill/>
                          </a:ln>
                          <a:solidFill>
                            <a:srgbClr val="2A1304"/>
                          </a:solidFill>
                          <a:effectLst/>
                          <a:uLnTx/>
                          <a:uFillTx/>
                          <a:latin typeface="Times New Roman" panose="02020603050405020304" pitchFamily="18" charset="0"/>
                          <a:ea typeface="+mn-ea"/>
                          <a:cs typeface="+mn-cs"/>
                        </a:rPr>
                        <a:t>       - Моя страна, мой город, улица</a:t>
                      </a:r>
                      <a:endParaRPr lang="ru-RU" dirty="0"/>
                    </a:p>
                  </a:txBody>
                  <a:tcPr>
                    <a:solidFill>
                      <a:srgbClr val="F8D3BA"/>
                    </a:solidFill>
                  </a:tcPr>
                </a:tc>
                <a:tc>
                  <a:txBody>
                    <a:bodyPr/>
                    <a:lstStyle/>
                    <a:p>
                      <a:r>
                        <a:rPr lang="ru-RU" sz="2800" dirty="0" smtClean="0"/>
                        <a:t>… … …</a:t>
                      </a:r>
                    </a:p>
                    <a:p>
                      <a:r>
                        <a:rPr lang="ru-RU" sz="2800" dirty="0" smtClean="0"/>
                        <a:t>… … …</a:t>
                      </a:r>
                    </a:p>
                    <a:p>
                      <a:r>
                        <a:rPr lang="ru-RU" sz="2800" dirty="0" smtClean="0"/>
                        <a:t>… … …</a:t>
                      </a:r>
                    </a:p>
                    <a:p>
                      <a:r>
                        <a:rPr lang="ru-RU" sz="2800" dirty="0" smtClean="0"/>
                        <a:t>… … …</a:t>
                      </a:r>
                    </a:p>
                    <a:p>
                      <a:r>
                        <a:rPr lang="ru-RU" sz="2800" dirty="0" smtClean="0"/>
                        <a:t>… … …</a:t>
                      </a:r>
                    </a:p>
                    <a:p>
                      <a:r>
                        <a:rPr lang="ru-RU" sz="2800" dirty="0" smtClean="0"/>
                        <a:t>… … …</a:t>
                      </a:r>
                    </a:p>
                    <a:p>
                      <a:pPr algn="r"/>
                      <a:endParaRPr lang="ru-RU" sz="1400" b="1" i="1" dirty="0" smtClean="0">
                        <a:latin typeface="Times New Roman" panose="02020603050405020304" pitchFamily="18" charset="0"/>
                        <a:cs typeface="Times New Roman" panose="02020603050405020304" pitchFamily="18" charset="0"/>
                      </a:endParaRPr>
                    </a:p>
                    <a:p>
                      <a:pPr algn="r"/>
                      <a:r>
                        <a:rPr lang="ru-RU" sz="1400" b="1" i="1" dirty="0" smtClean="0">
                          <a:latin typeface="Times New Roman" panose="02020603050405020304" pitchFamily="18" charset="0"/>
                          <a:cs typeface="Times New Roman" panose="02020603050405020304" pitchFamily="18" charset="0"/>
                        </a:rPr>
                        <a:t>Окончание таблицы №1</a:t>
                      </a:r>
                      <a:endParaRPr lang="ru-RU" sz="1400" b="1" i="1" dirty="0">
                        <a:latin typeface="Times New Roman" panose="02020603050405020304" pitchFamily="18" charset="0"/>
                        <a:cs typeface="Times New Roman" panose="02020603050405020304" pitchFamily="18" charset="0"/>
                      </a:endParaRPr>
                    </a:p>
                  </a:txBody>
                  <a:tcPr>
                    <a:solidFill>
                      <a:srgbClr val="F8D3BA"/>
                    </a:solidFill>
                  </a:tcPr>
                </a:tc>
                <a:extLst>
                  <a:ext uri="{0D108BD9-81ED-4DB2-BD59-A6C34878D82A}">
                    <a16:rowId xmlns:a16="http://schemas.microsoft.com/office/drawing/2014/main" val="1266440172"/>
                  </a:ext>
                </a:extLst>
              </a:tr>
            </a:tbl>
          </a:graphicData>
        </a:graphic>
      </p:graphicFrame>
    </p:spTree>
    <p:extLst>
      <p:ext uri="{BB962C8B-B14F-4D97-AF65-F5344CB8AC3E}">
        <p14:creationId xmlns:p14="http://schemas.microsoft.com/office/powerpoint/2010/main" val="19408762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DF3ED"/>
        </a:solidFill>
        <a:effectLst/>
      </p:bgPr>
    </p:bg>
    <p:spTree>
      <p:nvGrpSpPr>
        <p:cNvPr id="1" name=""/>
        <p:cNvGrpSpPr/>
        <p:nvPr/>
      </p:nvGrpSpPr>
      <p:grpSpPr>
        <a:xfrm>
          <a:off x="0" y="0"/>
          <a:ext cx="0" cy="0"/>
          <a:chOff x="0" y="0"/>
          <a:chExt cx="0" cy="0"/>
        </a:xfrm>
      </p:grpSpPr>
      <p:sp>
        <p:nvSpPr>
          <p:cNvPr id="2" name="TextBox 1"/>
          <p:cNvSpPr txBox="1"/>
          <p:nvPr/>
        </p:nvSpPr>
        <p:spPr>
          <a:xfrm>
            <a:off x="2937164" y="193964"/>
            <a:ext cx="6594763" cy="646331"/>
          </a:xfrm>
          <a:prstGeom prst="rect">
            <a:avLst/>
          </a:prstGeom>
          <a:noFill/>
        </p:spPr>
        <p:txBody>
          <a:bodyPr wrap="square" rtlCol="0">
            <a:spAutoFit/>
          </a:bodyPr>
          <a:lstStyle/>
          <a:p>
            <a:pPr algn="ctr"/>
            <a:r>
              <a:rPr lang="ru-RU" sz="3600" b="1" i="1" dirty="0" smtClean="0">
                <a:latin typeface="Times New Roman" panose="02020603050405020304" pitchFamily="18" charset="0"/>
                <a:cs typeface="Times New Roman" panose="02020603050405020304" pitchFamily="18" charset="0"/>
              </a:rPr>
              <a:t>Подготовка детей к беседе</a:t>
            </a:r>
            <a:endParaRPr lang="ru-RU" sz="3600" b="1" i="1"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84115" y="80711"/>
            <a:ext cx="759584" cy="759584"/>
          </a:xfrm>
          <a:prstGeom prst="rect">
            <a:avLst/>
          </a:prstGeom>
        </p:spPr>
      </p:pic>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73706" y="1104815"/>
            <a:ext cx="10222175" cy="5550752"/>
          </a:xfrm>
          <a:prstGeom prst="roundRect">
            <a:avLst>
              <a:gd name="adj" fmla="val 8594"/>
            </a:avLst>
          </a:prstGeom>
          <a:solidFill>
            <a:srgbClr val="FFFFFF">
              <a:shade val="85000"/>
            </a:srgbClr>
          </a:solidFill>
          <a:ln>
            <a:noFill/>
          </a:ln>
          <a:effectLst>
            <a:outerShdw blurRad="107950" dist="12700" dir="5400000" algn="ctr">
              <a:srgbClr val="000000"/>
            </a:outerShdw>
            <a:reflection blurRad="12700" stA="38000" endPos="28000" dist="5000" dir="5400000" sy="-100000" algn="bl" rotWithShape="0"/>
          </a:effectLst>
          <a:scene3d>
            <a:camera prst="orthographicFront">
              <a:rot lat="0" lon="0" rev="0"/>
            </a:camera>
            <a:lightRig rig="soft" dir="t">
              <a:rot lat="0" lon="0" rev="0"/>
            </a:lightRig>
          </a:scene3d>
          <a:sp3d contourW="44450" prstMaterial="matte">
            <a:bevelT w="63500" h="63500" prst="artDeco"/>
            <a:contourClr>
              <a:srgbClr val="FFFFFF"/>
            </a:contourClr>
          </a:sp3d>
        </p:spPr>
      </p:pic>
    </p:spTree>
    <p:extLst>
      <p:ext uri="{BB962C8B-B14F-4D97-AF65-F5344CB8AC3E}">
        <p14:creationId xmlns:p14="http://schemas.microsoft.com/office/powerpoint/2010/main" val="462001899"/>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986</TotalTime>
  <Words>4527</Words>
  <Application>Microsoft Office PowerPoint</Application>
  <PresentationFormat>Широкоэкранный</PresentationFormat>
  <Paragraphs>237</Paragraphs>
  <Slides>21</Slides>
  <Notes>17</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21</vt:i4>
      </vt:variant>
    </vt:vector>
  </HeadingPairs>
  <TitlesOfParts>
    <vt:vector size="28" baseType="lpstr">
      <vt:lpstr>Arial</vt:lpstr>
      <vt:lpstr>Calibri</vt:lpstr>
      <vt:lpstr>Calibri Light</vt:lpstr>
      <vt:lpstr>Consolas</vt:lpstr>
      <vt:lpstr>Times New Roman</vt:lpstr>
      <vt:lpstr>Wingdings</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Амурский педагогический колледж.</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Беседа – основное средство обучения детей дошкольного возраста связной диалогической речи</dc:title>
  <dc:subject>МДК 03.02 Теория и методика развития речи у детей.</dc:subject>
  <dc:creator>преподаватель методики развития речи - О.Г.Гольская. </dc:creator>
  <cp:lastModifiedBy>Admin</cp:lastModifiedBy>
  <cp:revision>109</cp:revision>
  <dcterms:created xsi:type="dcterms:W3CDTF">2017-10-29T02:08:43Z</dcterms:created>
  <dcterms:modified xsi:type="dcterms:W3CDTF">2019-06-04T08:48:17Z</dcterms:modified>
</cp:coreProperties>
</file>