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sldIdLst>
    <p:sldId id="272" r:id="rId2"/>
    <p:sldId id="280" r:id="rId3"/>
    <p:sldId id="283" r:id="rId4"/>
    <p:sldId id="282" r:id="rId5"/>
    <p:sldId id="284" r:id="rId6"/>
    <p:sldId id="276" r:id="rId7"/>
    <p:sldId id="273" r:id="rId8"/>
    <p:sldId id="277" r:id="rId9"/>
    <p:sldId id="261" r:id="rId10"/>
    <p:sldId id="278" r:id="rId11"/>
    <p:sldId id="265" r:id="rId12"/>
    <p:sldId id="266" r:id="rId13"/>
    <p:sldId id="267" r:id="rId14"/>
    <p:sldId id="269" r:id="rId15"/>
    <p:sldId id="279"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6" autoAdjust="0"/>
    <p:restoredTop sz="94671" autoAdjust="0"/>
  </p:normalViewPr>
  <p:slideViewPr>
    <p:cSldViewPr>
      <p:cViewPr varScale="1">
        <p:scale>
          <a:sx n="74" d="100"/>
          <a:sy n="74" d="100"/>
        </p:scale>
        <p:origin x="1266" y="12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6053F3E-AF8A-4ACA-B9B0-01F521691ED4}" type="datetimeFigureOut">
              <a:rPr lang="ru-RU" smtClean="0"/>
              <a:t>21.04.2018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3CC67E-5806-4C5D-9B38-9DE6FE50AAC8}" type="slidenum">
              <a:rPr lang="ru-RU" smtClean="0"/>
              <a:t>‹#›</a:t>
            </a:fld>
            <a:endParaRPr lang="ru-RU"/>
          </a:p>
        </p:txBody>
      </p:sp>
    </p:spTree>
    <p:extLst>
      <p:ext uri="{BB962C8B-B14F-4D97-AF65-F5344CB8AC3E}">
        <p14:creationId xmlns:p14="http://schemas.microsoft.com/office/powerpoint/2010/main" val="19658196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6053F3E-AF8A-4ACA-B9B0-01F521691ED4}" type="datetimeFigureOut">
              <a:rPr lang="ru-RU" smtClean="0"/>
              <a:t>21.04.2018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D3CC67E-5806-4C5D-9B38-9DE6FE50AAC8}" type="slidenum">
              <a:rPr lang="ru-RU" smtClean="0"/>
              <a:t>‹#›</a:t>
            </a:fld>
            <a:endParaRPr lang="ru-RU"/>
          </a:p>
        </p:txBody>
      </p:sp>
    </p:spTree>
    <p:extLst>
      <p:ext uri="{BB962C8B-B14F-4D97-AF65-F5344CB8AC3E}">
        <p14:creationId xmlns:p14="http://schemas.microsoft.com/office/powerpoint/2010/main" val="2240160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86053F3E-AF8A-4ACA-B9B0-01F521691ED4}" type="datetimeFigureOut">
              <a:rPr lang="ru-RU" smtClean="0"/>
              <a:t>21.04.2018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3CC67E-5806-4C5D-9B38-9DE6FE50AAC8}" type="slidenum">
              <a:rPr lang="ru-RU" smtClean="0"/>
              <a:t>‹#›</a:t>
            </a:fld>
            <a:endParaRPr lang="ru-RU"/>
          </a:p>
        </p:txBody>
      </p:sp>
    </p:spTree>
    <p:extLst>
      <p:ext uri="{BB962C8B-B14F-4D97-AF65-F5344CB8AC3E}">
        <p14:creationId xmlns:p14="http://schemas.microsoft.com/office/powerpoint/2010/main" val="21746409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17649"/>
          </a:xfrm>
        </p:spPr>
        <p:txBody>
          <a:bodyPr/>
          <a:lstStyle>
            <a:lvl1pPr>
              <a:defRPr sz="4800"/>
            </a:lvl1pPr>
          </a:lstStyle>
          <a:p>
            <a:r>
              <a:rPr lang="ru-RU" smtClean="0"/>
              <a:t>Образец заголовка</a:t>
            </a:r>
            <a:endParaRPr lang="en-US" dirty="0"/>
          </a:p>
        </p:txBody>
      </p:sp>
      <p:sp>
        <p:nvSpPr>
          <p:cNvPr id="14" name="Text Placeholder 3"/>
          <p:cNvSpPr>
            <a:spLocks noGrp="1"/>
          </p:cNvSpPr>
          <p:nvPr>
            <p:ph type="body" sz="half" idx="13"/>
          </p:nvPr>
        </p:nvSpPr>
        <p:spPr>
          <a:xfrm>
            <a:off x="1454530" y="3765449"/>
            <a:ext cx="5449871"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86053F3E-AF8A-4ACA-B9B0-01F521691ED4}" type="datetimeFigureOut">
              <a:rPr lang="ru-RU" smtClean="0"/>
              <a:t>21.04.2018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3CC67E-5806-4C5D-9B38-9DE6FE50AAC8}" type="slidenum">
              <a:rPr lang="ru-RU" smtClean="0"/>
              <a:t>‹#›</a:t>
            </a:fld>
            <a:endParaRPr lang="ru-RU"/>
          </a:p>
        </p:txBody>
      </p:sp>
      <p:sp>
        <p:nvSpPr>
          <p:cNvPr id="9" name="TextBox 8"/>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
        <p:nvSpPr>
          <p:cNvPr id="13" name="TextBox 12"/>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1280467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6053F3E-AF8A-4ACA-B9B0-01F521691ED4}" type="datetimeFigureOut">
              <a:rPr lang="ru-RU" smtClean="0"/>
              <a:t>21.04.2018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3CC67E-5806-4C5D-9B38-9DE6FE50AAC8}" type="slidenum">
              <a:rPr lang="ru-RU" smtClean="0"/>
              <a:t>‹#›</a:t>
            </a:fld>
            <a:endParaRPr lang="ru-RU"/>
          </a:p>
        </p:txBody>
      </p:sp>
    </p:spTree>
    <p:extLst>
      <p:ext uri="{BB962C8B-B14F-4D97-AF65-F5344CB8AC3E}">
        <p14:creationId xmlns:p14="http://schemas.microsoft.com/office/powerpoint/2010/main" val="8932214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6053F3E-AF8A-4ACA-B9B0-01F521691ED4}" type="datetimeFigureOut">
              <a:rPr lang="ru-RU" smtClean="0"/>
              <a:t>21.04.2018</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3CC67E-5806-4C5D-9B38-9DE6FE50AAC8}" type="slidenum">
              <a:rPr lang="ru-RU" smtClean="0"/>
              <a:t>‹#›</a:t>
            </a:fld>
            <a:endParaRPr lang="ru-RU"/>
          </a:p>
        </p:txBody>
      </p:sp>
    </p:spTree>
    <p:extLst>
      <p:ext uri="{BB962C8B-B14F-4D97-AF65-F5344CB8AC3E}">
        <p14:creationId xmlns:p14="http://schemas.microsoft.com/office/powerpoint/2010/main" val="29548628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6053F3E-AF8A-4ACA-B9B0-01F521691ED4}" type="datetimeFigureOut">
              <a:rPr lang="ru-RU" smtClean="0"/>
              <a:t>21.04.2018</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3CC67E-5806-4C5D-9B38-9DE6FE50AAC8}" type="slidenum">
              <a:rPr lang="ru-RU" smtClean="0"/>
              <a:t>‹#›</a:t>
            </a:fld>
            <a:endParaRPr lang="ru-RU"/>
          </a:p>
        </p:txBody>
      </p:sp>
    </p:spTree>
    <p:extLst>
      <p:ext uri="{BB962C8B-B14F-4D97-AF65-F5344CB8AC3E}">
        <p14:creationId xmlns:p14="http://schemas.microsoft.com/office/powerpoint/2010/main" val="14819060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6053F3E-AF8A-4ACA-B9B0-01F521691ED4}" type="datetimeFigureOut">
              <a:rPr lang="ru-RU" smtClean="0"/>
              <a:t>21.04.2018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3CC67E-5806-4C5D-9B38-9DE6FE50AAC8}" type="slidenum">
              <a:rPr lang="ru-RU" smtClean="0"/>
              <a:t>‹#›</a:t>
            </a:fld>
            <a:endParaRPr lang="ru-RU"/>
          </a:p>
        </p:txBody>
      </p:sp>
    </p:spTree>
    <p:extLst>
      <p:ext uri="{BB962C8B-B14F-4D97-AF65-F5344CB8AC3E}">
        <p14:creationId xmlns:p14="http://schemas.microsoft.com/office/powerpoint/2010/main" val="37422071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6053F3E-AF8A-4ACA-B9B0-01F521691ED4}" type="datetimeFigureOut">
              <a:rPr lang="ru-RU" smtClean="0"/>
              <a:t>21.04.2018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3CC67E-5806-4C5D-9B38-9DE6FE50AAC8}" type="slidenum">
              <a:rPr lang="ru-RU" smtClean="0"/>
              <a:t>‹#›</a:t>
            </a:fld>
            <a:endParaRPr lang="ru-RU"/>
          </a:p>
        </p:txBody>
      </p:sp>
    </p:spTree>
    <p:extLst>
      <p:ext uri="{BB962C8B-B14F-4D97-AF65-F5344CB8AC3E}">
        <p14:creationId xmlns:p14="http://schemas.microsoft.com/office/powerpoint/2010/main" val="1169865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6053F3E-AF8A-4ACA-B9B0-01F521691ED4}" type="datetimeFigureOut">
              <a:rPr lang="ru-RU" smtClean="0"/>
              <a:t>21.04.2018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3CC67E-5806-4C5D-9B38-9DE6FE50AAC8}" type="slidenum">
              <a:rPr lang="ru-RU" smtClean="0"/>
              <a:t>‹#›</a:t>
            </a:fld>
            <a:endParaRPr lang="ru-RU"/>
          </a:p>
        </p:txBody>
      </p:sp>
    </p:spTree>
    <p:extLst>
      <p:ext uri="{BB962C8B-B14F-4D97-AF65-F5344CB8AC3E}">
        <p14:creationId xmlns:p14="http://schemas.microsoft.com/office/powerpoint/2010/main" val="3212388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6053F3E-AF8A-4ACA-B9B0-01F521691ED4}" type="datetimeFigureOut">
              <a:rPr lang="ru-RU" smtClean="0"/>
              <a:t>21.04.2018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3CC67E-5806-4C5D-9B38-9DE6FE50AAC8}" type="slidenum">
              <a:rPr lang="ru-RU" smtClean="0"/>
              <a:t>‹#›</a:t>
            </a:fld>
            <a:endParaRPr lang="ru-RU"/>
          </a:p>
        </p:txBody>
      </p:sp>
    </p:spTree>
    <p:extLst>
      <p:ext uri="{BB962C8B-B14F-4D97-AF65-F5344CB8AC3E}">
        <p14:creationId xmlns:p14="http://schemas.microsoft.com/office/powerpoint/2010/main" val="1325253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6053F3E-AF8A-4ACA-B9B0-01F521691ED4}" type="datetimeFigureOut">
              <a:rPr lang="ru-RU" smtClean="0"/>
              <a:t>21.04.2018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D3CC67E-5806-4C5D-9B38-9DE6FE50AAC8}" type="slidenum">
              <a:rPr lang="ru-RU" smtClean="0"/>
              <a:t>‹#›</a:t>
            </a:fld>
            <a:endParaRPr lang="ru-RU"/>
          </a:p>
        </p:txBody>
      </p:sp>
    </p:spTree>
    <p:extLst>
      <p:ext uri="{BB962C8B-B14F-4D97-AF65-F5344CB8AC3E}">
        <p14:creationId xmlns:p14="http://schemas.microsoft.com/office/powerpoint/2010/main" val="2984798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6053F3E-AF8A-4ACA-B9B0-01F521691ED4}" type="datetimeFigureOut">
              <a:rPr lang="ru-RU" smtClean="0"/>
              <a:t>21.04.2018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D3CC67E-5806-4C5D-9B38-9DE6FE50AAC8}" type="slidenum">
              <a:rPr lang="ru-RU" smtClean="0"/>
              <a:t>‹#›</a:t>
            </a:fld>
            <a:endParaRPr lang="ru-RU"/>
          </a:p>
        </p:txBody>
      </p:sp>
    </p:spTree>
    <p:extLst>
      <p:ext uri="{BB962C8B-B14F-4D97-AF65-F5344CB8AC3E}">
        <p14:creationId xmlns:p14="http://schemas.microsoft.com/office/powerpoint/2010/main" val="3253223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86053F3E-AF8A-4ACA-B9B0-01F521691ED4}" type="datetimeFigureOut">
              <a:rPr lang="ru-RU" smtClean="0"/>
              <a:t>21.04.2018</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2D3CC67E-5806-4C5D-9B38-9DE6FE50AAC8}" type="slidenum">
              <a:rPr lang="ru-RU" smtClean="0"/>
              <a:t>‹#›</a:t>
            </a:fld>
            <a:endParaRPr lang="ru-RU"/>
          </a:p>
        </p:txBody>
      </p:sp>
    </p:spTree>
    <p:extLst>
      <p:ext uri="{BB962C8B-B14F-4D97-AF65-F5344CB8AC3E}">
        <p14:creationId xmlns:p14="http://schemas.microsoft.com/office/powerpoint/2010/main" val="1209198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86053F3E-AF8A-4ACA-B9B0-01F521691ED4}" type="datetimeFigureOut">
              <a:rPr lang="ru-RU" smtClean="0"/>
              <a:t>21.04.2018</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2D3CC67E-5806-4C5D-9B38-9DE6FE50AAC8}" type="slidenum">
              <a:rPr lang="ru-RU" smtClean="0"/>
              <a:t>‹#›</a:t>
            </a:fld>
            <a:endParaRPr lang="ru-RU"/>
          </a:p>
        </p:txBody>
      </p:sp>
    </p:spTree>
    <p:extLst>
      <p:ext uri="{BB962C8B-B14F-4D97-AF65-F5344CB8AC3E}">
        <p14:creationId xmlns:p14="http://schemas.microsoft.com/office/powerpoint/2010/main" val="401406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86053F3E-AF8A-4ACA-B9B0-01F521691ED4}" type="datetimeFigureOut">
              <a:rPr lang="ru-RU" smtClean="0"/>
              <a:t>21.04.2018</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2D3CC67E-5806-4C5D-9B38-9DE6FE50AAC8}" type="slidenum">
              <a:rPr lang="ru-RU" smtClean="0"/>
              <a:t>‹#›</a:t>
            </a:fld>
            <a:endParaRPr lang="ru-RU"/>
          </a:p>
        </p:txBody>
      </p:sp>
    </p:spTree>
    <p:extLst>
      <p:ext uri="{BB962C8B-B14F-4D97-AF65-F5344CB8AC3E}">
        <p14:creationId xmlns:p14="http://schemas.microsoft.com/office/powerpoint/2010/main" val="2996736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6053F3E-AF8A-4ACA-B9B0-01F521691ED4}" type="datetimeFigureOut">
              <a:rPr lang="ru-RU" smtClean="0"/>
              <a:t>21.04.2018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D3CC67E-5806-4C5D-9B38-9DE6FE50AAC8}" type="slidenum">
              <a:rPr lang="ru-RU" smtClean="0"/>
              <a:t>‹#›</a:t>
            </a:fld>
            <a:endParaRPr lang="ru-RU"/>
          </a:p>
        </p:txBody>
      </p:sp>
    </p:spTree>
    <p:extLst>
      <p:ext uri="{BB962C8B-B14F-4D97-AF65-F5344CB8AC3E}">
        <p14:creationId xmlns:p14="http://schemas.microsoft.com/office/powerpoint/2010/main" val="1714742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86053F3E-AF8A-4ACA-B9B0-01F521691ED4}" type="datetimeFigureOut">
              <a:rPr lang="ru-RU" smtClean="0"/>
              <a:t>21.04.2018</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2D3CC67E-5806-4C5D-9B38-9DE6FE50AAC8}" type="slidenum">
              <a:rPr lang="ru-RU" smtClean="0"/>
              <a:t>‹#›</a:t>
            </a:fld>
            <a:endParaRPr lang="ru-RU"/>
          </a:p>
        </p:txBody>
      </p:sp>
    </p:spTree>
    <p:extLst>
      <p:ext uri="{BB962C8B-B14F-4D97-AF65-F5344CB8AC3E}">
        <p14:creationId xmlns:p14="http://schemas.microsoft.com/office/powerpoint/2010/main" val="4011725270"/>
      </p:ext>
    </p:extLst>
  </p:cSld>
  <p:clrMap bg1="dk1" tx1="lt1" bg2="dk2" tx2="lt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 id="2147483936" r:id="rId12"/>
    <p:sldLayoutId id="2147483937" r:id="rId13"/>
    <p:sldLayoutId id="2147483938" r:id="rId14"/>
    <p:sldLayoutId id="2147483939" r:id="rId15"/>
    <p:sldLayoutId id="2147483940" r:id="rId16"/>
    <p:sldLayoutId id="2147483941"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66442" y="260648"/>
            <a:ext cx="7521982" cy="5184576"/>
          </a:xfrm>
        </p:spPr>
        <p:txBody>
          <a:bodyPr/>
          <a:lstStyle/>
          <a:p>
            <a:pPr algn="ctr"/>
            <a:r>
              <a:rPr lang="ru-RU" sz="4000" dirty="0" smtClean="0"/>
              <a:t/>
            </a:r>
            <a:br>
              <a:rPr lang="ru-RU" sz="4000" dirty="0" smtClean="0"/>
            </a:br>
            <a:r>
              <a:rPr lang="ru-RU" sz="4000" dirty="0"/>
              <a:t/>
            </a:r>
            <a:br>
              <a:rPr lang="ru-RU" sz="4000" dirty="0"/>
            </a:br>
            <a:r>
              <a:rPr lang="ru-RU" sz="4000" dirty="0" smtClean="0"/>
              <a:t/>
            </a:r>
            <a:br>
              <a:rPr lang="ru-RU" sz="4000" dirty="0" smtClean="0"/>
            </a:br>
            <a:r>
              <a:rPr lang="ru-RU" sz="4000" dirty="0"/>
              <a:t/>
            </a:r>
            <a:br>
              <a:rPr lang="ru-RU" sz="4000" dirty="0"/>
            </a:br>
            <a:r>
              <a:rPr lang="ru-RU" sz="4000" dirty="0" smtClean="0"/>
              <a:t/>
            </a:r>
            <a:br>
              <a:rPr lang="ru-RU" sz="4000" dirty="0" smtClean="0"/>
            </a:br>
            <a:r>
              <a:rPr lang="ru-RU" sz="3200" dirty="0" smtClean="0">
                <a:solidFill>
                  <a:schemeClr val="bg1"/>
                </a:solidFill>
              </a:rPr>
              <a:t>Основы Педагогического общения.</a:t>
            </a:r>
            <a:br>
              <a:rPr lang="ru-RU" sz="3200" dirty="0" smtClean="0">
                <a:solidFill>
                  <a:schemeClr val="bg1"/>
                </a:solidFill>
              </a:rPr>
            </a:br>
            <a:r>
              <a:rPr lang="ru-RU" sz="3200" dirty="0" smtClean="0">
                <a:solidFill>
                  <a:schemeClr val="bg1"/>
                </a:solidFill>
              </a:rPr>
              <a:t>Тема: «Конфликт </a:t>
            </a:r>
            <a:br>
              <a:rPr lang="ru-RU" sz="3200" dirty="0" smtClean="0">
                <a:solidFill>
                  <a:schemeClr val="bg1"/>
                </a:solidFill>
              </a:rPr>
            </a:br>
            <a:r>
              <a:rPr lang="ru-RU" sz="3200" dirty="0" smtClean="0">
                <a:solidFill>
                  <a:schemeClr val="bg1"/>
                </a:solidFill>
              </a:rPr>
              <a:t>и </a:t>
            </a:r>
            <a:r>
              <a:rPr lang="ru-RU" sz="3200" dirty="0">
                <a:solidFill>
                  <a:schemeClr val="bg1"/>
                </a:solidFill>
              </a:rPr>
              <a:t>способ его </a:t>
            </a:r>
            <a:r>
              <a:rPr lang="ru-RU" sz="3200" dirty="0" smtClean="0">
                <a:solidFill>
                  <a:schemeClr val="bg1"/>
                </a:solidFill>
              </a:rPr>
              <a:t>разрешения»</a:t>
            </a:r>
            <a:endParaRPr lang="ru-RU" sz="3200" dirty="0">
              <a:solidFill>
                <a:schemeClr val="bg1"/>
              </a:solidFill>
            </a:endParaRPr>
          </a:p>
        </p:txBody>
      </p:sp>
      <p:sp>
        <p:nvSpPr>
          <p:cNvPr id="3" name="Подзаголовок 2"/>
          <p:cNvSpPr>
            <a:spLocks noGrp="1"/>
          </p:cNvSpPr>
          <p:nvPr>
            <p:ph type="subTitle" idx="1"/>
          </p:nvPr>
        </p:nvSpPr>
        <p:spPr>
          <a:xfrm>
            <a:off x="866442" y="5589240"/>
            <a:ext cx="6620968" cy="864096"/>
          </a:xfrm>
        </p:spPr>
        <p:txBody>
          <a:bodyPr/>
          <a:lstStyle/>
          <a:p>
            <a:r>
              <a:rPr lang="ru-RU" b="1" dirty="0" smtClean="0">
                <a:solidFill>
                  <a:srgbClr val="002060"/>
                </a:solidFill>
              </a:rPr>
              <a:t>Гаврилова В.Н. </a:t>
            </a:r>
          </a:p>
          <a:p>
            <a:r>
              <a:rPr lang="ru-RU" b="1" dirty="0" smtClean="0">
                <a:solidFill>
                  <a:srgbClr val="002060"/>
                </a:solidFill>
              </a:rPr>
              <a:t>1ДО З (2017)</a:t>
            </a:r>
            <a:endParaRPr lang="ru-RU" b="1" dirty="0">
              <a:solidFill>
                <a:srgbClr val="002060"/>
              </a:solidFill>
            </a:endParaRPr>
          </a:p>
        </p:txBody>
      </p:sp>
      <p:pic>
        <p:nvPicPr>
          <p:cNvPr id="6" name="Рисунок 5"/>
          <p:cNvPicPr>
            <a:picLocks noChangeAspect="1"/>
          </p:cNvPicPr>
          <p:nvPr/>
        </p:nvPicPr>
        <p:blipFill>
          <a:blip r:embed="rId2"/>
          <a:stretch>
            <a:fillRect/>
          </a:stretch>
        </p:blipFill>
        <p:spPr>
          <a:xfrm>
            <a:off x="1835696" y="476672"/>
            <a:ext cx="5070917" cy="3169323"/>
          </a:xfrm>
          <a:prstGeom prst="rect">
            <a:avLst/>
          </a:prstGeom>
        </p:spPr>
      </p:pic>
    </p:spTree>
    <p:extLst>
      <p:ext uri="{BB962C8B-B14F-4D97-AF65-F5344CB8AC3E}">
        <p14:creationId xmlns:p14="http://schemas.microsoft.com/office/powerpoint/2010/main" val="13109289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chemeClr val="bg1"/>
                </a:solidFill>
              </a:rPr>
              <a:t>4</a:t>
            </a:r>
            <a:r>
              <a:rPr lang="ru-RU" sz="3600" dirty="0" smtClean="0">
                <a:solidFill>
                  <a:schemeClr val="bg1"/>
                </a:solidFill>
              </a:rPr>
              <a:t>. </a:t>
            </a:r>
            <a:r>
              <a:rPr lang="ru-RU" sz="3200" dirty="0" smtClean="0">
                <a:solidFill>
                  <a:schemeClr val="bg1"/>
                </a:solidFill>
              </a:rPr>
              <a:t>Конфликтная </a:t>
            </a:r>
            <a:r>
              <a:rPr lang="ru-RU" sz="3200" dirty="0">
                <a:solidFill>
                  <a:schemeClr val="bg1"/>
                </a:solidFill>
              </a:rPr>
              <a:t>ситуация </a:t>
            </a:r>
            <a:r>
              <a:rPr lang="ru-RU" sz="3200" dirty="0" smtClean="0">
                <a:solidFill>
                  <a:schemeClr val="bg1"/>
                </a:solidFill>
              </a:rPr>
              <a:t/>
            </a:r>
            <a:br>
              <a:rPr lang="ru-RU" sz="3200" dirty="0" smtClean="0">
                <a:solidFill>
                  <a:schemeClr val="bg1"/>
                </a:solidFill>
              </a:rPr>
            </a:br>
            <a:r>
              <a:rPr lang="ru-RU" sz="3200" dirty="0" smtClean="0">
                <a:solidFill>
                  <a:schemeClr val="bg1"/>
                </a:solidFill>
              </a:rPr>
              <a:t>ее участники.</a:t>
            </a:r>
            <a:endParaRPr lang="ru-RU" sz="3200" dirty="0"/>
          </a:p>
        </p:txBody>
      </p:sp>
      <p:sp>
        <p:nvSpPr>
          <p:cNvPr id="3" name="Объект 2"/>
          <p:cNvSpPr>
            <a:spLocks noGrp="1"/>
          </p:cNvSpPr>
          <p:nvPr>
            <p:ph idx="1"/>
          </p:nvPr>
        </p:nvSpPr>
        <p:spPr>
          <a:xfrm>
            <a:off x="484710" y="2278336"/>
            <a:ext cx="8191746" cy="3827518"/>
          </a:xfrm>
        </p:spPr>
        <p:txBody>
          <a:bodyPr>
            <a:normAutofit/>
          </a:bodyPr>
          <a:lstStyle/>
          <a:p>
            <a:r>
              <a:rPr lang="ru-RU" sz="1600" dirty="0" smtClean="0">
                <a:solidFill>
                  <a:schemeClr val="bg1"/>
                </a:solidFill>
              </a:rPr>
              <a:t> </a:t>
            </a:r>
            <a:r>
              <a:rPr lang="ru-RU" sz="1600" dirty="0">
                <a:solidFill>
                  <a:schemeClr val="bg1"/>
                </a:solidFill>
              </a:rPr>
              <a:t>Понятия «конфликтная ситуация» носит не устойчивый характер, зависящий от многих </a:t>
            </a:r>
            <a:r>
              <a:rPr lang="ru-RU" sz="1600" dirty="0" smtClean="0">
                <a:solidFill>
                  <a:schemeClr val="bg1"/>
                </a:solidFill>
              </a:rPr>
              <a:t>факторов. Люди склонны называть конфликтом совершенно разные ситуации. Так, для одних это выяснение отношений, для других «косой взгляд» партнера, а для третьего драка и т.д.</a:t>
            </a:r>
          </a:p>
          <a:p>
            <a:r>
              <a:rPr lang="ru-RU" sz="1600" dirty="0" smtClean="0">
                <a:solidFill>
                  <a:schemeClr val="bg1"/>
                </a:solidFill>
              </a:rPr>
              <a:t> </a:t>
            </a:r>
            <a:r>
              <a:rPr lang="ru-RU" sz="1600" dirty="0">
                <a:solidFill>
                  <a:schemeClr val="bg1"/>
                </a:solidFill>
              </a:rPr>
              <a:t>Для перерастания возникшего противоречия в конфликтную ситуацию необходимы: </a:t>
            </a:r>
          </a:p>
          <a:p>
            <a:pPr>
              <a:buFont typeface="Arial" pitchFamily="34" charset="0"/>
              <a:buChar char="•"/>
            </a:pPr>
            <a:r>
              <a:rPr lang="ru-RU" sz="1600" dirty="0">
                <a:solidFill>
                  <a:schemeClr val="bg1"/>
                </a:solidFill>
              </a:rPr>
              <a:t>Значимость ситуации для участников конфликтного взаимодействия;</a:t>
            </a:r>
          </a:p>
          <a:p>
            <a:pPr>
              <a:buFont typeface="Arial" pitchFamily="34" charset="0"/>
              <a:buChar char="•"/>
            </a:pPr>
            <a:r>
              <a:rPr lang="ru-RU" sz="1600" dirty="0">
                <a:solidFill>
                  <a:schemeClr val="bg1"/>
                </a:solidFill>
              </a:rPr>
              <a:t>Наличие препятствия, которое воздвигает один из оппонентов на пути к достижению целей другими участниками (даже если это субъективное восприятие, а не реальность);</a:t>
            </a:r>
          </a:p>
          <a:p>
            <a:pPr>
              <a:buFont typeface="Arial" pitchFamily="34" charset="0"/>
              <a:buChar char="•"/>
            </a:pPr>
            <a:r>
              <a:rPr lang="ru-RU" sz="1600" dirty="0">
                <a:solidFill>
                  <a:schemeClr val="bg1"/>
                </a:solidFill>
              </a:rPr>
              <a:t>Превышение личной или групповой  терпимости к возникшему препятствию, хотя бы у одной из сторон. </a:t>
            </a:r>
          </a:p>
          <a:p>
            <a:endParaRPr lang="ru-RU" sz="1600" dirty="0">
              <a:solidFill>
                <a:schemeClr val="bg1"/>
              </a:solidFill>
            </a:endParaRPr>
          </a:p>
          <a:p>
            <a:endParaRPr lang="ru-RU" dirty="0"/>
          </a:p>
        </p:txBody>
      </p:sp>
      <p:pic>
        <p:nvPicPr>
          <p:cNvPr id="4" name="Рисунок 3"/>
          <p:cNvPicPr>
            <a:picLocks noChangeAspect="1"/>
          </p:cNvPicPr>
          <p:nvPr/>
        </p:nvPicPr>
        <p:blipFill>
          <a:blip r:embed="rId2"/>
          <a:stretch>
            <a:fillRect/>
          </a:stretch>
        </p:blipFill>
        <p:spPr>
          <a:xfrm>
            <a:off x="6084168" y="240906"/>
            <a:ext cx="2592288" cy="1824153"/>
          </a:xfrm>
          <a:prstGeom prst="rect">
            <a:avLst/>
          </a:prstGeom>
        </p:spPr>
      </p:pic>
    </p:spTree>
    <p:extLst>
      <p:ext uri="{BB962C8B-B14F-4D97-AF65-F5344CB8AC3E}">
        <p14:creationId xmlns:p14="http://schemas.microsoft.com/office/powerpoint/2010/main" val="1776163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352928" cy="1080120"/>
          </a:xfrm>
        </p:spPr>
        <p:txBody>
          <a:bodyPr>
            <a:normAutofit/>
          </a:bodyPr>
          <a:lstStyle/>
          <a:p>
            <a:r>
              <a:rPr lang="ru-RU" sz="2800" dirty="0" smtClean="0">
                <a:solidFill>
                  <a:srgbClr val="92D050"/>
                </a:solidFill>
              </a:rPr>
              <a:t>5. Способы </a:t>
            </a:r>
            <a:br>
              <a:rPr lang="ru-RU" sz="2800" dirty="0" smtClean="0">
                <a:solidFill>
                  <a:srgbClr val="92D050"/>
                </a:solidFill>
              </a:rPr>
            </a:br>
            <a:r>
              <a:rPr lang="ru-RU" sz="2800" dirty="0" smtClean="0">
                <a:solidFill>
                  <a:srgbClr val="92D050"/>
                </a:solidFill>
              </a:rPr>
              <a:t>и этапы разрешения конфликтов</a:t>
            </a:r>
            <a:endParaRPr lang="ru-RU" sz="2800" dirty="0">
              <a:solidFill>
                <a:srgbClr val="92D050"/>
              </a:solidFill>
            </a:endParaRPr>
          </a:p>
        </p:txBody>
      </p:sp>
      <p:sp>
        <p:nvSpPr>
          <p:cNvPr id="3" name="Объект 2"/>
          <p:cNvSpPr>
            <a:spLocks noGrp="1"/>
          </p:cNvSpPr>
          <p:nvPr>
            <p:ph idx="1"/>
          </p:nvPr>
        </p:nvSpPr>
        <p:spPr>
          <a:xfrm>
            <a:off x="183425" y="1556792"/>
            <a:ext cx="8928992" cy="4824536"/>
          </a:xfrm>
        </p:spPr>
        <p:txBody>
          <a:bodyPr>
            <a:normAutofit/>
          </a:bodyPr>
          <a:lstStyle/>
          <a:p>
            <a:pPr marL="64008" indent="0">
              <a:buNone/>
            </a:pPr>
            <a:r>
              <a:rPr lang="ru-RU" dirty="0" smtClean="0"/>
              <a:t>	</a:t>
            </a:r>
            <a:r>
              <a:rPr lang="ru-RU" dirty="0" smtClean="0">
                <a:solidFill>
                  <a:schemeClr val="bg1"/>
                </a:solidFill>
              </a:rPr>
              <a:t>Конфликт </a:t>
            </a:r>
            <a:r>
              <a:rPr lang="ru-RU" dirty="0">
                <a:solidFill>
                  <a:schemeClr val="bg1"/>
                </a:solidFill>
              </a:rPr>
              <a:t>проходит в своем развитии несколько </a:t>
            </a:r>
            <a:r>
              <a:rPr lang="ru-RU" dirty="0" smtClean="0">
                <a:solidFill>
                  <a:schemeClr val="bg1"/>
                </a:solidFill>
              </a:rPr>
              <a:t>этапов:</a:t>
            </a:r>
          </a:p>
          <a:p>
            <a:pPr marL="578358" indent="-514350">
              <a:buFont typeface="+mj-lt"/>
              <a:buAutoNum type="arabicPeriod"/>
            </a:pPr>
            <a:r>
              <a:rPr lang="ru-RU" dirty="0" smtClean="0">
                <a:solidFill>
                  <a:schemeClr val="bg1"/>
                </a:solidFill>
              </a:rPr>
              <a:t>Возникновение конфликта;</a:t>
            </a:r>
          </a:p>
          <a:p>
            <a:pPr marL="578358" indent="-514350">
              <a:buFont typeface="+mj-lt"/>
              <a:buAutoNum type="arabicPeriod"/>
            </a:pPr>
            <a:r>
              <a:rPr lang="ru-RU" dirty="0" smtClean="0">
                <a:solidFill>
                  <a:schemeClr val="bg1"/>
                </a:solidFill>
              </a:rPr>
              <a:t>Осознание </a:t>
            </a:r>
            <a:r>
              <a:rPr lang="ru-RU" dirty="0">
                <a:solidFill>
                  <a:schemeClr val="bg1"/>
                </a:solidFill>
              </a:rPr>
              <a:t>данной ситуации </a:t>
            </a:r>
            <a:r>
              <a:rPr lang="ru-RU" dirty="0" smtClean="0">
                <a:solidFill>
                  <a:schemeClr val="bg1"/>
                </a:solidFill>
              </a:rPr>
              <a:t>сторон;</a:t>
            </a:r>
          </a:p>
          <a:p>
            <a:pPr marL="578358" indent="-514350">
              <a:buFont typeface="+mj-lt"/>
              <a:buAutoNum type="arabicPeriod"/>
            </a:pPr>
            <a:r>
              <a:rPr lang="ru-RU" dirty="0" smtClean="0">
                <a:solidFill>
                  <a:schemeClr val="bg1"/>
                </a:solidFill>
              </a:rPr>
              <a:t>Конфликтное поведение;</a:t>
            </a:r>
          </a:p>
          <a:p>
            <a:pPr marL="578358" indent="-514350">
              <a:buFont typeface="+mj-lt"/>
              <a:buAutoNum type="arabicPeriod"/>
            </a:pPr>
            <a:r>
              <a:rPr lang="ru-RU" dirty="0" smtClean="0">
                <a:solidFill>
                  <a:schemeClr val="bg1"/>
                </a:solidFill>
              </a:rPr>
              <a:t>Исход </a:t>
            </a:r>
            <a:r>
              <a:rPr lang="ru-RU" dirty="0">
                <a:solidFill>
                  <a:schemeClr val="bg1"/>
                </a:solidFill>
              </a:rPr>
              <a:t>конфликта (конструктивный, деструктивный, замораживание конфликта).</a:t>
            </a:r>
          </a:p>
        </p:txBody>
      </p:sp>
      <p:pic>
        <p:nvPicPr>
          <p:cNvPr id="4" name="Рисунок 3"/>
          <p:cNvPicPr>
            <a:picLocks noChangeAspect="1"/>
          </p:cNvPicPr>
          <p:nvPr/>
        </p:nvPicPr>
        <p:blipFill>
          <a:blip r:embed="rId2"/>
          <a:stretch>
            <a:fillRect/>
          </a:stretch>
        </p:blipFill>
        <p:spPr>
          <a:xfrm>
            <a:off x="3065537" y="4005064"/>
            <a:ext cx="3156942" cy="2592288"/>
          </a:xfrm>
          <a:prstGeom prst="rect">
            <a:avLst/>
          </a:prstGeom>
        </p:spPr>
      </p:pic>
    </p:spTree>
    <p:extLst>
      <p:ext uri="{BB962C8B-B14F-4D97-AF65-F5344CB8AC3E}">
        <p14:creationId xmlns:p14="http://schemas.microsoft.com/office/powerpoint/2010/main" val="26645071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404664"/>
            <a:ext cx="8229600" cy="6192688"/>
          </a:xfrm>
        </p:spPr>
        <p:txBody>
          <a:bodyPr>
            <a:normAutofit/>
          </a:bodyPr>
          <a:lstStyle/>
          <a:p>
            <a:pPr marL="64008" indent="0">
              <a:buNone/>
            </a:pPr>
            <a:r>
              <a:rPr lang="ru-RU" dirty="0" smtClean="0"/>
              <a:t>	</a:t>
            </a:r>
            <a:r>
              <a:rPr lang="ru-RU" sz="1800" dirty="0" smtClean="0">
                <a:solidFill>
                  <a:schemeClr val="bg1"/>
                </a:solidFill>
              </a:rPr>
              <a:t>Негативных последствия конфликтов: ухудшение </a:t>
            </a:r>
            <a:r>
              <a:rPr lang="ru-RU" sz="1800" dirty="0">
                <a:solidFill>
                  <a:schemeClr val="bg1"/>
                </a:solidFill>
              </a:rPr>
              <a:t>состояния здоровья субъектов, снижение работоспособности, большие эмоциональные затраты и др. </a:t>
            </a:r>
            <a:endParaRPr lang="ru-RU" sz="1800" dirty="0" smtClean="0">
              <a:solidFill>
                <a:schemeClr val="bg1"/>
              </a:solidFill>
            </a:endParaRPr>
          </a:p>
          <a:p>
            <a:pPr marL="64008" indent="0">
              <a:buNone/>
            </a:pPr>
            <a:r>
              <a:rPr lang="ru-RU" sz="1800" dirty="0">
                <a:solidFill>
                  <a:schemeClr val="bg1"/>
                </a:solidFill>
              </a:rPr>
              <a:t>	</a:t>
            </a:r>
            <a:r>
              <a:rPr lang="ru-RU" sz="1800" dirty="0" smtClean="0">
                <a:solidFill>
                  <a:schemeClr val="bg1"/>
                </a:solidFill>
              </a:rPr>
              <a:t>Однако </a:t>
            </a:r>
            <a:r>
              <a:rPr lang="ru-RU" sz="1800" dirty="0">
                <a:solidFill>
                  <a:schemeClr val="bg1"/>
                </a:solidFill>
              </a:rPr>
              <a:t>конфликт может выполнять и позитивные функции: он служит разрядке напряженности, получению новой информации, стимулирует развитие и позитивные изменения, преодолевает застой жизнедеятельности, вскрывает противоречие, помогает прояснить отношения и т.д.  </a:t>
            </a:r>
          </a:p>
          <a:p>
            <a:pPr marL="64008" indent="0">
              <a:buNone/>
            </a:pPr>
            <a:r>
              <a:rPr lang="ru-RU" sz="1800" dirty="0" smtClean="0">
                <a:solidFill>
                  <a:schemeClr val="bg1"/>
                </a:solidFill>
              </a:rPr>
              <a:t>	Признавая </a:t>
            </a:r>
            <a:r>
              <a:rPr lang="ru-RU" sz="1800" dirty="0">
                <a:solidFill>
                  <a:schemeClr val="bg1"/>
                </a:solidFill>
              </a:rPr>
              <a:t>конфликт нормы общественной жизни, специалисты говорят о необходимости создания механизма психологического регулирования и разрешения конфликтных ситуаций.</a:t>
            </a:r>
          </a:p>
        </p:txBody>
      </p:sp>
      <p:pic>
        <p:nvPicPr>
          <p:cNvPr id="4" name="Рисунок 3"/>
          <p:cNvPicPr>
            <a:picLocks noChangeAspect="1"/>
          </p:cNvPicPr>
          <p:nvPr/>
        </p:nvPicPr>
        <p:blipFill>
          <a:blip r:embed="rId2"/>
          <a:stretch>
            <a:fillRect/>
          </a:stretch>
        </p:blipFill>
        <p:spPr>
          <a:xfrm>
            <a:off x="2746140" y="4221088"/>
            <a:ext cx="3816424" cy="2160240"/>
          </a:xfrm>
          <a:prstGeom prst="rect">
            <a:avLst/>
          </a:prstGeom>
        </p:spPr>
      </p:pic>
    </p:spTree>
    <p:extLst>
      <p:ext uri="{BB962C8B-B14F-4D97-AF65-F5344CB8AC3E}">
        <p14:creationId xmlns:p14="http://schemas.microsoft.com/office/powerpoint/2010/main" val="26037492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idx="1"/>
          </p:nvPr>
        </p:nvSpPr>
        <p:spPr>
          <a:xfrm>
            <a:off x="107504" y="116632"/>
            <a:ext cx="8928992" cy="6741368"/>
          </a:xfrm>
        </p:spPr>
        <p:txBody>
          <a:bodyPr>
            <a:normAutofit/>
          </a:bodyPr>
          <a:lstStyle/>
          <a:p>
            <a:pPr marL="64008" indent="0">
              <a:buNone/>
            </a:pPr>
            <a:r>
              <a:rPr lang="ru-RU" sz="2400" b="1" dirty="0" smtClean="0">
                <a:solidFill>
                  <a:schemeClr val="accent1">
                    <a:lumMod val="75000"/>
                  </a:schemeClr>
                </a:solidFill>
              </a:rPr>
              <a:t>    </a:t>
            </a:r>
            <a:r>
              <a:rPr lang="ru-RU" sz="1800" b="1" dirty="0" smtClean="0">
                <a:solidFill>
                  <a:schemeClr val="accent1">
                    <a:lumMod val="75000"/>
                  </a:schemeClr>
                </a:solidFill>
              </a:rPr>
              <a:t>Выделяют </a:t>
            </a:r>
            <a:r>
              <a:rPr lang="ru-RU" sz="1800" b="1" dirty="0">
                <a:solidFill>
                  <a:schemeClr val="accent1">
                    <a:lumMod val="75000"/>
                  </a:schemeClr>
                </a:solidFill>
              </a:rPr>
              <a:t>пять способов разрешения конфликта:</a:t>
            </a:r>
          </a:p>
        </p:txBody>
      </p:sp>
      <p:graphicFrame>
        <p:nvGraphicFramePr>
          <p:cNvPr id="7" name="Таблица 6"/>
          <p:cNvGraphicFramePr>
            <a:graphicFrameLocks noGrp="1"/>
          </p:cNvGraphicFramePr>
          <p:nvPr>
            <p:extLst>
              <p:ext uri="{D42A27DB-BD31-4B8C-83A1-F6EECF244321}">
                <p14:modId xmlns:p14="http://schemas.microsoft.com/office/powerpoint/2010/main" val="3407457951"/>
              </p:ext>
            </p:extLst>
          </p:nvPr>
        </p:nvGraphicFramePr>
        <p:xfrm>
          <a:off x="107507" y="665612"/>
          <a:ext cx="8856981" cy="3627120"/>
        </p:xfrm>
        <a:graphic>
          <a:graphicData uri="http://schemas.openxmlformats.org/drawingml/2006/table">
            <a:tbl>
              <a:tblPr firstRow="1" bandRow="1">
                <a:tableStyleId>{5C22544A-7EE6-4342-B048-85BDC9FD1C3A}</a:tableStyleId>
              </a:tblPr>
              <a:tblGrid>
                <a:gridCol w="208280"/>
                <a:gridCol w="1015853"/>
                <a:gridCol w="3312368"/>
                <a:gridCol w="2592288"/>
                <a:gridCol w="1728192"/>
              </a:tblGrid>
              <a:tr h="422937">
                <a:tc>
                  <a:txBody>
                    <a:bodyPr/>
                    <a:lstStyle/>
                    <a:p>
                      <a:r>
                        <a:rPr lang="ru-RU" sz="1400" dirty="0" smtClean="0"/>
                        <a:t>№</a:t>
                      </a:r>
                      <a:endParaRPr lang="ru-RU" sz="1400" dirty="0"/>
                    </a:p>
                  </a:txBody>
                  <a:tcPr/>
                </a:tc>
                <a:tc>
                  <a:txBody>
                    <a:bodyPr/>
                    <a:lstStyle/>
                    <a:p>
                      <a:r>
                        <a:rPr lang="ru-RU" sz="1100" dirty="0" smtClean="0"/>
                        <a:t>Стиль</a:t>
                      </a:r>
                      <a:endParaRPr lang="ru-RU" sz="1100" dirty="0"/>
                    </a:p>
                  </a:txBody>
                  <a:tcPr/>
                </a:tc>
                <a:tc>
                  <a:txBody>
                    <a:bodyPr/>
                    <a:lstStyle/>
                    <a:p>
                      <a:r>
                        <a:rPr lang="ru-RU" sz="1100" dirty="0" smtClean="0"/>
                        <a:t>Сущность стратегии</a:t>
                      </a:r>
                      <a:endParaRPr lang="ru-RU" sz="1100" dirty="0"/>
                    </a:p>
                  </a:txBody>
                  <a:tcPr/>
                </a:tc>
                <a:tc>
                  <a:txBody>
                    <a:bodyPr/>
                    <a:lstStyle/>
                    <a:p>
                      <a:r>
                        <a:rPr lang="ru-RU" sz="1100" dirty="0" smtClean="0"/>
                        <a:t>Условия эффективного применения</a:t>
                      </a:r>
                      <a:endParaRPr lang="ru-RU" sz="1100" dirty="0"/>
                    </a:p>
                  </a:txBody>
                  <a:tcPr/>
                </a:tc>
                <a:tc>
                  <a:txBody>
                    <a:bodyPr/>
                    <a:lstStyle/>
                    <a:p>
                      <a:r>
                        <a:rPr lang="ru-RU" sz="1100" dirty="0" smtClean="0"/>
                        <a:t>Недостатки</a:t>
                      </a:r>
                      <a:endParaRPr lang="ru-RU" sz="1100" dirty="0"/>
                    </a:p>
                  </a:txBody>
                  <a:tcPr/>
                </a:tc>
              </a:tr>
              <a:tr h="981444">
                <a:tc>
                  <a:txBody>
                    <a:bodyPr/>
                    <a:lstStyle/>
                    <a:p>
                      <a:r>
                        <a:rPr lang="ru-RU" sz="1400" dirty="0" smtClean="0"/>
                        <a:t>1</a:t>
                      </a:r>
                      <a:endParaRPr lang="ru-RU" sz="1400" dirty="0"/>
                    </a:p>
                  </a:txBody>
                  <a:tcPr/>
                </a:tc>
                <a:tc>
                  <a:txBody>
                    <a:bodyPr/>
                    <a:lstStyle/>
                    <a:p>
                      <a:r>
                        <a:rPr lang="ru-RU" sz="1100" dirty="0" smtClean="0"/>
                        <a:t>Соревнование (конкуренция)</a:t>
                      </a:r>
                      <a:endParaRPr lang="ru-RU" sz="1100" dirty="0"/>
                    </a:p>
                  </a:txBody>
                  <a:tcPr/>
                </a:tc>
                <a:tc>
                  <a:txBody>
                    <a:bodyPr/>
                    <a:lstStyle/>
                    <a:p>
                      <a:r>
                        <a:rPr lang="ru-RU" sz="1200" dirty="0" smtClean="0"/>
                        <a:t>Стремление добиться своего в ущерб другому; предполагает сосредоточение внимания только на своих интересах, полное игнорирование интересов партнера.</a:t>
                      </a:r>
                      <a:endParaRPr lang="ru-RU" sz="1200" dirty="0"/>
                    </a:p>
                  </a:txBody>
                  <a:tcPr/>
                </a:tc>
                <a:tc>
                  <a:txBody>
                    <a:bodyPr/>
                    <a:lstStyle/>
                    <a:p>
                      <a:r>
                        <a:rPr lang="ru-RU" sz="1200" dirty="0" smtClean="0"/>
                        <a:t>Исход очень важен. Обладание определенной властью. Необходимость срочного решения.</a:t>
                      </a:r>
                      <a:endParaRPr lang="ru-RU" sz="1200" dirty="0"/>
                    </a:p>
                  </a:txBody>
                  <a:tcPr/>
                </a:tc>
                <a:tc>
                  <a:txBody>
                    <a:bodyPr/>
                    <a:lstStyle/>
                    <a:p>
                      <a:r>
                        <a:rPr lang="ru-RU" sz="1200" dirty="0" smtClean="0"/>
                        <a:t>поражение - неудовлетворенность; при победе - чувство вины; непопулярность; испорченные отношения.</a:t>
                      </a:r>
                      <a:endParaRPr lang="ru-RU" sz="1200" dirty="0"/>
                    </a:p>
                  </a:txBody>
                  <a:tcPr/>
                </a:tc>
              </a:tr>
              <a:tr h="754764">
                <a:tc>
                  <a:txBody>
                    <a:bodyPr/>
                    <a:lstStyle/>
                    <a:p>
                      <a:r>
                        <a:rPr lang="ru-RU" sz="1400" dirty="0" smtClean="0"/>
                        <a:t>2</a:t>
                      </a:r>
                      <a:endParaRPr lang="ru-RU" sz="1400" dirty="0"/>
                    </a:p>
                  </a:txBody>
                  <a:tcPr/>
                </a:tc>
                <a:tc>
                  <a:txBody>
                    <a:bodyPr/>
                    <a:lstStyle/>
                    <a:p>
                      <a:r>
                        <a:rPr lang="ru-RU" sz="1100" dirty="0" smtClean="0"/>
                        <a:t>Уклонение (избегание)</a:t>
                      </a:r>
                      <a:endParaRPr lang="ru-RU" sz="1100" dirty="0"/>
                    </a:p>
                  </a:txBody>
                  <a:tcPr/>
                </a:tc>
                <a:tc>
                  <a:txBody>
                    <a:bodyPr/>
                    <a:lstStyle/>
                    <a:p>
                      <a:r>
                        <a:rPr lang="ru-RU" sz="1200" dirty="0" smtClean="0"/>
                        <a:t>Уход от ответствен­ности за решения; характеризуется отсутствием внимания, как к своим интересам, так и к интересом партнера.</a:t>
                      </a:r>
                      <a:endParaRPr lang="ru-RU" sz="1200" dirty="0"/>
                    </a:p>
                  </a:txBody>
                  <a:tcPr/>
                </a:tc>
                <a:tc>
                  <a:txBody>
                    <a:bodyPr/>
                    <a:lstStyle/>
                    <a:p>
                      <a:r>
                        <a:rPr lang="ru-RU" sz="1200" dirty="0" smtClean="0"/>
                        <a:t>Исход не очень важен. Отсутствие власти. Сохранение покоя. Желание выиграть время.</a:t>
                      </a:r>
                      <a:endParaRPr lang="ru-RU" sz="1200" dirty="0"/>
                    </a:p>
                  </a:txBody>
                  <a:tcPr/>
                </a:tc>
                <a:tc>
                  <a:txBody>
                    <a:bodyPr/>
                    <a:lstStyle/>
                    <a:p>
                      <a:r>
                        <a:rPr lang="ru-RU" sz="1200" dirty="0" smtClean="0"/>
                        <a:t>Переход конфликта в скрытую форму.</a:t>
                      </a:r>
                      <a:endParaRPr lang="ru-RU" sz="1200" dirty="0"/>
                    </a:p>
                  </a:txBody>
                  <a:tcPr/>
                </a:tc>
              </a:tr>
              <a:tr h="782528">
                <a:tc>
                  <a:txBody>
                    <a:bodyPr/>
                    <a:lstStyle/>
                    <a:p>
                      <a:r>
                        <a:rPr lang="ru-RU" sz="1400" dirty="0" smtClean="0"/>
                        <a:t>3</a:t>
                      </a:r>
                      <a:endParaRPr lang="ru-RU" sz="1400" dirty="0"/>
                    </a:p>
                  </a:txBody>
                  <a:tcPr/>
                </a:tc>
                <a:tc>
                  <a:txBody>
                    <a:bodyPr/>
                    <a:lstStyle/>
                    <a:p>
                      <a:r>
                        <a:rPr lang="ru-RU" sz="1050" dirty="0" smtClean="0"/>
                        <a:t>Приспособление</a:t>
                      </a:r>
                      <a:endParaRPr lang="ru-RU" sz="1200" dirty="0"/>
                    </a:p>
                  </a:txBody>
                  <a:tcPr/>
                </a:tc>
                <a:tc>
                  <a:txBody>
                    <a:bodyPr/>
                    <a:lstStyle/>
                    <a:p>
                      <a:r>
                        <a:rPr lang="ru-RU" sz="1200" dirty="0" smtClean="0"/>
                        <a:t>Сглаживание раз­ногласий за счет собственных интересов; предполагает повышенное внимание к интересам другого, при этом собственные интересы отходят на задний план.</a:t>
                      </a:r>
                      <a:endParaRPr lang="ru-RU" sz="1200" dirty="0"/>
                    </a:p>
                  </a:txBody>
                  <a:tcPr/>
                </a:tc>
                <a:tc>
                  <a:txBody>
                    <a:bodyPr/>
                    <a:lstStyle/>
                    <a:p>
                      <a:r>
                        <a:rPr lang="ru-RU" sz="1200" dirty="0" smtClean="0"/>
                        <a:t>Предмет разногласия более важен, для другого. Желание сохранить мир. Правда, на другой стороне. Отсутствие власти</a:t>
                      </a:r>
                      <a:endParaRPr lang="ru-RU" sz="1200" dirty="0"/>
                    </a:p>
                  </a:txBody>
                  <a:tcPr/>
                </a:tc>
                <a:tc>
                  <a:txBody>
                    <a:bodyPr/>
                    <a:lstStyle/>
                    <a:p>
                      <a:r>
                        <a:rPr lang="ru-RU" sz="1200" dirty="0" smtClean="0"/>
                        <a:t>Вы уступили. Решение откладывается</a:t>
                      </a:r>
                      <a:endParaRPr lang="ru-RU" sz="1200" dirty="0"/>
                    </a:p>
                  </a:txBody>
                  <a:tcPr/>
                </a:tc>
              </a:tr>
            </a:tbl>
          </a:graphicData>
        </a:graphic>
      </p:graphicFrame>
      <p:graphicFrame>
        <p:nvGraphicFramePr>
          <p:cNvPr id="2" name="Таблица 1"/>
          <p:cNvGraphicFramePr>
            <a:graphicFrameLocks noGrp="1"/>
          </p:cNvGraphicFramePr>
          <p:nvPr>
            <p:extLst>
              <p:ext uri="{D42A27DB-BD31-4B8C-83A1-F6EECF244321}">
                <p14:modId xmlns:p14="http://schemas.microsoft.com/office/powerpoint/2010/main" val="3332274404"/>
              </p:ext>
            </p:extLst>
          </p:nvPr>
        </p:nvGraphicFramePr>
        <p:xfrm>
          <a:off x="107504" y="4293097"/>
          <a:ext cx="8928993" cy="2049737"/>
        </p:xfrm>
        <a:graphic>
          <a:graphicData uri="http://schemas.openxmlformats.org/drawingml/2006/table">
            <a:tbl>
              <a:tblPr firstRow="1" bandRow="1">
                <a:tableStyleId>{5C22544A-7EE6-4342-B048-85BDC9FD1C3A}</a:tableStyleId>
              </a:tblPr>
              <a:tblGrid>
                <a:gridCol w="216024"/>
                <a:gridCol w="1224136"/>
                <a:gridCol w="3168352"/>
                <a:gridCol w="2534681"/>
                <a:gridCol w="1785800"/>
              </a:tblGrid>
              <a:tr h="1226777">
                <a:tc>
                  <a:txBody>
                    <a:bodyPr/>
                    <a:lstStyle/>
                    <a:p>
                      <a:r>
                        <a:rPr lang="ru-RU" sz="1200" dirty="0" smtClean="0"/>
                        <a:t>4</a:t>
                      </a:r>
                      <a:endParaRPr lang="ru-RU" sz="1200" dirty="0"/>
                    </a:p>
                  </a:txBody>
                  <a:tcPr/>
                </a:tc>
                <a:tc>
                  <a:txBody>
                    <a:bodyPr/>
                    <a:lstStyle/>
                    <a:p>
                      <a:r>
                        <a:rPr lang="ru-RU" sz="1050" dirty="0" smtClean="0"/>
                        <a:t>Компромисс</a:t>
                      </a:r>
                      <a:endParaRPr lang="ru-RU" sz="1050" dirty="0"/>
                    </a:p>
                  </a:txBody>
                  <a:tcPr/>
                </a:tc>
                <a:tc>
                  <a:txBody>
                    <a:bodyPr/>
                    <a:lstStyle/>
                    <a:p>
                      <a:r>
                        <a:rPr lang="ru-RU" sz="1200" dirty="0" smtClean="0"/>
                        <a:t>Поиск решений за счет взаимных уступок; представляет собой достижения «половинчатой» выгоды каждой стороной.</a:t>
                      </a:r>
                      <a:endParaRPr lang="ru-RU" sz="1200" dirty="0"/>
                    </a:p>
                  </a:txBody>
                  <a:tcPr/>
                </a:tc>
                <a:tc>
                  <a:txBody>
                    <a:bodyPr/>
                    <a:lstStyle/>
                    <a:p>
                      <a:r>
                        <a:rPr lang="ru-RU" sz="1200" dirty="0" smtClean="0"/>
                        <a:t>Одинаковая власть.</a:t>
                      </a:r>
                    </a:p>
                    <a:p>
                      <a:r>
                        <a:rPr lang="ru-RU" sz="1200" dirty="0" smtClean="0"/>
                        <a:t>Взаимоисключающие</a:t>
                      </a:r>
                    </a:p>
                    <a:p>
                      <a:r>
                        <a:rPr lang="ru-RU" sz="1200" dirty="0" smtClean="0"/>
                        <a:t>интересы.</a:t>
                      </a:r>
                    </a:p>
                    <a:p>
                      <a:r>
                        <a:rPr lang="ru-RU" sz="1200" dirty="0" smtClean="0"/>
                        <a:t>Нет резерва времени.</a:t>
                      </a:r>
                      <a:endParaRPr lang="ru-RU" sz="1200" dirty="0"/>
                    </a:p>
                  </a:txBody>
                  <a:tcPr/>
                </a:tc>
                <a:tc>
                  <a:txBody>
                    <a:bodyPr/>
                    <a:lstStyle/>
                    <a:p>
                      <a:r>
                        <a:rPr lang="ru-RU" sz="1200" dirty="0" smtClean="0"/>
                        <a:t>Получение только половины ожидаемого. Причины конфликта полностью не устранены</a:t>
                      </a:r>
                      <a:endParaRPr lang="ru-RU" sz="1200" dirty="0"/>
                    </a:p>
                  </a:txBody>
                  <a:tcPr/>
                </a:tc>
              </a:tr>
              <a:tr h="789446">
                <a:tc>
                  <a:txBody>
                    <a:bodyPr/>
                    <a:lstStyle/>
                    <a:p>
                      <a:r>
                        <a:rPr lang="ru-RU" sz="1200" dirty="0" smtClean="0"/>
                        <a:t>5</a:t>
                      </a:r>
                      <a:endParaRPr lang="ru-RU" sz="1200" dirty="0"/>
                    </a:p>
                  </a:txBody>
                  <a:tcPr/>
                </a:tc>
                <a:tc>
                  <a:txBody>
                    <a:bodyPr/>
                    <a:lstStyle/>
                    <a:p>
                      <a:r>
                        <a:rPr lang="ru-RU" sz="1000" dirty="0" smtClean="0"/>
                        <a:t>Сотрудничество</a:t>
                      </a:r>
                      <a:endParaRPr lang="ru-RU" sz="1000" dirty="0"/>
                    </a:p>
                  </a:txBody>
                  <a:tcPr/>
                </a:tc>
                <a:tc>
                  <a:txBody>
                    <a:bodyPr/>
                    <a:lstStyle/>
                    <a:p>
                      <a:r>
                        <a:rPr lang="ru-RU" sz="1200" dirty="0" smtClean="0"/>
                        <a:t>Поиск решения, удовлетворяющего всех участников; является стратегией, позволяющей учесть интересы обеих сторон.</a:t>
                      </a:r>
                      <a:endParaRPr lang="ru-RU" sz="1200" dirty="0"/>
                    </a:p>
                  </a:txBody>
                  <a:tcPr/>
                </a:tc>
                <a:tc>
                  <a:txBody>
                    <a:bodyPr/>
                    <a:lstStyle/>
                    <a:p>
                      <a:r>
                        <a:rPr lang="ru-RU" sz="1200" dirty="0" smtClean="0"/>
                        <a:t>Есть время. Решение важно обеим сторонам.</a:t>
                      </a:r>
                      <a:endParaRPr lang="ru-RU" sz="1200" dirty="0"/>
                    </a:p>
                  </a:txBody>
                  <a:tcPr/>
                </a:tc>
                <a:tc>
                  <a:txBody>
                    <a:bodyPr/>
                    <a:lstStyle/>
                    <a:p>
                      <a:r>
                        <a:rPr lang="ru-RU" sz="1200" dirty="0" smtClean="0"/>
                        <a:t>Временные и энергетические затраты. Не гарантированность</a:t>
                      </a:r>
                      <a:endParaRPr lang="ru-RU" sz="1200" dirty="0"/>
                    </a:p>
                  </a:txBody>
                  <a:tcPr/>
                </a:tc>
              </a:tr>
            </a:tbl>
          </a:graphicData>
        </a:graphic>
      </p:graphicFrame>
    </p:spTree>
    <p:extLst>
      <p:ext uri="{BB962C8B-B14F-4D97-AF65-F5344CB8AC3E}">
        <p14:creationId xmlns:p14="http://schemas.microsoft.com/office/powerpoint/2010/main" val="7424694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260648"/>
            <a:ext cx="8229600" cy="4176464"/>
          </a:xfrm>
        </p:spPr>
        <p:txBody>
          <a:bodyPr>
            <a:normAutofit fontScale="85000" lnSpcReduction="20000"/>
          </a:bodyPr>
          <a:lstStyle/>
          <a:p>
            <a:pPr marL="64008" indent="0">
              <a:buNone/>
            </a:pPr>
            <a:r>
              <a:rPr lang="ru-RU" b="1" dirty="0" smtClean="0">
                <a:solidFill>
                  <a:schemeClr val="accent1">
                    <a:lumMod val="75000"/>
                  </a:schemeClr>
                </a:solidFill>
              </a:rPr>
              <a:t>                        Этапы </a:t>
            </a:r>
            <a:r>
              <a:rPr lang="ru-RU" b="1" dirty="0">
                <a:solidFill>
                  <a:schemeClr val="accent1">
                    <a:lumMod val="75000"/>
                  </a:schemeClr>
                </a:solidFill>
              </a:rPr>
              <a:t>разрешения </a:t>
            </a:r>
            <a:r>
              <a:rPr lang="ru-RU" b="1" dirty="0" smtClean="0">
                <a:solidFill>
                  <a:schemeClr val="accent1">
                    <a:lumMod val="75000"/>
                  </a:schemeClr>
                </a:solidFill>
              </a:rPr>
              <a:t>конфликта:</a:t>
            </a:r>
          </a:p>
          <a:p>
            <a:pPr marL="64008" indent="0">
              <a:buNone/>
            </a:pPr>
            <a:endParaRPr lang="ru-RU" b="1" dirty="0" smtClean="0">
              <a:solidFill>
                <a:schemeClr val="accent1">
                  <a:lumMod val="75000"/>
                </a:schemeClr>
              </a:solidFill>
            </a:endParaRPr>
          </a:p>
          <a:p>
            <a:pPr marL="578358" indent="-514350">
              <a:buFont typeface="+mj-lt"/>
              <a:buAutoNum type="arabicPeriod"/>
            </a:pPr>
            <a:r>
              <a:rPr lang="ru-RU" dirty="0">
                <a:solidFill>
                  <a:schemeClr val="bg1"/>
                </a:solidFill>
              </a:rPr>
              <a:t>С</a:t>
            </a:r>
            <a:r>
              <a:rPr lang="ru-RU" dirty="0" smtClean="0">
                <a:solidFill>
                  <a:schemeClr val="bg1"/>
                </a:solidFill>
              </a:rPr>
              <a:t>оздать </a:t>
            </a:r>
            <a:r>
              <a:rPr lang="ru-RU" dirty="0">
                <a:solidFill>
                  <a:schemeClr val="bg1"/>
                </a:solidFill>
              </a:rPr>
              <a:t>атмосферу </a:t>
            </a:r>
            <a:r>
              <a:rPr lang="ru-RU" dirty="0" smtClean="0">
                <a:solidFill>
                  <a:schemeClr val="bg1"/>
                </a:solidFill>
              </a:rPr>
              <a:t>сотрудничества;</a:t>
            </a:r>
          </a:p>
          <a:p>
            <a:pPr marL="578358" indent="-514350">
              <a:buFont typeface="+mj-lt"/>
              <a:buAutoNum type="arabicPeriod"/>
            </a:pPr>
            <a:r>
              <a:rPr lang="ru-RU" dirty="0">
                <a:solidFill>
                  <a:schemeClr val="bg1"/>
                </a:solidFill>
              </a:rPr>
              <a:t>С</a:t>
            </a:r>
            <a:r>
              <a:rPr lang="ru-RU" dirty="0" smtClean="0">
                <a:solidFill>
                  <a:schemeClr val="bg1"/>
                </a:solidFill>
              </a:rPr>
              <a:t>тремиться </a:t>
            </a:r>
            <a:r>
              <a:rPr lang="ru-RU" dirty="0">
                <a:solidFill>
                  <a:schemeClr val="bg1"/>
                </a:solidFill>
              </a:rPr>
              <a:t>к ясности отношений и </a:t>
            </a:r>
            <a:r>
              <a:rPr lang="ru-RU" dirty="0" smtClean="0">
                <a:solidFill>
                  <a:schemeClr val="bg1"/>
                </a:solidFill>
              </a:rPr>
              <a:t>общения;</a:t>
            </a:r>
          </a:p>
          <a:p>
            <a:pPr marL="578358" indent="-514350">
              <a:buFont typeface="+mj-lt"/>
              <a:buAutoNum type="arabicPeriod"/>
            </a:pPr>
            <a:r>
              <a:rPr lang="ru-RU" dirty="0">
                <a:solidFill>
                  <a:schemeClr val="bg1"/>
                </a:solidFill>
              </a:rPr>
              <a:t>П</a:t>
            </a:r>
            <a:r>
              <a:rPr lang="ru-RU" dirty="0" smtClean="0">
                <a:solidFill>
                  <a:schemeClr val="bg1"/>
                </a:solidFill>
              </a:rPr>
              <a:t>ризнать </a:t>
            </a:r>
            <a:r>
              <a:rPr lang="ru-RU" dirty="0">
                <a:solidFill>
                  <a:schemeClr val="bg1"/>
                </a:solidFill>
              </a:rPr>
              <a:t>наличие </a:t>
            </a:r>
            <a:r>
              <a:rPr lang="ru-RU" dirty="0" smtClean="0">
                <a:solidFill>
                  <a:schemeClr val="bg1"/>
                </a:solidFill>
              </a:rPr>
              <a:t>конфликта;</a:t>
            </a:r>
          </a:p>
          <a:p>
            <a:pPr marL="578358" indent="-514350">
              <a:buFont typeface="+mj-lt"/>
              <a:buAutoNum type="arabicPeriod"/>
            </a:pPr>
            <a:r>
              <a:rPr lang="ru-RU" dirty="0">
                <a:solidFill>
                  <a:schemeClr val="bg1"/>
                </a:solidFill>
              </a:rPr>
              <a:t>Д</a:t>
            </a:r>
            <a:r>
              <a:rPr lang="ru-RU" dirty="0" smtClean="0">
                <a:solidFill>
                  <a:schemeClr val="bg1"/>
                </a:solidFill>
              </a:rPr>
              <a:t>оговориться </a:t>
            </a:r>
            <a:r>
              <a:rPr lang="ru-RU" dirty="0">
                <a:solidFill>
                  <a:schemeClr val="bg1"/>
                </a:solidFill>
              </a:rPr>
              <a:t>о процедуре (где, когда и как начнется работа по его преодолению</a:t>
            </a:r>
            <a:r>
              <a:rPr lang="ru-RU" dirty="0" smtClean="0">
                <a:solidFill>
                  <a:schemeClr val="bg1"/>
                </a:solidFill>
              </a:rPr>
              <a:t>);</a:t>
            </a:r>
          </a:p>
          <a:p>
            <a:pPr marL="578358" indent="-514350">
              <a:buFont typeface="+mj-lt"/>
              <a:buAutoNum type="arabicPeriod"/>
            </a:pPr>
            <a:r>
              <a:rPr lang="ru-RU" dirty="0">
                <a:solidFill>
                  <a:schemeClr val="bg1"/>
                </a:solidFill>
              </a:rPr>
              <a:t>О</a:t>
            </a:r>
            <a:r>
              <a:rPr lang="ru-RU" dirty="0" smtClean="0">
                <a:solidFill>
                  <a:schemeClr val="bg1"/>
                </a:solidFill>
              </a:rPr>
              <a:t>чертить </a:t>
            </a:r>
            <a:r>
              <a:rPr lang="ru-RU" dirty="0">
                <a:solidFill>
                  <a:schemeClr val="bg1"/>
                </a:solidFill>
              </a:rPr>
              <a:t>конфликт, т.е. определить его в терминах обоюдной проблемы, подлежащей </a:t>
            </a:r>
            <a:r>
              <a:rPr lang="ru-RU" dirty="0" smtClean="0">
                <a:solidFill>
                  <a:schemeClr val="bg1"/>
                </a:solidFill>
              </a:rPr>
              <a:t>урегулированию;</a:t>
            </a:r>
          </a:p>
          <a:p>
            <a:pPr marL="578358" indent="-514350">
              <a:buFont typeface="+mj-lt"/>
              <a:buAutoNum type="arabicPeriod"/>
            </a:pPr>
            <a:r>
              <a:rPr lang="ru-RU" dirty="0">
                <a:solidFill>
                  <a:schemeClr val="bg1"/>
                </a:solidFill>
              </a:rPr>
              <a:t>Д</a:t>
            </a:r>
            <a:r>
              <a:rPr lang="ru-RU" dirty="0" smtClean="0">
                <a:solidFill>
                  <a:schemeClr val="bg1"/>
                </a:solidFill>
              </a:rPr>
              <a:t>обиться соглашения;</a:t>
            </a:r>
          </a:p>
          <a:p>
            <a:pPr marL="578358" indent="-514350">
              <a:buFont typeface="+mj-lt"/>
              <a:buAutoNum type="arabicPeriod"/>
            </a:pPr>
            <a:r>
              <a:rPr lang="ru-RU" dirty="0">
                <a:solidFill>
                  <a:schemeClr val="bg1"/>
                </a:solidFill>
              </a:rPr>
              <a:t>У</a:t>
            </a:r>
            <a:r>
              <a:rPr lang="ru-RU" dirty="0" smtClean="0">
                <a:solidFill>
                  <a:schemeClr val="bg1"/>
                </a:solidFill>
              </a:rPr>
              <a:t>становить </a:t>
            </a:r>
            <a:r>
              <a:rPr lang="ru-RU" dirty="0">
                <a:solidFill>
                  <a:schemeClr val="bg1"/>
                </a:solidFill>
              </a:rPr>
              <a:t>срок </a:t>
            </a:r>
            <a:r>
              <a:rPr lang="ru-RU" dirty="0" smtClean="0">
                <a:solidFill>
                  <a:schemeClr val="bg1"/>
                </a:solidFill>
              </a:rPr>
              <a:t>решения;</a:t>
            </a:r>
          </a:p>
          <a:p>
            <a:pPr marL="578358" indent="-514350">
              <a:buFont typeface="+mj-lt"/>
              <a:buAutoNum type="arabicPeriod"/>
            </a:pPr>
            <a:r>
              <a:rPr lang="ru-RU" dirty="0" smtClean="0">
                <a:solidFill>
                  <a:schemeClr val="bg1"/>
                </a:solidFill>
              </a:rPr>
              <a:t>Воплотить </a:t>
            </a:r>
            <a:r>
              <a:rPr lang="ru-RU" dirty="0">
                <a:solidFill>
                  <a:schemeClr val="bg1"/>
                </a:solidFill>
              </a:rPr>
              <a:t>план в </a:t>
            </a:r>
            <a:r>
              <a:rPr lang="ru-RU" dirty="0" smtClean="0">
                <a:solidFill>
                  <a:schemeClr val="bg1"/>
                </a:solidFill>
              </a:rPr>
              <a:t>жизнь;</a:t>
            </a:r>
          </a:p>
          <a:p>
            <a:pPr marL="578358" indent="-514350">
              <a:buFont typeface="+mj-lt"/>
              <a:buAutoNum type="arabicPeriod"/>
            </a:pPr>
            <a:r>
              <a:rPr lang="ru-RU" dirty="0" smtClean="0">
                <a:solidFill>
                  <a:schemeClr val="bg1"/>
                </a:solidFill>
              </a:rPr>
              <a:t>Оценить </a:t>
            </a:r>
            <a:r>
              <a:rPr lang="ru-RU" dirty="0">
                <a:solidFill>
                  <a:schemeClr val="bg1"/>
                </a:solidFill>
              </a:rPr>
              <a:t>принятое решение.</a:t>
            </a:r>
          </a:p>
        </p:txBody>
      </p:sp>
      <p:pic>
        <p:nvPicPr>
          <p:cNvPr id="2" name="Рисунок 1"/>
          <p:cNvPicPr>
            <a:picLocks noChangeAspect="1"/>
          </p:cNvPicPr>
          <p:nvPr/>
        </p:nvPicPr>
        <p:blipFill>
          <a:blip r:embed="rId2"/>
          <a:stretch>
            <a:fillRect/>
          </a:stretch>
        </p:blipFill>
        <p:spPr>
          <a:xfrm>
            <a:off x="4471542" y="3501008"/>
            <a:ext cx="4114204" cy="2726379"/>
          </a:xfrm>
          <a:prstGeom prst="rect">
            <a:avLst/>
          </a:prstGeom>
        </p:spPr>
      </p:pic>
    </p:spTree>
    <p:extLst>
      <p:ext uri="{BB962C8B-B14F-4D97-AF65-F5344CB8AC3E}">
        <p14:creationId xmlns:p14="http://schemas.microsoft.com/office/powerpoint/2010/main" val="26752196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4710" y="452718"/>
            <a:ext cx="7055380" cy="960058"/>
          </a:xfrm>
        </p:spPr>
        <p:txBody>
          <a:bodyPr/>
          <a:lstStyle/>
          <a:p>
            <a:r>
              <a:rPr lang="ru-RU" dirty="0"/>
              <a:t>Литература:</a:t>
            </a:r>
          </a:p>
        </p:txBody>
      </p:sp>
      <p:sp>
        <p:nvSpPr>
          <p:cNvPr id="3" name="Объект 2"/>
          <p:cNvSpPr>
            <a:spLocks noGrp="1"/>
          </p:cNvSpPr>
          <p:nvPr>
            <p:ph idx="1"/>
          </p:nvPr>
        </p:nvSpPr>
        <p:spPr>
          <a:xfrm>
            <a:off x="827700" y="1412777"/>
            <a:ext cx="7272692" cy="4835630"/>
          </a:xfrm>
        </p:spPr>
        <p:txBody>
          <a:bodyPr>
            <a:normAutofit lnSpcReduction="10000"/>
          </a:bodyPr>
          <a:lstStyle/>
          <a:p>
            <a:pPr>
              <a:buFont typeface="Wingdings" pitchFamily="2" charset="2"/>
              <a:buChar char="Ø"/>
            </a:pPr>
            <a:endParaRPr lang="ru-RU" b="1" dirty="0" smtClean="0">
              <a:solidFill>
                <a:schemeClr val="bg1"/>
              </a:solidFill>
            </a:endParaRPr>
          </a:p>
          <a:p>
            <a:pPr>
              <a:buFont typeface="Wingdings" pitchFamily="2" charset="2"/>
              <a:buChar char="Ø"/>
            </a:pPr>
            <a:r>
              <a:rPr lang="ru-RU" b="1" dirty="0" smtClean="0">
                <a:solidFill>
                  <a:schemeClr val="bg1"/>
                </a:solidFill>
              </a:rPr>
              <a:t>В.С. Елагина, ЕЮ. Немудрая «Основы педагогического общения»  </a:t>
            </a:r>
          </a:p>
          <a:p>
            <a:pPr>
              <a:buFont typeface="Wingdings" pitchFamily="2" charset="2"/>
              <a:buChar char="Ø"/>
            </a:pPr>
            <a:r>
              <a:rPr lang="ru-RU" b="1" dirty="0" err="1" smtClean="0">
                <a:solidFill>
                  <a:schemeClr val="bg1"/>
                </a:solidFill>
              </a:rPr>
              <a:t>Ботавина</a:t>
            </a:r>
            <a:r>
              <a:rPr lang="ru-RU" b="1" dirty="0" smtClean="0">
                <a:solidFill>
                  <a:schemeClr val="bg1"/>
                </a:solidFill>
              </a:rPr>
              <a:t> </a:t>
            </a:r>
            <a:r>
              <a:rPr lang="ru-RU" b="1" dirty="0">
                <a:solidFill>
                  <a:schemeClr val="bg1"/>
                </a:solidFill>
              </a:rPr>
              <a:t>Р.Н. Этика деловых отношений: Уч. пособие. - М.: Финансы и статистика, 2002</a:t>
            </a:r>
          </a:p>
          <a:p>
            <a:pPr>
              <a:buFont typeface="Wingdings" pitchFamily="2" charset="2"/>
              <a:buChar char="Ø"/>
            </a:pPr>
            <a:r>
              <a:rPr lang="ru-RU" b="1" dirty="0">
                <a:solidFill>
                  <a:schemeClr val="bg1"/>
                </a:solidFill>
              </a:rPr>
              <a:t>Энциклопедия делового этикета / </a:t>
            </a:r>
            <a:r>
              <a:rPr lang="ru-RU" b="1" dirty="0" err="1">
                <a:solidFill>
                  <a:schemeClr val="bg1"/>
                </a:solidFill>
              </a:rPr>
              <a:t>Сост.О.И</a:t>
            </a:r>
            <a:r>
              <a:rPr lang="ru-RU" b="1" dirty="0">
                <a:solidFill>
                  <a:schemeClr val="bg1"/>
                </a:solidFill>
              </a:rPr>
              <a:t>. Максименко. - М.: ООО " Из-во АСТ": ООО " Из-во </a:t>
            </a:r>
            <a:r>
              <a:rPr lang="ru-RU" b="1" dirty="0" err="1">
                <a:solidFill>
                  <a:schemeClr val="bg1"/>
                </a:solidFill>
              </a:rPr>
              <a:t>Астрель</a:t>
            </a:r>
            <a:r>
              <a:rPr lang="ru-RU" b="1" dirty="0">
                <a:solidFill>
                  <a:schemeClr val="bg1"/>
                </a:solidFill>
              </a:rPr>
              <a:t>", 2001</a:t>
            </a:r>
          </a:p>
          <a:p>
            <a:pPr>
              <a:buFont typeface="Wingdings" pitchFamily="2" charset="2"/>
              <a:buChar char="Ø"/>
            </a:pPr>
            <a:r>
              <a:rPr lang="ru-RU" b="1" dirty="0">
                <a:solidFill>
                  <a:schemeClr val="bg1"/>
                </a:solidFill>
              </a:rPr>
              <a:t>Кант И. "Лекции по этике". М.: "Республика", 2000 г.</a:t>
            </a:r>
          </a:p>
          <a:p>
            <a:pPr>
              <a:buFont typeface="Wingdings" pitchFamily="2" charset="2"/>
              <a:buChar char="Ø"/>
            </a:pPr>
            <a:r>
              <a:rPr lang="ru-RU" b="1" dirty="0">
                <a:solidFill>
                  <a:schemeClr val="bg1"/>
                </a:solidFill>
              </a:rPr>
              <a:t>Петрунин Ю.Ю., Борисов В.К. Этика бизнеса. - М.: Дело, 2000</a:t>
            </a:r>
          </a:p>
          <a:p>
            <a:pPr>
              <a:buFont typeface="Wingdings" pitchFamily="2" charset="2"/>
              <a:buChar char="Ø"/>
            </a:pPr>
            <a:r>
              <a:rPr lang="ru-RU" b="1" dirty="0">
                <a:solidFill>
                  <a:schemeClr val="bg1"/>
                </a:solidFill>
              </a:rPr>
              <a:t>Титова А.Г. Деловое общение. М. 2008.</a:t>
            </a:r>
          </a:p>
          <a:p>
            <a:pPr>
              <a:buFont typeface="Wingdings" pitchFamily="2" charset="2"/>
              <a:buChar char="Ø"/>
            </a:pPr>
            <a:r>
              <a:rPr lang="ru-RU" b="1" dirty="0">
                <a:solidFill>
                  <a:schemeClr val="bg1"/>
                </a:solidFill>
              </a:rPr>
              <a:t>Смирнов Г.Н. Этика деловых отношений. М. 2008.</a:t>
            </a:r>
          </a:p>
        </p:txBody>
      </p:sp>
    </p:spTree>
    <p:extLst>
      <p:ext uri="{BB962C8B-B14F-4D97-AF65-F5344CB8AC3E}">
        <p14:creationId xmlns:p14="http://schemas.microsoft.com/office/powerpoint/2010/main" val="6191281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Объект 2"/>
          <p:cNvSpPr>
            <a:spLocks noGrp="1"/>
          </p:cNvSpPr>
          <p:nvPr>
            <p:ph idx="1"/>
          </p:nvPr>
        </p:nvSpPr>
        <p:spPr>
          <a:xfrm>
            <a:off x="484710" y="1268760"/>
            <a:ext cx="8335762" cy="4680520"/>
          </a:xfrm>
        </p:spPr>
        <p:txBody>
          <a:bodyPr>
            <a:normAutofit/>
          </a:bodyPr>
          <a:lstStyle/>
          <a:p>
            <a:r>
              <a:rPr lang="ru-RU" b="1" dirty="0" smtClean="0">
                <a:solidFill>
                  <a:srgbClr val="92D050"/>
                </a:solidFill>
              </a:rPr>
              <a:t>ВВЕДЕНИЕ </a:t>
            </a:r>
          </a:p>
          <a:p>
            <a:r>
              <a:rPr lang="ru-RU" b="1" dirty="0" smtClean="0">
                <a:solidFill>
                  <a:schemeClr val="bg1"/>
                </a:solidFill>
              </a:rPr>
              <a:t>Взаимодействуя </a:t>
            </a:r>
            <a:r>
              <a:rPr lang="ru-RU" b="1" dirty="0">
                <a:solidFill>
                  <a:schemeClr val="bg1"/>
                </a:solidFill>
              </a:rPr>
              <a:t>с учащимися, </a:t>
            </a:r>
            <a:r>
              <a:rPr lang="ru-RU" b="1" dirty="0" smtClean="0">
                <a:solidFill>
                  <a:schemeClr val="bg1"/>
                </a:solidFill>
              </a:rPr>
              <a:t>педагога оказывает </a:t>
            </a:r>
            <a:r>
              <a:rPr lang="ru-RU" b="1" dirty="0">
                <a:solidFill>
                  <a:schemeClr val="bg1"/>
                </a:solidFill>
              </a:rPr>
              <a:t>влияние не только на познавательную сферу учащихся, но и на </a:t>
            </a:r>
            <a:r>
              <a:rPr lang="ru-RU" b="1" dirty="0" smtClean="0">
                <a:solidFill>
                  <a:schemeClr val="bg1"/>
                </a:solidFill>
              </a:rPr>
              <a:t>эмоционально- </a:t>
            </a:r>
            <a:r>
              <a:rPr lang="ru-RU" b="1" dirty="0">
                <a:solidFill>
                  <a:schemeClr val="bg1"/>
                </a:solidFill>
              </a:rPr>
              <a:t>волевую и, что особенно важно, на развитие их личности. </a:t>
            </a:r>
            <a:r>
              <a:rPr lang="ru-RU" b="1" dirty="0" smtClean="0">
                <a:solidFill>
                  <a:schemeClr val="bg1"/>
                </a:solidFill>
              </a:rPr>
              <a:t>Часто </a:t>
            </a:r>
            <a:r>
              <a:rPr lang="ru-RU" b="1" dirty="0">
                <a:solidFill>
                  <a:schemeClr val="bg1"/>
                </a:solidFill>
              </a:rPr>
              <a:t>воспитательное </a:t>
            </a:r>
            <a:r>
              <a:rPr lang="ru-RU" b="1" dirty="0" smtClean="0">
                <a:solidFill>
                  <a:schemeClr val="bg1"/>
                </a:solidFill>
              </a:rPr>
              <a:t>значение </a:t>
            </a:r>
            <a:r>
              <a:rPr lang="ru-RU" b="1" dirty="0">
                <a:solidFill>
                  <a:schemeClr val="bg1"/>
                </a:solidFill>
              </a:rPr>
              <a:t>педагогического взаимодействия оказывается более сильным, если оно принимает косвенные формы воздействия, через коллектив, отдельных </a:t>
            </a:r>
            <a:r>
              <a:rPr lang="ru-RU" b="1" dirty="0" smtClean="0">
                <a:solidFill>
                  <a:schemeClr val="bg1"/>
                </a:solidFill>
              </a:rPr>
              <a:t>учащихся.</a:t>
            </a:r>
          </a:p>
          <a:p>
            <a:r>
              <a:rPr lang="ru-RU" b="1" dirty="0">
                <a:solidFill>
                  <a:schemeClr val="bg1"/>
                </a:solidFill>
              </a:rPr>
              <a:t>Управление конфликтными ситуациями, особенности </a:t>
            </a:r>
            <a:r>
              <a:rPr lang="ru-RU" b="1" dirty="0" smtClean="0">
                <a:solidFill>
                  <a:schemeClr val="bg1"/>
                </a:solidFill>
              </a:rPr>
              <a:t>взаимодействия </a:t>
            </a:r>
            <a:r>
              <a:rPr lang="ru-RU" b="1" dirty="0">
                <a:solidFill>
                  <a:schemeClr val="bg1"/>
                </a:solidFill>
              </a:rPr>
              <a:t>педагога и учащихся, этические нормы профессионального поведения педагога – эти и другие вопросы изучает педагогическая </a:t>
            </a:r>
            <a:r>
              <a:rPr lang="ru-RU" b="1" u="sng" dirty="0">
                <a:solidFill>
                  <a:schemeClr val="bg1"/>
                </a:solidFill>
              </a:rPr>
              <a:t>деонтология</a:t>
            </a:r>
            <a:r>
              <a:rPr lang="ru-RU" b="1" dirty="0">
                <a:solidFill>
                  <a:schemeClr val="bg1"/>
                </a:solidFill>
              </a:rPr>
              <a:t> (от греч. deontos – «должное» и logos – «учение») – наука о </a:t>
            </a:r>
            <a:r>
              <a:rPr lang="ru-RU" b="1" dirty="0" smtClean="0">
                <a:solidFill>
                  <a:schemeClr val="bg1"/>
                </a:solidFill>
              </a:rPr>
              <a:t>профессиональном </a:t>
            </a:r>
            <a:r>
              <a:rPr lang="ru-RU" b="1" dirty="0">
                <a:solidFill>
                  <a:schemeClr val="bg1"/>
                </a:solidFill>
              </a:rPr>
              <a:t>поведении </a:t>
            </a:r>
            <a:r>
              <a:rPr lang="ru-RU" b="1" dirty="0" smtClean="0">
                <a:solidFill>
                  <a:schemeClr val="bg1"/>
                </a:solidFill>
              </a:rPr>
              <a:t>педагога.</a:t>
            </a:r>
            <a:endParaRPr lang="ru-RU" b="1" dirty="0">
              <a:solidFill>
                <a:schemeClr val="bg1"/>
              </a:solidFill>
            </a:endParaRPr>
          </a:p>
        </p:txBody>
      </p:sp>
    </p:spTree>
    <p:extLst>
      <p:ext uri="{BB962C8B-B14F-4D97-AF65-F5344CB8AC3E}">
        <p14:creationId xmlns:p14="http://schemas.microsoft.com/office/powerpoint/2010/main" val="36658721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67544" y="1052736"/>
            <a:ext cx="7255319" cy="2485256"/>
          </a:xfrm>
        </p:spPr>
        <p:txBody>
          <a:bodyPr/>
          <a:lstStyle/>
          <a:p>
            <a:r>
              <a:rPr lang="ru-RU" sz="1800" b="1" dirty="0" smtClean="0">
                <a:solidFill>
                  <a:srgbClr val="92D050"/>
                </a:solidFill>
                <a:ea typeface="+mn-ea"/>
                <a:cs typeface="+mn-cs"/>
              </a:rPr>
              <a:t>КАК ИЗБЕЖАТЬ КОНФЛИКТА</a:t>
            </a:r>
            <a:br>
              <a:rPr lang="ru-RU" sz="1800" b="1" dirty="0" smtClean="0">
                <a:solidFill>
                  <a:srgbClr val="92D050"/>
                </a:solidFill>
                <a:ea typeface="+mn-ea"/>
                <a:cs typeface="+mn-cs"/>
              </a:rPr>
            </a:br>
            <a:r>
              <a:rPr lang="ru-RU" sz="1800" b="1" dirty="0" smtClean="0">
                <a:solidFill>
                  <a:schemeClr val="bg1"/>
                </a:solidFill>
                <a:ea typeface="+mn-ea"/>
                <a:cs typeface="+mn-cs"/>
              </a:rPr>
              <a:t>   </a:t>
            </a:r>
            <a:r>
              <a:rPr lang="ru-RU" sz="1800" dirty="0" smtClean="0">
                <a:solidFill>
                  <a:schemeClr val="tx1"/>
                </a:solidFill>
                <a:ea typeface="+mn-ea"/>
                <a:cs typeface="+mn-cs"/>
              </a:rPr>
              <a:t>Правило первое. Прежде </a:t>
            </a:r>
            <a:r>
              <a:rPr lang="ru-RU" sz="1800" dirty="0">
                <a:solidFill>
                  <a:schemeClr val="tx1"/>
                </a:solidFill>
                <a:ea typeface="+mn-ea"/>
                <a:cs typeface="+mn-cs"/>
              </a:rPr>
              <a:t>всего следует попытаться овладеть </a:t>
            </a:r>
            <a:r>
              <a:rPr lang="ru-RU" sz="1800" dirty="0" smtClean="0">
                <a:solidFill>
                  <a:schemeClr val="tx1"/>
                </a:solidFill>
                <a:ea typeface="+mn-ea"/>
                <a:cs typeface="+mn-cs"/>
              </a:rPr>
              <a:t>конфликтной </a:t>
            </a:r>
            <a:r>
              <a:rPr lang="ru-RU" sz="1800" dirty="0">
                <a:solidFill>
                  <a:schemeClr val="tx1"/>
                </a:solidFill>
                <a:ea typeface="+mn-ea"/>
                <a:cs typeface="+mn-cs"/>
              </a:rPr>
              <a:t>ситуацией, а это значит разрядить обоюдную эмоциональную напряженность. Начать с себя: убрать «лишнее» физическое напряжение, скованность, бесцельные движения. Мимика, поза, жесты не только </a:t>
            </a:r>
            <a:r>
              <a:rPr lang="ru-RU" sz="1800" dirty="0" smtClean="0">
                <a:solidFill>
                  <a:schemeClr val="tx1"/>
                </a:solidFill>
                <a:ea typeface="+mn-ea"/>
                <a:cs typeface="+mn-cs"/>
              </a:rPr>
              <a:t>      выражают </a:t>
            </a:r>
            <a:r>
              <a:rPr lang="ru-RU" sz="1800" dirty="0">
                <a:solidFill>
                  <a:schemeClr val="tx1"/>
                </a:solidFill>
                <a:ea typeface="+mn-ea"/>
                <a:cs typeface="+mn-cs"/>
              </a:rPr>
              <a:t>внутреннее состояние, но и влияют на него. </a:t>
            </a:r>
            <a:r>
              <a:rPr lang="ru-RU" sz="1800" dirty="0" smtClean="0">
                <a:solidFill>
                  <a:schemeClr val="tx1"/>
                </a:solidFill>
                <a:ea typeface="+mn-ea"/>
                <a:cs typeface="+mn-cs"/>
              </a:rPr>
              <a:t/>
            </a:r>
            <a:br>
              <a:rPr lang="ru-RU" sz="1800" dirty="0" smtClean="0">
                <a:solidFill>
                  <a:schemeClr val="tx1"/>
                </a:solidFill>
                <a:ea typeface="+mn-ea"/>
                <a:cs typeface="+mn-cs"/>
              </a:rPr>
            </a:br>
            <a:r>
              <a:rPr lang="ru-RU" sz="1800" dirty="0">
                <a:solidFill>
                  <a:schemeClr val="tx1"/>
                </a:solidFill>
                <a:ea typeface="+mn-ea"/>
                <a:cs typeface="+mn-cs"/>
              </a:rPr>
              <a:t/>
            </a:r>
            <a:br>
              <a:rPr lang="ru-RU" sz="1800" dirty="0">
                <a:solidFill>
                  <a:schemeClr val="tx1"/>
                </a:solidFill>
                <a:ea typeface="+mn-ea"/>
                <a:cs typeface="+mn-cs"/>
              </a:rPr>
            </a:br>
            <a:r>
              <a:rPr lang="ru-RU" sz="1800" dirty="0" smtClean="0">
                <a:solidFill>
                  <a:schemeClr val="bg1"/>
                </a:solidFill>
                <a:ea typeface="+mn-ea"/>
                <a:cs typeface="+mn-cs"/>
              </a:rPr>
              <a:t/>
            </a:r>
            <a:br>
              <a:rPr lang="ru-RU" sz="1800" dirty="0" smtClean="0">
                <a:solidFill>
                  <a:schemeClr val="bg1"/>
                </a:solidFill>
                <a:ea typeface="+mn-ea"/>
                <a:cs typeface="+mn-cs"/>
              </a:rPr>
            </a:br>
            <a:r>
              <a:rPr lang="ru-RU" sz="1800" dirty="0">
                <a:solidFill>
                  <a:prstClr val="white"/>
                </a:solidFill>
                <a:ea typeface="+mn-ea"/>
                <a:cs typeface="+mn-cs"/>
              </a:rPr>
              <a:t/>
            </a:r>
            <a:br>
              <a:rPr lang="ru-RU" sz="1800" dirty="0">
                <a:solidFill>
                  <a:prstClr val="white"/>
                </a:solidFill>
                <a:ea typeface="+mn-ea"/>
                <a:cs typeface="+mn-cs"/>
              </a:rPr>
            </a:br>
            <a:r>
              <a:rPr lang="ru-RU" sz="1800" dirty="0" smtClean="0">
                <a:solidFill>
                  <a:prstClr val="white"/>
                </a:solidFill>
                <a:ea typeface="+mn-ea"/>
                <a:cs typeface="+mn-cs"/>
              </a:rPr>
              <a:t>Правило </a:t>
            </a:r>
            <a:r>
              <a:rPr lang="ru-RU" sz="1800" dirty="0">
                <a:solidFill>
                  <a:prstClr val="white"/>
                </a:solidFill>
                <a:ea typeface="+mn-ea"/>
                <a:cs typeface="+mn-cs"/>
              </a:rPr>
              <a:t>второе. Своим поведением повлиять на партнера (ученика, коллегу). Снять </a:t>
            </a:r>
            <a:r>
              <a:rPr lang="ru-RU" sz="1800" dirty="0" err="1">
                <a:solidFill>
                  <a:prstClr val="white"/>
                </a:solidFill>
                <a:ea typeface="+mn-ea"/>
                <a:cs typeface="+mn-cs"/>
              </a:rPr>
              <a:t>аффективность</a:t>
            </a:r>
            <a:r>
              <a:rPr lang="ru-RU" sz="1800" dirty="0">
                <a:solidFill>
                  <a:prstClr val="white"/>
                </a:solidFill>
                <a:ea typeface="+mn-ea"/>
                <a:cs typeface="+mn-cs"/>
              </a:rPr>
              <a:t> помогает молчаливое рассмотрение лица соучастника конфликта, что дает возможность учителю сосредоточиться, изучить его состояние</a:t>
            </a:r>
            <a:endParaRPr lang="ru-RU" dirty="0"/>
          </a:p>
        </p:txBody>
      </p:sp>
      <p:sp>
        <p:nvSpPr>
          <p:cNvPr id="7" name="Текст 6"/>
          <p:cNvSpPr>
            <a:spLocks noGrp="1"/>
          </p:cNvSpPr>
          <p:nvPr>
            <p:ph type="body" sz="half" idx="2"/>
          </p:nvPr>
        </p:nvSpPr>
        <p:spPr>
          <a:xfrm>
            <a:off x="251520" y="3657600"/>
            <a:ext cx="7776864" cy="2362200"/>
          </a:xfrm>
        </p:spPr>
        <p:txBody>
          <a:bodyPr/>
          <a:lstStyle/>
          <a:p>
            <a:endParaRPr lang="ru-RU" dirty="0">
              <a:solidFill>
                <a:schemeClr val="bg1"/>
              </a:solidFill>
            </a:endParaRPr>
          </a:p>
        </p:txBody>
      </p:sp>
    </p:spTree>
    <p:extLst>
      <p:ext uri="{BB962C8B-B14F-4D97-AF65-F5344CB8AC3E}">
        <p14:creationId xmlns:p14="http://schemas.microsoft.com/office/powerpoint/2010/main" val="11499316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67545" y="332656"/>
            <a:ext cx="7704856" cy="4444725"/>
          </a:xfrm>
        </p:spPr>
        <p:txBody>
          <a:bodyPr/>
          <a:lstStyle/>
          <a:p>
            <a:r>
              <a:rPr lang="ru-RU" sz="1600" b="1" dirty="0">
                <a:solidFill>
                  <a:schemeClr val="tx1"/>
                </a:solidFill>
              </a:rPr>
              <a:t>Правило третье. Попытаться понять мотивы поведения </a:t>
            </a:r>
            <a:r>
              <a:rPr lang="ru-RU" sz="1600" b="1" dirty="0" smtClean="0">
                <a:solidFill>
                  <a:schemeClr val="tx1"/>
                </a:solidFill>
              </a:rPr>
              <a:t>собеседника</a:t>
            </a:r>
            <a:r>
              <a:rPr lang="ru-RU" sz="1600" b="1" dirty="0">
                <a:solidFill>
                  <a:schemeClr val="tx1"/>
                </a:solidFill>
              </a:rPr>
              <a:t>. Включение мысленного анализа снижает эмоциональное </a:t>
            </a:r>
            <a:r>
              <a:rPr lang="ru-RU" sz="1600" b="1" dirty="0" smtClean="0">
                <a:solidFill>
                  <a:schemeClr val="tx1"/>
                </a:solidFill>
              </a:rPr>
              <a:t>возбуждение. Лучше </a:t>
            </a:r>
            <a:r>
              <a:rPr lang="ru-RU" sz="1600" b="1" dirty="0">
                <a:solidFill>
                  <a:schemeClr val="tx1"/>
                </a:solidFill>
              </a:rPr>
              <a:t>выразить понимание затруднительного положения: «Я </a:t>
            </a:r>
            <a:r>
              <a:rPr lang="ru-RU" sz="1600" b="1" dirty="0" smtClean="0">
                <a:solidFill>
                  <a:schemeClr val="tx1"/>
                </a:solidFill>
              </a:rPr>
              <a:t>понимаю твое </a:t>
            </a:r>
            <a:r>
              <a:rPr lang="ru-RU" sz="1600" b="1" dirty="0">
                <a:solidFill>
                  <a:schemeClr val="tx1"/>
                </a:solidFill>
              </a:rPr>
              <a:t>(Ваше) состояние» и пр., передать свое состояние: «Меня огорчает».</a:t>
            </a:r>
            <a:br>
              <a:rPr lang="ru-RU" sz="1600" b="1" dirty="0">
                <a:solidFill>
                  <a:schemeClr val="tx1"/>
                </a:solidFill>
              </a:rPr>
            </a:br>
            <a:r>
              <a:rPr lang="ru-RU" sz="1600" b="1" dirty="0">
                <a:solidFill>
                  <a:schemeClr val="tx1"/>
                </a:solidFill>
              </a:rPr>
              <a:t>Итак, не пытайтесь сразу оценивать поступок, стремитесь сначала </a:t>
            </a:r>
            <a:r>
              <a:rPr lang="ru-RU" sz="1600" b="1" dirty="0" smtClean="0">
                <a:solidFill>
                  <a:schemeClr val="tx1"/>
                </a:solidFill>
              </a:rPr>
              <a:t>выразить </a:t>
            </a:r>
            <a:r>
              <a:rPr lang="ru-RU" sz="1600" b="1" dirty="0">
                <a:solidFill>
                  <a:schemeClr val="tx1"/>
                </a:solidFill>
              </a:rPr>
              <a:t>свое отношение к сложившейся ситуации</a:t>
            </a:r>
            <a:r>
              <a:rPr lang="ru-RU" sz="1600" b="1" dirty="0" smtClean="0">
                <a:solidFill>
                  <a:schemeClr val="tx1"/>
                </a:solidFill>
              </a:rPr>
              <a:t>.</a:t>
            </a:r>
            <a:br>
              <a:rPr lang="ru-RU" sz="1600" b="1" dirty="0" smtClean="0">
                <a:solidFill>
                  <a:schemeClr val="tx1"/>
                </a:solidFill>
              </a:rPr>
            </a:br>
            <a:r>
              <a:rPr lang="ru-RU" sz="1600" b="1" dirty="0">
                <a:solidFill>
                  <a:schemeClr val="tx1"/>
                </a:solidFill>
              </a:rPr>
              <a:t/>
            </a:r>
            <a:br>
              <a:rPr lang="ru-RU" sz="1600" b="1" dirty="0">
                <a:solidFill>
                  <a:schemeClr val="tx1"/>
                </a:solidFill>
              </a:rPr>
            </a:br>
            <a:r>
              <a:rPr lang="ru-RU" sz="1600" b="1" dirty="0">
                <a:solidFill>
                  <a:schemeClr val="tx1"/>
                </a:solidFill>
              </a:rPr>
              <a:t>Правило четвертое. Согласовать цель. Необходимо как можно</a:t>
            </a:r>
            <a:br>
              <a:rPr lang="ru-RU" sz="1600" b="1" dirty="0">
                <a:solidFill>
                  <a:schemeClr val="tx1"/>
                </a:solidFill>
              </a:rPr>
            </a:br>
            <a:r>
              <a:rPr lang="ru-RU" sz="1600" b="1" dirty="0">
                <a:solidFill>
                  <a:schemeClr val="tx1"/>
                </a:solidFill>
              </a:rPr>
              <a:t>раньше осознать то, что объединяет с учеником, увидеть «Общую </a:t>
            </a:r>
            <a:r>
              <a:rPr lang="ru-RU" sz="1600" b="1" dirty="0" smtClean="0">
                <a:solidFill>
                  <a:schemeClr val="tx1"/>
                </a:solidFill>
              </a:rPr>
              <a:t>точку отсчета</a:t>
            </a:r>
            <a:r>
              <a:rPr lang="ru-RU" sz="1600" b="1" dirty="0">
                <a:solidFill>
                  <a:schemeClr val="tx1"/>
                </a:solidFill>
              </a:rPr>
              <a:t>» взаимодействия, продемонстрировать ее, выходя на </a:t>
            </a:r>
            <a:r>
              <a:rPr lang="ru-RU" sz="1600" b="1" dirty="0" smtClean="0">
                <a:solidFill>
                  <a:schemeClr val="tx1"/>
                </a:solidFill>
              </a:rPr>
              <a:t>позицию «мы</a:t>
            </a:r>
            <a:r>
              <a:rPr lang="ru-RU" sz="1600" b="1" dirty="0">
                <a:solidFill>
                  <a:schemeClr val="tx1"/>
                </a:solidFill>
              </a:rPr>
              <a:t>».</a:t>
            </a:r>
            <a:br>
              <a:rPr lang="ru-RU" sz="1600" b="1" dirty="0">
                <a:solidFill>
                  <a:schemeClr val="tx1"/>
                </a:solidFill>
              </a:rPr>
            </a:br>
            <a:endParaRPr lang="ru-RU" sz="1600" b="1" dirty="0">
              <a:solidFill>
                <a:schemeClr val="tx1"/>
              </a:solidFill>
            </a:endParaRPr>
          </a:p>
        </p:txBody>
      </p:sp>
      <p:sp>
        <p:nvSpPr>
          <p:cNvPr id="6" name="Текст 5"/>
          <p:cNvSpPr>
            <a:spLocks noGrp="1"/>
          </p:cNvSpPr>
          <p:nvPr>
            <p:ph type="body" idx="1"/>
          </p:nvPr>
        </p:nvSpPr>
        <p:spPr>
          <a:xfrm>
            <a:off x="467546" y="4777380"/>
            <a:ext cx="7704856" cy="1531939"/>
          </a:xfrm>
        </p:spPr>
        <p:txBody>
          <a:bodyPr>
            <a:normAutofit/>
          </a:bodyPr>
          <a:lstStyle/>
          <a:p>
            <a:r>
              <a:rPr lang="ru-RU" sz="1600" b="1" cap="none" dirty="0">
                <a:solidFill>
                  <a:schemeClr val="tx1"/>
                </a:solidFill>
              </a:rPr>
              <a:t>Правило пятое. Закрепить свою позицию уверенностью в </a:t>
            </a:r>
            <a:r>
              <a:rPr lang="ru-RU" sz="1600" b="1" cap="none" dirty="0" smtClean="0">
                <a:solidFill>
                  <a:schemeClr val="tx1"/>
                </a:solidFill>
              </a:rPr>
              <a:t>возможности </a:t>
            </a:r>
            <a:r>
              <a:rPr lang="ru-RU" sz="1600" b="1" cap="none" dirty="0">
                <a:solidFill>
                  <a:schemeClr val="tx1"/>
                </a:solidFill>
              </a:rPr>
              <a:t>продуктивного решения. И, наконец, по разрешению конфликта</a:t>
            </a:r>
            <a:br>
              <a:rPr lang="ru-RU" sz="1600" b="1" cap="none" dirty="0">
                <a:solidFill>
                  <a:schemeClr val="tx1"/>
                </a:solidFill>
              </a:rPr>
            </a:br>
            <a:r>
              <a:rPr lang="ru-RU" sz="1600" b="1" cap="none" dirty="0">
                <a:solidFill>
                  <a:schemeClr val="tx1"/>
                </a:solidFill>
              </a:rPr>
              <a:t>мысленно вернуться к нему, проанализировав причины его </a:t>
            </a:r>
            <a:r>
              <a:rPr lang="ru-RU" sz="1600" b="1" cap="none" dirty="0" smtClean="0">
                <a:solidFill>
                  <a:schemeClr val="tx1"/>
                </a:solidFill>
              </a:rPr>
              <a:t>возникновения и </a:t>
            </a:r>
            <a:r>
              <a:rPr lang="ru-RU" sz="1600" b="1" cap="none" dirty="0">
                <a:solidFill>
                  <a:schemeClr val="tx1"/>
                </a:solidFill>
              </a:rPr>
              <a:t>возможности предотвращения. Всегда легче избежать острого столкновения, нежели погасить его</a:t>
            </a:r>
            <a:r>
              <a:rPr lang="ru-RU" sz="1600" b="1" cap="none" dirty="0">
                <a:solidFill>
                  <a:prstClr val="black"/>
                </a:solidFill>
              </a:rPr>
              <a:t>.</a:t>
            </a:r>
            <a:endParaRPr lang="ru-RU" b="1" dirty="0"/>
          </a:p>
        </p:txBody>
      </p:sp>
    </p:spTree>
    <p:extLst>
      <p:ext uri="{BB962C8B-B14F-4D97-AF65-F5344CB8AC3E}">
        <p14:creationId xmlns:p14="http://schemas.microsoft.com/office/powerpoint/2010/main" val="17744484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116632"/>
            <a:ext cx="8507288" cy="6050144"/>
          </a:xfrm>
        </p:spPr>
        <p:txBody>
          <a:bodyPr>
            <a:normAutofit/>
          </a:bodyPr>
          <a:lstStyle/>
          <a:p>
            <a:pPr marL="64008" indent="0">
              <a:buNone/>
            </a:pPr>
            <a:r>
              <a:rPr lang="ru-RU" sz="2000" b="1" dirty="0" smtClean="0">
                <a:solidFill>
                  <a:schemeClr val="accent1">
                    <a:lumMod val="75000"/>
                  </a:schemeClr>
                </a:solidFill>
              </a:rPr>
              <a:t>Основные </a:t>
            </a:r>
            <a:r>
              <a:rPr lang="ru-RU" sz="2000" b="1" dirty="0">
                <a:solidFill>
                  <a:schemeClr val="accent1">
                    <a:lumMod val="75000"/>
                  </a:schemeClr>
                </a:solidFill>
              </a:rPr>
              <a:t>приемы, необходимые для предотвращения конфликта:                 </a:t>
            </a:r>
            <a:endParaRPr lang="ru-RU" sz="2000" b="1" dirty="0" smtClean="0">
              <a:solidFill>
                <a:schemeClr val="accent1">
                  <a:lumMod val="75000"/>
                </a:schemeClr>
              </a:solidFill>
            </a:endParaRPr>
          </a:p>
          <a:p>
            <a:pPr>
              <a:buFont typeface="Wingdings" pitchFamily="2" charset="2"/>
              <a:buChar char="ü"/>
            </a:pPr>
            <a:r>
              <a:rPr lang="ru-RU" sz="1600" dirty="0" smtClean="0">
                <a:solidFill>
                  <a:schemeClr val="bg1"/>
                </a:solidFill>
              </a:rPr>
              <a:t>Не </a:t>
            </a:r>
            <a:r>
              <a:rPr lang="ru-RU" sz="1600" dirty="0">
                <a:solidFill>
                  <a:schemeClr val="bg1"/>
                </a:solidFill>
              </a:rPr>
              <a:t>отвечайте на агрессию </a:t>
            </a:r>
            <a:r>
              <a:rPr lang="ru-RU" sz="1600" dirty="0" smtClean="0">
                <a:solidFill>
                  <a:schemeClr val="bg1"/>
                </a:solidFill>
              </a:rPr>
              <a:t>агрессией;</a:t>
            </a:r>
          </a:p>
          <a:p>
            <a:pPr>
              <a:buFont typeface="Wingdings" pitchFamily="2" charset="2"/>
              <a:buChar char="ü"/>
            </a:pPr>
            <a:r>
              <a:rPr lang="ru-RU" sz="1600" dirty="0" smtClean="0">
                <a:solidFill>
                  <a:schemeClr val="bg1"/>
                </a:solidFill>
              </a:rPr>
              <a:t>Не </a:t>
            </a:r>
            <a:r>
              <a:rPr lang="ru-RU" sz="1600" dirty="0">
                <a:solidFill>
                  <a:schemeClr val="bg1"/>
                </a:solidFill>
              </a:rPr>
              <a:t>оскорбляйте и не унижайте оппонента ни словом, ни жестом, ни </a:t>
            </a:r>
            <a:r>
              <a:rPr lang="ru-RU" sz="1600" dirty="0" smtClean="0">
                <a:solidFill>
                  <a:schemeClr val="bg1"/>
                </a:solidFill>
              </a:rPr>
              <a:t>взглядом;</a:t>
            </a:r>
          </a:p>
          <a:p>
            <a:pPr>
              <a:buFont typeface="Wingdings" pitchFamily="2" charset="2"/>
              <a:buChar char="ü"/>
            </a:pPr>
            <a:r>
              <a:rPr lang="ru-RU" sz="1600" dirty="0" smtClean="0">
                <a:solidFill>
                  <a:schemeClr val="bg1"/>
                </a:solidFill>
              </a:rPr>
              <a:t>Дайте </a:t>
            </a:r>
            <a:r>
              <a:rPr lang="ru-RU" sz="1600" dirty="0">
                <a:solidFill>
                  <a:schemeClr val="bg1"/>
                </a:solidFill>
              </a:rPr>
              <a:t>возможность оппоненту </a:t>
            </a:r>
            <a:r>
              <a:rPr lang="ru-RU" sz="1600" dirty="0" smtClean="0">
                <a:solidFill>
                  <a:schemeClr val="bg1"/>
                </a:solidFill>
              </a:rPr>
              <a:t>высказаться;</a:t>
            </a:r>
          </a:p>
          <a:p>
            <a:pPr>
              <a:buFont typeface="Wingdings" pitchFamily="2" charset="2"/>
              <a:buChar char="ü"/>
            </a:pPr>
            <a:r>
              <a:rPr lang="ru-RU" sz="1600" dirty="0" smtClean="0">
                <a:solidFill>
                  <a:schemeClr val="bg1"/>
                </a:solidFill>
              </a:rPr>
              <a:t>Старайтесь </a:t>
            </a:r>
            <a:r>
              <a:rPr lang="ru-RU" sz="1600" dirty="0">
                <a:solidFill>
                  <a:schemeClr val="bg1"/>
                </a:solidFill>
              </a:rPr>
              <a:t>выразить свое понимание в вязи с возникающими у оппонента </a:t>
            </a:r>
            <a:r>
              <a:rPr lang="ru-RU" sz="1600" dirty="0" smtClean="0">
                <a:solidFill>
                  <a:schemeClr val="bg1"/>
                </a:solidFill>
              </a:rPr>
              <a:t>трудностями;</a:t>
            </a:r>
          </a:p>
          <a:p>
            <a:pPr>
              <a:buFont typeface="Wingdings" pitchFamily="2" charset="2"/>
              <a:buChar char="ü"/>
            </a:pPr>
            <a:r>
              <a:rPr lang="ru-RU" sz="1600" dirty="0" smtClean="0">
                <a:solidFill>
                  <a:schemeClr val="bg1"/>
                </a:solidFill>
              </a:rPr>
              <a:t>Не </a:t>
            </a:r>
            <a:r>
              <a:rPr lang="ru-RU" sz="1600" dirty="0">
                <a:solidFill>
                  <a:schemeClr val="bg1"/>
                </a:solidFill>
              </a:rPr>
              <a:t>делайте скоропалительных выводов, не давайте поспешных </a:t>
            </a:r>
            <a:r>
              <a:rPr lang="ru-RU" sz="1600" dirty="0" smtClean="0">
                <a:solidFill>
                  <a:schemeClr val="bg1"/>
                </a:solidFill>
              </a:rPr>
              <a:t>советов;</a:t>
            </a:r>
          </a:p>
          <a:p>
            <a:pPr>
              <a:buFont typeface="Wingdings" pitchFamily="2" charset="2"/>
              <a:buChar char="ü"/>
            </a:pPr>
            <a:r>
              <a:rPr lang="ru-RU" sz="1600" dirty="0" smtClean="0">
                <a:solidFill>
                  <a:schemeClr val="bg1"/>
                </a:solidFill>
              </a:rPr>
              <a:t>Предложите </a:t>
            </a:r>
            <a:r>
              <a:rPr lang="ru-RU" sz="1600" dirty="0">
                <a:solidFill>
                  <a:schemeClr val="bg1"/>
                </a:solidFill>
              </a:rPr>
              <a:t>оппоненту обсудить возникшие проблемы в спокойной обстановке.</a:t>
            </a:r>
          </a:p>
        </p:txBody>
      </p:sp>
      <p:pic>
        <p:nvPicPr>
          <p:cNvPr id="2" name="Рисунок 1"/>
          <p:cNvPicPr>
            <a:picLocks noChangeAspect="1"/>
          </p:cNvPicPr>
          <p:nvPr/>
        </p:nvPicPr>
        <p:blipFill>
          <a:blip r:embed="rId2"/>
          <a:stretch>
            <a:fillRect/>
          </a:stretch>
        </p:blipFill>
        <p:spPr>
          <a:xfrm>
            <a:off x="2431194" y="3861048"/>
            <a:ext cx="4291956" cy="2566638"/>
          </a:xfrm>
          <a:prstGeom prst="rect">
            <a:avLst/>
          </a:prstGeom>
        </p:spPr>
      </p:pic>
    </p:spTree>
    <p:extLst>
      <p:ext uri="{BB962C8B-B14F-4D97-AF65-F5344CB8AC3E}">
        <p14:creationId xmlns:p14="http://schemas.microsoft.com/office/powerpoint/2010/main" val="1132717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452718"/>
            <a:ext cx="6568490" cy="1400530"/>
          </a:xfrm>
        </p:spPr>
        <p:txBody>
          <a:bodyPr/>
          <a:lstStyle/>
          <a:p>
            <a:r>
              <a:rPr lang="ru-RU" dirty="0" smtClean="0"/>
              <a:t>Содержание:</a:t>
            </a:r>
            <a:endParaRPr lang="ru-RU" dirty="0"/>
          </a:p>
        </p:txBody>
      </p:sp>
      <p:sp>
        <p:nvSpPr>
          <p:cNvPr id="3" name="Объект 2"/>
          <p:cNvSpPr>
            <a:spLocks noGrp="1"/>
          </p:cNvSpPr>
          <p:nvPr>
            <p:ph idx="1"/>
          </p:nvPr>
        </p:nvSpPr>
        <p:spPr>
          <a:xfrm>
            <a:off x="827700" y="1484785"/>
            <a:ext cx="7848756" cy="3960439"/>
          </a:xfrm>
        </p:spPr>
        <p:txBody>
          <a:bodyPr>
            <a:normAutofit/>
          </a:bodyPr>
          <a:lstStyle/>
          <a:p>
            <a:pPr marL="578358" indent="-514350">
              <a:buClr>
                <a:schemeClr val="accent1">
                  <a:lumMod val="50000"/>
                </a:schemeClr>
              </a:buClr>
              <a:buSzPct val="85000"/>
              <a:buFont typeface="+mj-lt"/>
              <a:buAutoNum type="arabicPeriod"/>
            </a:pPr>
            <a:r>
              <a:rPr lang="ru-RU" sz="2800" b="1" dirty="0" smtClean="0">
                <a:solidFill>
                  <a:schemeClr val="bg1">
                    <a:lumMod val="95000"/>
                    <a:lumOff val="5000"/>
                  </a:schemeClr>
                </a:solidFill>
              </a:rPr>
              <a:t>Понятие </a:t>
            </a:r>
            <a:r>
              <a:rPr lang="ru-RU" sz="2800" b="1" dirty="0">
                <a:solidFill>
                  <a:schemeClr val="bg1">
                    <a:lumMod val="95000"/>
                    <a:lumOff val="5000"/>
                  </a:schemeClr>
                </a:solidFill>
              </a:rPr>
              <a:t>конфликта, его </a:t>
            </a:r>
            <a:r>
              <a:rPr lang="ru-RU" sz="2800" b="1" dirty="0" smtClean="0">
                <a:solidFill>
                  <a:schemeClr val="bg1">
                    <a:lumMod val="95000"/>
                    <a:lumOff val="5000"/>
                  </a:schemeClr>
                </a:solidFill>
              </a:rPr>
              <a:t>сущность</a:t>
            </a:r>
          </a:p>
          <a:p>
            <a:pPr marL="578358" indent="-514350">
              <a:buClr>
                <a:schemeClr val="accent1">
                  <a:lumMod val="50000"/>
                </a:schemeClr>
              </a:buClr>
              <a:buSzPct val="85000"/>
              <a:buFont typeface="+mj-lt"/>
              <a:buAutoNum type="arabicPeriod"/>
            </a:pPr>
            <a:r>
              <a:rPr lang="ru-RU" sz="2800" b="1" dirty="0" smtClean="0">
                <a:solidFill>
                  <a:schemeClr val="bg1">
                    <a:lumMod val="95000"/>
                    <a:lumOff val="5000"/>
                  </a:schemeClr>
                </a:solidFill>
              </a:rPr>
              <a:t>Типы </a:t>
            </a:r>
            <a:r>
              <a:rPr lang="ru-RU" sz="2800" b="1" dirty="0">
                <a:solidFill>
                  <a:schemeClr val="bg1">
                    <a:lumMod val="95000"/>
                    <a:lumOff val="5000"/>
                  </a:schemeClr>
                </a:solidFill>
              </a:rPr>
              <a:t>конфликтов</a:t>
            </a:r>
          </a:p>
          <a:p>
            <a:pPr marL="578358" indent="-514350">
              <a:buClr>
                <a:schemeClr val="accent1">
                  <a:lumMod val="50000"/>
                </a:schemeClr>
              </a:buClr>
              <a:buSzPct val="85000"/>
              <a:buFont typeface="+mj-lt"/>
              <a:buAutoNum type="arabicPeriod"/>
            </a:pPr>
            <a:r>
              <a:rPr lang="ru-RU" sz="2800" b="1" dirty="0">
                <a:solidFill>
                  <a:schemeClr val="bg1">
                    <a:lumMod val="95000"/>
                    <a:lumOff val="5000"/>
                  </a:schemeClr>
                </a:solidFill>
              </a:rPr>
              <a:t>Причины возникновения конфликтов</a:t>
            </a:r>
          </a:p>
          <a:p>
            <a:pPr marL="578358" indent="-514350">
              <a:buClr>
                <a:schemeClr val="accent1">
                  <a:lumMod val="50000"/>
                </a:schemeClr>
              </a:buClr>
              <a:buSzPct val="85000"/>
              <a:buFont typeface="+mj-lt"/>
              <a:buAutoNum type="arabicPeriod"/>
            </a:pPr>
            <a:r>
              <a:rPr lang="ru-RU" sz="2800" b="1" dirty="0">
                <a:solidFill>
                  <a:schemeClr val="bg1">
                    <a:lumMod val="95000"/>
                    <a:lumOff val="5000"/>
                  </a:schemeClr>
                </a:solidFill>
              </a:rPr>
              <a:t>Конфликтная ситуация и её </a:t>
            </a:r>
            <a:r>
              <a:rPr lang="ru-RU" sz="2800" b="1" dirty="0" smtClean="0">
                <a:solidFill>
                  <a:schemeClr val="bg1">
                    <a:lumMod val="95000"/>
                    <a:lumOff val="5000"/>
                  </a:schemeClr>
                </a:solidFill>
              </a:rPr>
              <a:t>участники</a:t>
            </a:r>
            <a:endParaRPr lang="ru-RU" sz="2800" b="1" dirty="0">
              <a:solidFill>
                <a:schemeClr val="bg1">
                  <a:lumMod val="95000"/>
                  <a:lumOff val="5000"/>
                </a:schemeClr>
              </a:solidFill>
            </a:endParaRPr>
          </a:p>
          <a:p>
            <a:pPr marL="578358" indent="-514350">
              <a:buClr>
                <a:schemeClr val="accent1">
                  <a:lumMod val="50000"/>
                </a:schemeClr>
              </a:buClr>
              <a:buSzPct val="85000"/>
              <a:buFont typeface="+mj-lt"/>
              <a:buAutoNum type="arabicPeriod"/>
            </a:pPr>
            <a:r>
              <a:rPr lang="ru-RU" sz="2800" b="1" dirty="0">
                <a:solidFill>
                  <a:schemeClr val="bg1">
                    <a:lumMod val="95000"/>
                    <a:lumOff val="5000"/>
                  </a:schemeClr>
                </a:solidFill>
              </a:rPr>
              <a:t>Способы и этапы разрешения конфликтов.</a:t>
            </a:r>
          </a:p>
          <a:p>
            <a:endParaRPr lang="ru-RU" dirty="0"/>
          </a:p>
        </p:txBody>
      </p:sp>
    </p:spTree>
    <p:extLst>
      <p:ext uri="{BB962C8B-B14F-4D97-AF65-F5344CB8AC3E}">
        <p14:creationId xmlns:p14="http://schemas.microsoft.com/office/powerpoint/2010/main" val="12873659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04664"/>
            <a:ext cx="7920880" cy="5904656"/>
          </a:xfrm>
        </p:spPr>
        <p:txBody>
          <a:bodyPr/>
          <a:lstStyle/>
          <a:p>
            <a:pPr marL="64008">
              <a:spcBef>
                <a:spcPts val="1000"/>
              </a:spcBef>
              <a:buClr>
                <a:srgbClr val="ACD433"/>
              </a:buClr>
              <a:buSzPct val="80000"/>
            </a:pPr>
            <a:r>
              <a:rPr lang="ru-RU" sz="2800" dirty="0" smtClean="0"/>
              <a:t>1.Понятие конфликта, его сущность:</a:t>
            </a:r>
            <a:br>
              <a:rPr lang="ru-RU" sz="2800" dirty="0" smtClean="0"/>
            </a:br>
            <a:r>
              <a:rPr lang="ru-RU" sz="2800" dirty="0" smtClean="0"/>
              <a:t>     </a:t>
            </a:r>
            <a:r>
              <a:rPr lang="ru-RU" sz="1600" b="1" dirty="0" smtClean="0">
                <a:solidFill>
                  <a:srgbClr val="EBEBEB">
                    <a:lumMod val="10000"/>
                  </a:srgbClr>
                </a:solidFill>
              </a:rPr>
              <a:t>Конфликт </a:t>
            </a:r>
            <a:r>
              <a:rPr lang="ru-RU" sz="1600" b="1" dirty="0">
                <a:solidFill>
                  <a:srgbClr val="EBEBEB">
                    <a:lumMod val="10000"/>
                  </a:srgbClr>
                </a:solidFill>
              </a:rPr>
              <a:t>– это столкновение противоположных интересов, целей, позиций, мнений двух или более людей.</a:t>
            </a:r>
            <a:br>
              <a:rPr lang="ru-RU" sz="1600" b="1" dirty="0">
                <a:solidFill>
                  <a:srgbClr val="EBEBEB">
                    <a:lumMod val="10000"/>
                  </a:srgbClr>
                </a:solidFill>
              </a:rPr>
            </a:br>
            <a:r>
              <a:rPr lang="ru-RU" sz="1600" b="1" dirty="0">
                <a:solidFill>
                  <a:srgbClr val="EBEBEB">
                    <a:lumMod val="10000"/>
                  </a:srgbClr>
                </a:solidFill>
              </a:rPr>
              <a:t>         Конфликты могут быть скрытыми или явными, но в основе их всегда лежит отсутствие согласия</a:t>
            </a:r>
            <a:r>
              <a:rPr lang="ru-RU" sz="1600" b="1" dirty="0" smtClean="0">
                <a:solidFill>
                  <a:srgbClr val="EBEBEB">
                    <a:lumMod val="10000"/>
                  </a:srgbClr>
                </a:solidFill>
              </a:rPr>
              <a:t>. </a:t>
            </a:r>
            <a:br>
              <a:rPr lang="ru-RU" sz="1600" b="1" dirty="0" smtClean="0">
                <a:solidFill>
                  <a:srgbClr val="EBEBEB">
                    <a:lumMod val="10000"/>
                  </a:srgbClr>
                </a:solidFill>
              </a:rPr>
            </a:br>
            <a:r>
              <a:rPr lang="ru-RU" sz="1600" b="1" dirty="0">
                <a:solidFill>
                  <a:schemeClr val="bg1"/>
                </a:solidFill>
              </a:rPr>
              <a:t>Инцидент </a:t>
            </a:r>
            <a:r>
              <a:rPr lang="ru-RU" sz="1600" dirty="0">
                <a:solidFill>
                  <a:schemeClr val="bg1"/>
                </a:solidFill>
              </a:rPr>
              <a:t>-  повод, когда одна из сторон начинает действовать (пусть даже не умышленно), ущемляя интересы другой стороны.</a:t>
            </a:r>
            <a:br>
              <a:rPr lang="ru-RU" sz="1600" dirty="0">
                <a:solidFill>
                  <a:schemeClr val="bg1"/>
                </a:solidFill>
              </a:rPr>
            </a:br>
            <a:r>
              <a:rPr lang="ru-RU" sz="1600" b="1" dirty="0" smtClean="0">
                <a:solidFill>
                  <a:srgbClr val="EBEBEB">
                    <a:lumMod val="10000"/>
                  </a:srgbClr>
                </a:solidFill>
              </a:rPr>
              <a:t>         80 </a:t>
            </a:r>
            <a:r>
              <a:rPr lang="ru-RU" sz="1600" b="1" dirty="0">
                <a:solidFill>
                  <a:srgbClr val="EBEBEB">
                    <a:lumMod val="10000"/>
                  </a:srgbClr>
                </a:solidFill>
              </a:rPr>
              <a:t>% конфликтов возникает помимо желания их участников. Происходит это из-за особенностей нашей психики и того, что большинство людей либо не знает о них, либо не придает им значения.</a:t>
            </a:r>
            <a:br>
              <a:rPr lang="ru-RU" sz="1600" b="1" dirty="0">
                <a:solidFill>
                  <a:srgbClr val="EBEBEB">
                    <a:lumMod val="10000"/>
                  </a:srgbClr>
                </a:solidFill>
              </a:rPr>
            </a:br>
            <a:r>
              <a:rPr lang="ru-RU" sz="1600" b="1" dirty="0">
                <a:solidFill>
                  <a:srgbClr val="EBEBEB">
                    <a:lumMod val="10000"/>
                  </a:srgbClr>
                </a:solidFill>
              </a:rPr>
              <a:t>         В любой конфликтной ситуации выделяют участников конфликта и объект конфликта. Объектом конфликта становится то, на что претендует каждая из конфликтующих сторон, что вызывает их противодействие, предмет их спора, получение одним из участников полностью или частично лишая другую сторону возможности добиться своих целей.</a:t>
            </a:r>
            <a:br>
              <a:rPr lang="ru-RU" sz="1600" b="1" dirty="0">
                <a:solidFill>
                  <a:srgbClr val="EBEBEB">
                    <a:lumMod val="10000"/>
                  </a:srgbClr>
                </a:solidFill>
              </a:rPr>
            </a:br>
            <a:r>
              <a:rPr lang="ru-RU" sz="1600" b="1" dirty="0" smtClean="0">
                <a:solidFill>
                  <a:srgbClr val="EBEBEB">
                    <a:lumMod val="10000"/>
                  </a:srgbClr>
                </a:solidFill>
              </a:rPr>
              <a:t>  Участники </a:t>
            </a:r>
            <a:r>
              <a:rPr lang="ru-RU" sz="1600" b="1" dirty="0">
                <a:solidFill>
                  <a:srgbClr val="EBEBEB">
                    <a:lumMod val="10000"/>
                  </a:srgbClr>
                </a:solidFill>
              </a:rPr>
              <a:t>конфликта </a:t>
            </a:r>
            <a:r>
              <a:rPr lang="ru-RU" sz="1600" b="1" dirty="0" smtClean="0">
                <a:solidFill>
                  <a:srgbClr val="EBEBEB">
                    <a:lumMod val="10000"/>
                  </a:srgbClr>
                </a:solidFill>
              </a:rPr>
              <a:t>: </a:t>
            </a:r>
            <a:r>
              <a:rPr lang="ru-RU" sz="1600" b="1" dirty="0">
                <a:solidFill>
                  <a:srgbClr val="EBEBEB">
                    <a:lumMod val="10000"/>
                  </a:srgbClr>
                </a:solidFill>
              </a:rPr>
              <a:t/>
            </a:r>
            <a:br>
              <a:rPr lang="ru-RU" sz="1600" b="1" dirty="0">
                <a:solidFill>
                  <a:srgbClr val="EBEBEB">
                    <a:lumMod val="10000"/>
                  </a:srgbClr>
                </a:solidFill>
              </a:rPr>
            </a:br>
            <a:r>
              <a:rPr lang="ru-RU" sz="1600" b="1" dirty="0">
                <a:solidFill>
                  <a:srgbClr val="EBEBEB">
                    <a:lumMod val="10000"/>
                  </a:srgbClr>
                </a:solidFill>
              </a:rPr>
              <a:t>- </a:t>
            </a:r>
            <a:r>
              <a:rPr lang="ru-RU" sz="1600" b="1" dirty="0" smtClean="0">
                <a:solidFill>
                  <a:srgbClr val="EBEBEB">
                    <a:lumMod val="10000"/>
                  </a:srgbClr>
                </a:solidFill>
              </a:rPr>
              <a:t>оппонент </a:t>
            </a:r>
            <a:r>
              <a:rPr lang="ru-RU" sz="1600" b="1" dirty="0">
                <a:solidFill>
                  <a:srgbClr val="EBEBEB">
                    <a:lumMod val="10000"/>
                  </a:srgbClr>
                </a:solidFill>
              </a:rPr>
              <a:t>– это стороны, которые выступают в противостояние из-за притязаний на объект конфликта;</a:t>
            </a:r>
            <a:br>
              <a:rPr lang="ru-RU" sz="1600" b="1" dirty="0">
                <a:solidFill>
                  <a:srgbClr val="EBEBEB">
                    <a:lumMod val="10000"/>
                  </a:srgbClr>
                </a:solidFill>
              </a:rPr>
            </a:br>
            <a:r>
              <a:rPr lang="ru-RU" sz="1600" b="1" dirty="0">
                <a:solidFill>
                  <a:srgbClr val="EBEBEB">
                    <a:lumMod val="10000"/>
                  </a:srgbClr>
                </a:solidFill>
              </a:rPr>
              <a:t>- вовлеченные группы;</a:t>
            </a:r>
            <a:br>
              <a:rPr lang="ru-RU" sz="1600" b="1" dirty="0">
                <a:solidFill>
                  <a:srgbClr val="EBEBEB">
                    <a:lumMod val="10000"/>
                  </a:srgbClr>
                </a:solidFill>
              </a:rPr>
            </a:br>
            <a:r>
              <a:rPr lang="ru-RU" sz="1600" b="1" dirty="0">
                <a:solidFill>
                  <a:srgbClr val="EBEBEB">
                    <a:lumMod val="10000"/>
                  </a:srgbClr>
                </a:solidFill>
              </a:rPr>
              <a:t>- заинтересованные группы.</a:t>
            </a:r>
            <a:br>
              <a:rPr lang="ru-RU" sz="1600" b="1" dirty="0">
                <a:solidFill>
                  <a:srgbClr val="EBEBEB">
                    <a:lumMod val="10000"/>
                  </a:srgbClr>
                </a:solidFill>
              </a:rPr>
            </a:br>
            <a:endParaRPr lang="ru-RU" sz="3600" dirty="0"/>
          </a:p>
        </p:txBody>
      </p:sp>
    </p:spTree>
    <p:extLst>
      <p:ext uri="{BB962C8B-B14F-4D97-AF65-F5344CB8AC3E}">
        <p14:creationId xmlns:p14="http://schemas.microsoft.com/office/powerpoint/2010/main" val="35902989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836712"/>
            <a:ext cx="7632848" cy="2232248"/>
          </a:xfrm>
        </p:spPr>
        <p:txBody>
          <a:bodyPr>
            <a:normAutofit/>
          </a:bodyPr>
          <a:lstStyle/>
          <a:p>
            <a:r>
              <a:rPr lang="ru-RU" sz="3200" dirty="0"/>
              <a:t>2. Типы конфликтов</a:t>
            </a:r>
          </a:p>
        </p:txBody>
      </p:sp>
      <p:sp>
        <p:nvSpPr>
          <p:cNvPr id="3" name="Объект 2"/>
          <p:cNvSpPr>
            <a:spLocks noGrp="1"/>
          </p:cNvSpPr>
          <p:nvPr>
            <p:ph idx="1"/>
          </p:nvPr>
        </p:nvSpPr>
        <p:spPr>
          <a:xfrm>
            <a:off x="179512" y="836712"/>
            <a:ext cx="8712968" cy="5688632"/>
          </a:xfrm>
        </p:spPr>
        <p:txBody>
          <a:bodyPr>
            <a:normAutofit/>
          </a:bodyPr>
          <a:lstStyle/>
          <a:p>
            <a:pPr marL="64008" indent="0">
              <a:buNone/>
            </a:pPr>
            <a:r>
              <a:rPr lang="ru-RU" sz="1600" b="1" dirty="0">
                <a:solidFill>
                  <a:schemeClr val="tx2">
                    <a:lumMod val="10000"/>
                  </a:schemeClr>
                </a:solidFill>
              </a:rPr>
              <a:t> </a:t>
            </a:r>
            <a:r>
              <a:rPr lang="ru-RU" sz="1600" b="1" dirty="0" smtClean="0">
                <a:solidFill>
                  <a:schemeClr val="tx2">
                    <a:lumMod val="10000"/>
                  </a:schemeClr>
                </a:solidFill>
              </a:rPr>
              <a:t>      </a:t>
            </a:r>
            <a:endParaRPr lang="ru-RU" sz="1600" b="1" dirty="0">
              <a:solidFill>
                <a:schemeClr val="tx2">
                  <a:lumMod val="10000"/>
                </a:schemeClr>
              </a:solidFill>
            </a:endParaRPr>
          </a:p>
        </p:txBody>
      </p:sp>
      <p:sp>
        <p:nvSpPr>
          <p:cNvPr id="4" name="Прямоугольник 3"/>
          <p:cNvSpPr/>
          <p:nvPr/>
        </p:nvSpPr>
        <p:spPr>
          <a:xfrm>
            <a:off x="683568" y="2828836"/>
            <a:ext cx="7848872" cy="2862322"/>
          </a:xfrm>
          <a:prstGeom prst="rect">
            <a:avLst/>
          </a:prstGeom>
        </p:spPr>
        <p:txBody>
          <a:bodyPr wrap="square">
            <a:spAutoFit/>
          </a:bodyPr>
          <a:lstStyle/>
          <a:p>
            <a:r>
              <a:rPr lang="ru-RU" b="1" dirty="0">
                <a:solidFill>
                  <a:schemeClr val="bg1">
                    <a:lumMod val="95000"/>
                    <a:lumOff val="5000"/>
                  </a:schemeClr>
                </a:solidFill>
              </a:rPr>
              <a:t>Социальный конфликт </a:t>
            </a:r>
            <a:r>
              <a:rPr lang="ru-RU" dirty="0">
                <a:solidFill>
                  <a:schemeClr val="bg1">
                    <a:lumMod val="95000"/>
                    <a:lumOff val="5000"/>
                  </a:schemeClr>
                </a:solidFill>
              </a:rPr>
              <a:t>- представляет собой высшую стадию развития противоречия в системе отношений людей, социальных </a:t>
            </a:r>
            <a:r>
              <a:rPr lang="ru-RU" dirty="0" smtClean="0">
                <a:solidFill>
                  <a:schemeClr val="bg1">
                    <a:lumMod val="95000"/>
                    <a:lumOff val="5000"/>
                  </a:schemeClr>
                </a:solidFill>
              </a:rPr>
              <a:t>групп.</a:t>
            </a:r>
          </a:p>
          <a:p>
            <a:r>
              <a:rPr lang="ru-RU" b="1" dirty="0">
                <a:solidFill>
                  <a:schemeClr val="bg1">
                    <a:lumMod val="95000"/>
                    <a:lumOff val="5000"/>
                  </a:schemeClr>
                </a:solidFill>
              </a:rPr>
              <a:t>Эмоциональные или </a:t>
            </a:r>
            <a:r>
              <a:rPr lang="ru-RU" b="1" dirty="0" smtClean="0">
                <a:solidFill>
                  <a:schemeClr val="bg1">
                    <a:lumMod val="95000"/>
                    <a:lumOff val="5000"/>
                  </a:schemeClr>
                </a:solidFill>
              </a:rPr>
              <a:t>личностные-</a:t>
            </a:r>
            <a:r>
              <a:rPr lang="ru-RU" dirty="0" smtClean="0">
                <a:solidFill>
                  <a:schemeClr val="bg1">
                    <a:lumMod val="95000"/>
                    <a:lumOff val="5000"/>
                  </a:schemeClr>
                </a:solidFill>
              </a:rPr>
              <a:t> конфликты </a:t>
            </a:r>
            <a:r>
              <a:rPr lang="ru-RU" dirty="0">
                <a:solidFill>
                  <a:schemeClr val="bg1">
                    <a:lumMod val="95000"/>
                    <a:lumOff val="5000"/>
                  </a:schemeClr>
                </a:solidFill>
              </a:rPr>
              <a:t>во многом зависят от структуры потребности </a:t>
            </a:r>
            <a:r>
              <a:rPr lang="ru-RU" dirty="0" smtClean="0">
                <a:solidFill>
                  <a:schemeClr val="bg1">
                    <a:lumMod val="95000"/>
                    <a:lumOff val="5000"/>
                  </a:schemeClr>
                </a:solidFill>
              </a:rPr>
              <a:t>человека, </a:t>
            </a:r>
            <a:r>
              <a:rPr lang="ru-RU" dirty="0">
                <a:solidFill>
                  <a:schemeClr val="bg1">
                    <a:lumMod val="95000"/>
                    <a:lumOff val="5000"/>
                  </a:schemeClr>
                </a:solidFill>
              </a:rPr>
              <a:t>взаимоотношения человека с другими людьми</a:t>
            </a:r>
            <a:r>
              <a:rPr lang="ru-RU" dirty="0" smtClean="0">
                <a:solidFill>
                  <a:schemeClr val="bg1">
                    <a:lumMod val="95000"/>
                    <a:lumOff val="5000"/>
                  </a:schemeClr>
                </a:solidFill>
              </a:rPr>
              <a:t>.</a:t>
            </a:r>
          </a:p>
          <a:p>
            <a:endParaRPr lang="ru-RU" dirty="0" smtClean="0">
              <a:solidFill>
                <a:schemeClr val="bg1">
                  <a:lumMod val="95000"/>
                  <a:lumOff val="5000"/>
                </a:schemeClr>
              </a:solidFill>
            </a:endParaRPr>
          </a:p>
          <a:p>
            <a:r>
              <a:rPr lang="ru-RU" b="1" dirty="0" smtClean="0">
                <a:solidFill>
                  <a:schemeClr val="bg1">
                    <a:lumMod val="95000"/>
                    <a:lumOff val="5000"/>
                  </a:schemeClr>
                </a:solidFill>
              </a:rPr>
              <a:t>Внутриличностный конфликт - </a:t>
            </a:r>
            <a:r>
              <a:rPr lang="ru-RU" dirty="0" smtClean="0">
                <a:solidFill>
                  <a:schemeClr val="bg1">
                    <a:lumMod val="95000"/>
                    <a:lumOff val="5000"/>
                  </a:schemeClr>
                </a:solidFill>
              </a:rPr>
              <a:t>являются </a:t>
            </a:r>
            <a:r>
              <a:rPr lang="ru-RU" dirty="0">
                <a:solidFill>
                  <a:schemeClr val="bg1">
                    <a:lumMod val="95000"/>
                    <a:lumOff val="5000"/>
                  </a:schemeClr>
                </a:solidFill>
              </a:rPr>
              <a:t>не люди, а различные психологические факторы внутреннего мира личности: потребности, мотивы, чувства</a:t>
            </a:r>
            <a:endParaRPr lang="ru-RU" dirty="0"/>
          </a:p>
        </p:txBody>
      </p:sp>
      <p:pic>
        <p:nvPicPr>
          <p:cNvPr id="5" name="Рисунок 4"/>
          <p:cNvPicPr>
            <a:picLocks noChangeAspect="1"/>
          </p:cNvPicPr>
          <p:nvPr/>
        </p:nvPicPr>
        <p:blipFill>
          <a:blip r:embed="rId2"/>
          <a:stretch>
            <a:fillRect/>
          </a:stretch>
        </p:blipFill>
        <p:spPr>
          <a:xfrm>
            <a:off x="5004048" y="836712"/>
            <a:ext cx="3246796" cy="1728192"/>
          </a:xfrm>
          <a:prstGeom prst="rect">
            <a:avLst/>
          </a:prstGeom>
        </p:spPr>
      </p:pic>
    </p:spTree>
    <p:extLst>
      <p:ext uri="{BB962C8B-B14F-4D97-AF65-F5344CB8AC3E}">
        <p14:creationId xmlns:p14="http://schemas.microsoft.com/office/powerpoint/2010/main" val="18068823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4710" y="452718"/>
            <a:ext cx="7055380" cy="672026"/>
          </a:xfrm>
        </p:spPr>
        <p:txBody>
          <a:bodyPr/>
          <a:lstStyle/>
          <a:p>
            <a:pPr algn="ctr"/>
            <a:r>
              <a:rPr lang="ru-RU" sz="2800" dirty="0" smtClean="0"/>
              <a:t>3. Причины возникновения конфликтов</a:t>
            </a:r>
            <a:endParaRPr lang="ru-RU" sz="2800" dirty="0"/>
          </a:p>
        </p:txBody>
      </p:sp>
      <p:sp>
        <p:nvSpPr>
          <p:cNvPr id="3" name="Объект 2"/>
          <p:cNvSpPr>
            <a:spLocks noGrp="1"/>
          </p:cNvSpPr>
          <p:nvPr>
            <p:ph idx="1"/>
          </p:nvPr>
        </p:nvSpPr>
        <p:spPr>
          <a:xfrm>
            <a:off x="323528" y="1124745"/>
            <a:ext cx="7215826" cy="5123662"/>
          </a:xfrm>
        </p:spPr>
        <p:txBody>
          <a:bodyPr>
            <a:normAutofit/>
          </a:bodyPr>
          <a:lstStyle/>
          <a:p>
            <a:r>
              <a:rPr lang="ru-RU" sz="1800" dirty="0" smtClean="0"/>
              <a:t>	Необходимо установить причины конфликта, но истинные причины нередко маскируются, так как могут охарактеризовать инициатора конфликта не с лучшей стороны. Кроме того, затянувшийся конфликт (не являющийся к тому же конструктивным) втягивает в себя все новых и новых участников, расширяя и список противоречивых интересов, что объективно затрудняет нахождение основных причин. </a:t>
            </a:r>
            <a:endParaRPr lang="ru-RU" sz="1800" dirty="0"/>
          </a:p>
        </p:txBody>
      </p:sp>
      <p:pic>
        <p:nvPicPr>
          <p:cNvPr id="6" name="Рисунок 5"/>
          <p:cNvPicPr>
            <a:picLocks noChangeAspect="1"/>
          </p:cNvPicPr>
          <p:nvPr/>
        </p:nvPicPr>
        <p:blipFill>
          <a:blip r:embed="rId2"/>
          <a:stretch>
            <a:fillRect/>
          </a:stretch>
        </p:blipFill>
        <p:spPr>
          <a:xfrm>
            <a:off x="1979712" y="3789040"/>
            <a:ext cx="4569519" cy="2709181"/>
          </a:xfrm>
          <a:prstGeom prst="rect">
            <a:avLst/>
          </a:prstGeom>
        </p:spPr>
      </p:pic>
    </p:spTree>
    <p:extLst>
      <p:ext uri="{BB962C8B-B14F-4D97-AF65-F5344CB8AC3E}">
        <p14:creationId xmlns:p14="http://schemas.microsoft.com/office/powerpoint/2010/main" val="3037516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emplate>Facet</Template>
  <TotalTime>511</TotalTime>
  <Words>852</Words>
  <Application>Microsoft Office PowerPoint</Application>
  <PresentationFormat>Экран (4:3)</PresentationFormat>
  <Paragraphs>101</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Century Gothic</vt:lpstr>
      <vt:lpstr>Wingdings</vt:lpstr>
      <vt:lpstr>Wingdings 3</vt:lpstr>
      <vt:lpstr>Ион</vt:lpstr>
      <vt:lpstr>     Основы Педагогического общения. Тема: «Конфликт  и способ его разрешения»</vt:lpstr>
      <vt:lpstr> </vt:lpstr>
      <vt:lpstr>КАК ИЗБЕЖАТЬ КОНФЛИКТА    Правило первое. Прежде всего следует попытаться овладеть конфликтной ситуацией, а это значит разрядить обоюдную эмоциональную напряженность. Начать с себя: убрать «лишнее» физическое напряжение, скованность, бесцельные движения. Мимика, поза, жесты не только       выражают внутреннее состояние, но и влияют на него.     Правило второе. Своим поведением повлиять на партнера (ученика, коллегу). Снять аффективность помогает молчаливое рассмотрение лица соучастника конфликта, что дает возможность учителю сосредоточиться, изучить его состояние</vt:lpstr>
      <vt:lpstr>Правило третье. Попытаться понять мотивы поведения собеседника. Включение мысленного анализа снижает эмоциональное возбуждение. Лучше выразить понимание затруднительного положения: «Я понимаю твое (Ваше) состояние» и пр., передать свое состояние: «Меня огорчает». Итак, не пытайтесь сразу оценивать поступок, стремитесь сначала выразить свое отношение к сложившейся ситуации.  Правило четвертое. Согласовать цель. Необходимо как можно раньше осознать то, что объединяет с учеником, увидеть «Общую точку отсчета» взаимодействия, продемонстрировать ее, выходя на позицию «мы». </vt:lpstr>
      <vt:lpstr>Презентация PowerPoint</vt:lpstr>
      <vt:lpstr>Содержание:</vt:lpstr>
      <vt:lpstr>1.Понятие конфликта, его сущность:      Конфликт – это столкновение противоположных интересов, целей, позиций, мнений двух или более людей.          Конфликты могут быть скрытыми или явными, но в основе их всегда лежит отсутствие согласия.  Инцидент -  повод, когда одна из сторон начинает действовать (пусть даже не умышленно), ущемляя интересы другой стороны.          80 % конфликтов возникает помимо желания их участников. Происходит это из-за особенностей нашей психики и того, что большинство людей либо не знает о них, либо не придает им значения.          В любой конфликтной ситуации выделяют участников конфликта и объект конфликта. Объектом конфликта становится то, на что претендует каждая из конфликтующих сторон, что вызывает их противодействие, предмет их спора, получение одним из участников полностью или частично лишая другую сторону возможности добиться своих целей.   Участники конфликта :  - оппонент – это стороны, которые выступают в противостояние из-за притязаний на объект конфликта; - вовлеченные группы; - заинтересованные группы. </vt:lpstr>
      <vt:lpstr>2. Типы конфликтов</vt:lpstr>
      <vt:lpstr>3. Причины возникновения конфликтов</vt:lpstr>
      <vt:lpstr>4. Конфликтная ситуация  ее участники.</vt:lpstr>
      <vt:lpstr>5. Способы  и этапы разрешения конфликтов</vt:lpstr>
      <vt:lpstr>Презентация PowerPoint</vt:lpstr>
      <vt:lpstr>Презентация PowerPoint</vt:lpstr>
      <vt:lpstr>Презентация PowerPoint</vt:lpstr>
      <vt:lpstr>Литература:</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Юлечка</dc:creator>
  <cp:lastModifiedBy>RePack by Diakov</cp:lastModifiedBy>
  <cp:revision>43</cp:revision>
  <dcterms:created xsi:type="dcterms:W3CDTF">2011-05-19T07:55:13Z</dcterms:created>
  <dcterms:modified xsi:type="dcterms:W3CDTF">2018-04-21T14:48:55Z</dcterms:modified>
</cp:coreProperties>
</file>