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C4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46" d="100"/>
          <a:sy n="46" d="100"/>
        </p:scale>
        <p:origin x="11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CA8C2-99D8-46C6-8F63-ACBBD19B2EF3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3F63-F8CC-463D-9CED-84CD5CBEC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397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CA8C2-99D8-46C6-8F63-ACBBD19B2EF3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3F63-F8CC-463D-9CED-84CD5CBEC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230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CA8C2-99D8-46C6-8F63-ACBBD19B2EF3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3F63-F8CC-463D-9CED-84CD5CBEC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4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CA8C2-99D8-46C6-8F63-ACBBD19B2EF3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3F63-F8CC-463D-9CED-84CD5CBEC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60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CA8C2-99D8-46C6-8F63-ACBBD19B2EF3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3F63-F8CC-463D-9CED-84CD5CBEC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870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CA8C2-99D8-46C6-8F63-ACBBD19B2EF3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3F63-F8CC-463D-9CED-84CD5CBEC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01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CA8C2-99D8-46C6-8F63-ACBBD19B2EF3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3F63-F8CC-463D-9CED-84CD5CBEC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51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CA8C2-99D8-46C6-8F63-ACBBD19B2EF3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3F63-F8CC-463D-9CED-84CD5CBEC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530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CA8C2-99D8-46C6-8F63-ACBBD19B2EF3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3F63-F8CC-463D-9CED-84CD5CBEC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77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CA8C2-99D8-46C6-8F63-ACBBD19B2EF3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3F63-F8CC-463D-9CED-84CD5CBEC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856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4CA8C2-99D8-46C6-8F63-ACBBD19B2EF3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F3F63-F8CC-463D-9CED-84CD5CBEC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903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CA8C2-99D8-46C6-8F63-ACBBD19B2EF3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F3F63-F8CC-463D-9CED-84CD5CBECE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65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791" y="1918577"/>
            <a:ext cx="6123326" cy="44294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09077" y="457202"/>
            <a:ext cx="1660355" cy="1155032"/>
          </a:xfrm>
          <a:prstGeom prst="roundRect">
            <a:avLst/>
          </a:prstGeom>
          <a:solidFill>
            <a:schemeClr val="accent5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0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Тема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15166" y="457203"/>
            <a:ext cx="46428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СТУ. </a:t>
            </a:r>
            <a:r>
              <a:rPr lang="ru-RU" sz="2400" dirty="0" err="1">
                <a:solidFill>
                  <a:srgbClr val="FF0000"/>
                </a:solidFill>
              </a:rPr>
              <a:t>Фатих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Хөсни</a:t>
            </a:r>
            <a:r>
              <a:rPr lang="ru-RU" sz="2400" dirty="0">
                <a:solidFill>
                  <a:srgbClr val="FF0000"/>
                </a:solidFill>
              </a:rPr>
              <a:t>. “</a:t>
            </a:r>
            <a:r>
              <a:rPr lang="ru-RU" sz="2400" dirty="0" err="1">
                <a:solidFill>
                  <a:srgbClr val="FF0000"/>
                </a:solidFill>
              </a:rPr>
              <a:t>Сөйләнмәгән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хикәя</a:t>
            </a:r>
            <a:r>
              <a:rPr lang="ru-RU" sz="2400" dirty="0">
                <a:solidFill>
                  <a:srgbClr val="FF0000"/>
                </a:solidFill>
              </a:rPr>
              <a:t>” </a:t>
            </a:r>
            <a:r>
              <a:rPr lang="ru-RU" sz="2400" dirty="0" err="1">
                <a:solidFill>
                  <a:srgbClr val="FF0000"/>
                </a:solidFill>
              </a:rPr>
              <a:t>әсәрен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уку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һәм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анализлау</a:t>
            </a:r>
            <a:r>
              <a:rPr lang="ru-RU" sz="2400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086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5329" y="649705"/>
            <a:ext cx="2755228" cy="1588166"/>
          </a:xfrm>
          <a:prstGeom prst="roundRect">
            <a:avLst/>
          </a:prstGeom>
          <a:solidFill>
            <a:schemeClr val="accent5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Эшчәнлек максаты</a:t>
            </a:r>
            <a:endParaRPr lang="ru-RU" sz="360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5329" y="2471862"/>
            <a:ext cx="2755228" cy="1796715"/>
          </a:xfrm>
          <a:prstGeom prst="roundRect">
            <a:avLst/>
          </a:prstGeom>
          <a:solidFill>
            <a:srgbClr val="0070C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Мәгънәви-гамәли максат</a:t>
            </a:r>
            <a:endParaRPr lang="ru-RU" sz="360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5329" y="4581114"/>
            <a:ext cx="2755228" cy="1588166"/>
          </a:xfrm>
          <a:prstGeom prst="roundRect">
            <a:avLst/>
          </a:prstGeom>
          <a:solidFill>
            <a:schemeClr val="accent5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6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Тәрбияви максат</a:t>
            </a:r>
            <a:endParaRPr lang="ru-RU" sz="360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16965" y="889790"/>
            <a:ext cx="52297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20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Теманы </a:t>
            </a:r>
            <a:r>
              <a:rPr lang="tt-RU" sz="22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аңлау һәм уңышка ирешү </a:t>
            </a:r>
            <a:r>
              <a:rPr lang="tt-RU" sz="220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өчен </a:t>
            </a:r>
            <a:r>
              <a:rPr lang="tt-RU" sz="22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җирлек тудыру; фикерләү сәләтен үстерү эшен дәвам итү</a:t>
            </a:r>
            <a:endParaRPr lang="ru-RU" sz="220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6964" y="2646944"/>
            <a:ext cx="556260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20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“Кеше бәхете” төшенчәсенең </a:t>
            </a:r>
          </a:p>
          <a:p>
            <a:pPr algn="ctr"/>
            <a:r>
              <a:rPr lang="tt-RU" sz="220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мәгънәсен аңлау өчен шартлар тудыру; </a:t>
            </a:r>
          </a:p>
          <a:p>
            <a:pPr algn="ctr"/>
            <a:r>
              <a:rPr lang="tt-RU" sz="220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герой кылган гамәлләрне анализлау </a:t>
            </a:r>
          </a:p>
          <a:p>
            <a:pPr algn="ctr"/>
            <a:r>
              <a:rPr lang="tt-RU" sz="2200" smtClean="0">
                <a:solidFill>
                  <a:schemeClr val="accent5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аша образны аңларга ярдәм итү</a:t>
            </a:r>
            <a:endParaRPr lang="ru-RU" sz="2200">
              <a:solidFill>
                <a:schemeClr val="accent5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6964" y="4821199"/>
            <a:ext cx="55626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20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Әхлакый мәсьәләләрне аерып чыгарып, кешеләр арасындагы мөнәсәбәтләр асылына бәя бирергә ярдәм итү</a:t>
            </a:r>
            <a:endParaRPr lang="ru-RU" sz="220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33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5329" y="541421"/>
            <a:ext cx="8061155" cy="950495"/>
          </a:xfrm>
          <a:prstGeom prst="roundRect">
            <a:avLst/>
          </a:prstGeom>
          <a:solidFill>
            <a:schemeClr val="accent5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0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Хикәянең </a:t>
            </a:r>
            <a:r>
              <a:rPr lang="tt-RU" sz="40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</a:t>
            </a:r>
            <a:r>
              <a:rPr lang="tt-RU" sz="40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нче өлеше</a:t>
            </a:r>
            <a:endParaRPr lang="ru-RU" sz="400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5329" y="1889812"/>
            <a:ext cx="2514598" cy="1335504"/>
          </a:xfrm>
          <a:prstGeom prst="roundRect">
            <a:avLst/>
          </a:prstGeom>
          <a:solidFill>
            <a:srgbClr val="0070C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Төп </a:t>
            </a:r>
            <a:r>
              <a:rPr lang="tt-RU" sz="32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фикер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8604" y="2018955"/>
            <a:ext cx="51735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“Әнинең камыры кабара” </a:t>
            </a:r>
            <a:r>
              <a:rPr lang="tt-RU" sz="320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җөмләсе</a:t>
            </a:r>
            <a:endParaRPr lang="ru-RU" sz="320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32495" y="4055593"/>
            <a:ext cx="6406818" cy="743863"/>
          </a:xfrm>
          <a:prstGeom prst="roundRect">
            <a:avLst/>
          </a:prstGeom>
          <a:solidFill>
            <a:srgbClr val="00B0F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8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Детальләр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05329" y="3631284"/>
            <a:ext cx="80611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1332494" y="4799456"/>
            <a:ext cx="6406819" cy="1349437"/>
          </a:xfrm>
          <a:prstGeom prst="round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2000" indent="4680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tt-RU" sz="28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Коймак пешерү – бәйрәм</a:t>
            </a:r>
          </a:p>
          <a:p>
            <a:pPr marL="252000" indent="468000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tt-RU" sz="28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Ярык таба – ярлылык билгесе</a:t>
            </a:r>
          </a:p>
        </p:txBody>
      </p:sp>
    </p:spTree>
    <p:extLst>
      <p:ext uri="{BB962C8B-B14F-4D97-AF65-F5344CB8AC3E}">
        <p14:creationId xmlns:p14="http://schemas.microsoft.com/office/powerpoint/2010/main" val="344630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5329" y="541421"/>
            <a:ext cx="8061155" cy="950495"/>
          </a:xfrm>
          <a:prstGeom prst="roundRect">
            <a:avLst/>
          </a:prstGeom>
          <a:solidFill>
            <a:schemeClr val="accent5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0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Хикәянең </a:t>
            </a:r>
            <a:r>
              <a:rPr lang="en-US" sz="40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tt-RU" sz="40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tt-RU" sz="40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нче өлеше</a:t>
            </a:r>
            <a:endParaRPr lang="ru-RU" sz="400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5329" y="1889812"/>
            <a:ext cx="2514598" cy="1335504"/>
          </a:xfrm>
          <a:prstGeom prst="roundRect">
            <a:avLst/>
          </a:prstGeom>
          <a:solidFill>
            <a:srgbClr val="0070C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Төп </a:t>
            </a:r>
            <a:r>
              <a:rPr lang="tt-RU" sz="32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фикер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78604" y="2018955"/>
            <a:ext cx="51735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Биктимер – иң бәхетле кеше</a:t>
            </a:r>
            <a:endParaRPr lang="ru-RU" sz="320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03229" y="4055593"/>
            <a:ext cx="5465347" cy="743863"/>
          </a:xfrm>
          <a:prstGeom prst="roundRect">
            <a:avLst/>
          </a:prstGeom>
          <a:solidFill>
            <a:srgbClr val="00B0F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8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Деталь</a:t>
            </a:r>
            <a:endParaRPr lang="tt-RU" sz="280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05329" y="3631284"/>
            <a:ext cx="80611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1803229" y="4799457"/>
            <a:ext cx="5465348" cy="1083986"/>
          </a:xfrm>
          <a:prstGeom prst="round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68000" algn="ctr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tt-RU" sz="28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Таба – бәхет </a:t>
            </a:r>
            <a:r>
              <a:rPr lang="tt-RU" sz="280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билгесе</a:t>
            </a:r>
            <a:endParaRPr lang="tt-RU" sz="280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3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666874" y="5675707"/>
            <a:ext cx="2923672" cy="697829"/>
          </a:xfrm>
          <a:prstGeom prst="roundRect">
            <a:avLst/>
          </a:prstGeom>
          <a:solidFill>
            <a:schemeClr val="accent5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Пифагор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66874" y="2670680"/>
            <a:ext cx="2923672" cy="640814"/>
          </a:xfrm>
          <a:prstGeom prst="roundRect">
            <a:avLst/>
          </a:prstGeom>
          <a:solidFill>
            <a:srgbClr val="0070C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24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Ф.Э</a:t>
            </a:r>
            <a:r>
              <a:rPr lang="tt-RU" sz="24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sz="24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tt-RU" sz="24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Дзержинский</a:t>
            </a:r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1632" y="550972"/>
            <a:ext cx="8256674" cy="1857881"/>
          </a:xfrm>
          <a:prstGeom prst="round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Бәхет – ул мәшәкатьсез </a:t>
            </a:r>
            <a:r>
              <a:rPr lang="tt-RU" sz="320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һәм </a:t>
            </a:r>
            <a:endParaRPr lang="en-US" sz="3200" smtClean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tt-RU" sz="320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борчуларсыз яшәү, </a:t>
            </a:r>
            <a:endParaRPr lang="en-US" sz="3200" smtClean="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tt-RU" sz="320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бәхет </a:t>
            </a:r>
            <a:r>
              <a:rPr lang="tt-RU" sz="32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ул җанның рәхәт халәте.</a:t>
            </a:r>
            <a:endParaRPr lang="ru-RU" sz="320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31632" y="3573321"/>
            <a:ext cx="8256674" cy="1840559"/>
          </a:xfrm>
          <a:prstGeom prst="roundRect">
            <a:avLst/>
          </a:prstGeom>
          <a:solidFill>
            <a:schemeClr val="accent5">
              <a:lumMod val="20000"/>
              <a:lumOff val="8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Бәхет артыннан кума: </a:t>
            </a:r>
            <a:endParaRPr lang="en-US" sz="3200" smtClean="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tt-RU" sz="320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ул </a:t>
            </a:r>
            <a:r>
              <a:rPr lang="tt-RU" sz="320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һәрвакыт синең үзеңдә.</a:t>
            </a:r>
            <a:endParaRPr lang="ru-RU" sz="3200">
              <a:solidFill>
                <a:schemeClr val="accent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44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5329" y="541421"/>
            <a:ext cx="8061155" cy="950495"/>
          </a:xfrm>
          <a:prstGeom prst="roundRect">
            <a:avLst/>
          </a:prstGeom>
          <a:solidFill>
            <a:schemeClr val="accent5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0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Хикәянең </a:t>
            </a:r>
            <a:r>
              <a:rPr lang="en-US" sz="40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tt-RU" sz="40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tt-RU" sz="40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нче өлеше</a:t>
            </a:r>
            <a:endParaRPr lang="ru-RU" sz="400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5329" y="1889812"/>
            <a:ext cx="2514598" cy="1335504"/>
          </a:xfrm>
          <a:prstGeom prst="roundRect">
            <a:avLst/>
          </a:prstGeom>
          <a:solidFill>
            <a:srgbClr val="0070C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Төп </a:t>
            </a:r>
            <a:r>
              <a:rPr lang="tt-RU" sz="32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фикер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42509" y="2269212"/>
            <a:ext cx="51735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</a:t>
            </a:r>
            <a:r>
              <a:rPr lang="tt-RU" sz="3200" smtClean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та-ана </a:t>
            </a:r>
            <a:r>
              <a:rPr lang="tt-RU" sz="320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борчулы</a:t>
            </a:r>
            <a:endParaRPr lang="ru-RU" sz="320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05329" y="3631284"/>
            <a:ext cx="806115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1105401" y="4037253"/>
            <a:ext cx="6861010" cy="2146281"/>
          </a:xfrm>
          <a:prstGeom prst="round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000">
              <a:lnSpc>
                <a:spcPct val="114000"/>
              </a:lnSpc>
              <a:spcAft>
                <a:spcPts val="600"/>
              </a:spcAft>
            </a:pPr>
            <a:r>
              <a:rPr lang="tt-RU" sz="28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Биктимер сабак алды: </a:t>
            </a:r>
            <a:r>
              <a:rPr lang="tt-RU" sz="280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үзең </a:t>
            </a:r>
            <a:r>
              <a:rPr lang="tt-RU" sz="28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бәхетле булу гына җитми</a:t>
            </a:r>
            <a:r>
              <a:rPr lang="tt-RU" sz="280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башкалар </a:t>
            </a:r>
            <a:r>
              <a:rPr lang="tt-RU" sz="28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турында да уйларга </a:t>
            </a:r>
            <a:r>
              <a:rPr lang="tt-RU" sz="280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кирәк.</a:t>
            </a:r>
            <a:endParaRPr lang="tt-RU" sz="2800">
              <a:solidFill>
                <a:srgbClr val="0070C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5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5329" y="541421"/>
            <a:ext cx="8061155" cy="998621"/>
          </a:xfrm>
          <a:prstGeom prst="roundRect">
            <a:avLst/>
          </a:prstGeom>
          <a:solidFill>
            <a:srgbClr val="0070C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0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Нәтиҗәләр</a:t>
            </a:r>
            <a:endParaRPr lang="ru-RU" sz="400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2636" y="2237874"/>
            <a:ext cx="7826540" cy="2849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>
              <a:lnSpc>
                <a:spcPct val="114000"/>
              </a:lnSpc>
              <a:spcAft>
                <a:spcPts val="1800"/>
              </a:spcAft>
            </a:pPr>
            <a:r>
              <a:rPr lang="tt-RU" sz="360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Әти-әниеңнең сүзен тыңлау зур бәхеткә китерер.</a:t>
            </a:r>
          </a:p>
          <a:p>
            <a:pPr marL="180000">
              <a:lnSpc>
                <a:spcPct val="114000"/>
              </a:lnSpc>
              <a:spcAft>
                <a:spcPts val="1800"/>
              </a:spcAft>
            </a:pPr>
            <a:r>
              <a:rPr lang="tt-RU" sz="36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</a:t>
            </a:r>
            <a:r>
              <a:rPr lang="tt-RU" sz="360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Гаиләдә берүзең </a:t>
            </a:r>
            <a:r>
              <a:rPr lang="tt-RU" sz="360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генә бәхетле булып булмый</a:t>
            </a:r>
            <a:r>
              <a:rPr lang="tt-RU" sz="3600" smtClea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sz="36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80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 t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505329" y="541421"/>
            <a:ext cx="8061155" cy="998621"/>
          </a:xfrm>
          <a:prstGeom prst="roundRect">
            <a:avLst/>
          </a:prstGeom>
          <a:solidFill>
            <a:srgbClr val="0070C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400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Өй эше</a:t>
            </a:r>
            <a:endParaRPr lang="ru-RU" sz="400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2661" y="2081463"/>
            <a:ext cx="7426490" cy="1355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algn="ctr">
              <a:lnSpc>
                <a:spcPct val="114000"/>
              </a:lnSpc>
              <a:spcAft>
                <a:spcPts val="1800"/>
              </a:spcAft>
            </a:pPr>
            <a:r>
              <a:rPr lang="tt-RU" sz="3600" dirty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“Бәхет нәрсә ул?” </a:t>
            </a:r>
            <a:r>
              <a:rPr lang="tt-RU" sz="3600" dirty="0" smtClean="0">
                <a:solidFill>
                  <a:schemeClr val="accent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темасына хикәя төзеп килергә.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59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</TotalTime>
  <Words>190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Tahoma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Gulnaz</dc:creator>
  <cp:lastModifiedBy>Зайтуна</cp:lastModifiedBy>
  <cp:revision>26</cp:revision>
  <dcterms:created xsi:type="dcterms:W3CDTF">2014-04-17T11:46:35Z</dcterms:created>
  <dcterms:modified xsi:type="dcterms:W3CDTF">2019-06-04T20:30:49Z</dcterms:modified>
</cp:coreProperties>
</file>