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0479681-1AB8-4F35-8BB3-04D1AAE3EAE2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354B386-9A48-4AC1-AFDF-E2A7E1C1F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B%D0%B0%D0%B2%D0%B8%D0%BA%D0%BE%D1%80%D0%B4" TargetMode="External"/><Relationship Id="rId2" Type="http://schemas.openxmlformats.org/officeDocument/2006/relationships/hyperlink" Target="https://ru.wikipedia.org/wiki/%D0%9A%D0%BB%D0%B0%D0%B2%D0%B5%D1%81%D0%B8%D0%B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3%D1%80%D0%BE%D0%BC%D0%BA%D0%BE%D1%81%D1%82%D1%8C_%D0%B7%D0%B2%D1%83%D0%BA%D0%B0" TargetMode="External"/><Relationship Id="rId4" Type="http://schemas.openxmlformats.org/officeDocument/2006/relationships/hyperlink" Target="https://ru.wikipedia.org/wiki/%D0%9B%D0%B5%D0%B3%D0%B0%D1%82%D0%B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B%D0%B0%D0%B4%D0%B8%D0%BC%D0%B8%D1%80_%D0%93%D0%BE%D1%80%D0%BE%D0%B2%D0%B8%D1%86" TargetMode="External"/><Relationship Id="rId3" Type="http://schemas.openxmlformats.org/officeDocument/2006/relationships/hyperlink" Target="https://ru.wikipedia.org/wiki/%D0%9A%D0%BE%D0%BD%D1%86%D0%B5%D1%80%D1%82_(%D0%BF%D1%80%D0%BE%D0%B8%D0%B7%D0%B2%D0%B5%D0%B4%D0%B5%D0%BD%D0%B8%D0%B5)" TargetMode="External"/><Relationship Id="rId7" Type="http://schemas.openxmlformats.org/officeDocument/2006/relationships/hyperlink" Target="https://ru.wikipedia.org/wiki/%D0%A1%D0%B2%D1%8F%D1%82%D0%BE%D1%81%D0%BB%D0%B0%D0%B2_%D0%A0%D0%B8%D1%85%D1%82%D0%B5%D1%80" TargetMode="External"/><Relationship Id="rId2" Type="http://schemas.openxmlformats.org/officeDocument/2006/relationships/hyperlink" Target="https://ru.wikipedia.org/wiki/%D0%9E%D1%80%D0%BA%D0%B5%D1%81%D1%82%D1%8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AD%D0%BC%D0%B8%D0%BB%D1%8C_%D0%93%D0%B8%D0%BB%D0%B5%D0%BB%D1%8C%D1%81" TargetMode="External"/><Relationship Id="rId5" Type="http://schemas.openxmlformats.org/officeDocument/2006/relationships/hyperlink" Target="https://ru.wikipedia.org/wiki/%D0%98%D0%BE%D1%81%D0%B8%D1%84_%D0%93%D0%BE%D1%84%D0%BC%D0%B0%D0%BD" TargetMode="External"/><Relationship Id="rId10" Type="http://schemas.openxmlformats.org/officeDocument/2006/relationships/hyperlink" Target="https://ru.wikipedia.org/wiki/%D0%93%D1%83%D0%BB%D1%8C%D0%B4,_%D0%93%D0%BB%D0%B5%D0%BD%D0%BD" TargetMode="External"/><Relationship Id="rId4" Type="http://schemas.openxmlformats.org/officeDocument/2006/relationships/hyperlink" Target="https://ru.wikipedia.org/wiki/%D0%A1%D0%B5%D1%80%D0%B3%D0%B5%D0%B9_%D0%A0%D0%B0%D1%85%D0%BC%D0%B0%D0%BD%D0%B8%D0%BD%D0%BE%D0%B2" TargetMode="External"/><Relationship Id="rId9" Type="http://schemas.openxmlformats.org/officeDocument/2006/relationships/hyperlink" Target="https://ru.wikipedia.org/wiki/%D0%90%D1%80%D1%82%D1%83%D1%80_%D0%A0%D1%83%D0%B1%D0%B8%D0%BD%D1%88%D1%82%D0%B5%D0%B9%D0%B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D%D0%B0%D1%81%D1%82%D1%80%D0%BE%D0%B9%D0%BA%D0%B0_%D1%84%D0%BE%D1%80%D1%82%D0%B5%D0%BF%D0%B8%D0%B0%D0%BD%D0%B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6436"/>
            <a:ext cx="9652000" cy="10691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Занятие </a:t>
            </a:r>
            <a:r>
              <a:rPr lang="ru-RU" b="1" dirty="0" smtClean="0">
                <a:solidFill>
                  <a:srgbClr val="7030A0"/>
                </a:solidFill>
              </a:rPr>
              <a:t>«Мой инструмент - фортепиано»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( к разделу «Воспитательно – </a:t>
            </a:r>
            <a:r>
              <a:rPr lang="ru-RU" sz="1800" dirty="0" smtClean="0"/>
              <a:t>познавательный»)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7" name="Содержимое 6" descr="Мальчие и пиани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8628" y="1603717"/>
            <a:ext cx="7090117" cy="4600135"/>
          </a:xfrm>
        </p:spPr>
      </p:pic>
    </p:spTree>
    <p:extLst>
      <p:ext uri="{BB962C8B-B14F-4D97-AF65-F5344CB8AC3E}">
        <p14:creationId xmlns:p14="http://schemas.microsoft.com/office/powerpoint/2010/main" xmlns="" val="240678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музыку с радостью</a:t>
            </a:r>
            <a:endParaRPr lang="ru-RU" dirty="0"/>
          </a:p>
        </p:txBody>
      </p:sp>
      <p:pic>
        <p:nvPicPr>
          <p:cNvPr id="4" name="Содержимое 3" descr="Девочка и роя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0831" y="1927274"/>
            <a:ext cx="6386732" cy="41499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мы знаем о фортепиано?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Фортепиано — клавишный струнный инструмент с горизонтальным (рояль) или вертикальным (пианино) расположением струн. На звучание фортепиано большое влияние оказывает его конструкция, с XVIII в. претерпевшая значительные изменения. Фортепиано состоит из акустического аппарата (резонансная дека, струнная одежда), клавишного механизма, опорных конструкций (футор, металлическая рама, </a:t>
            </a:r>
            <a:r>
              <a:rPr lang="ru-RU" dirty="0" err="1" smtClean="0"/>
              <a:t>вирбельбанк</a:t>
            </a:r>
            <a:r>
              <a:rPr lang="ru-RU" dirty="0" smtClean="0"/>
              <a:t>). Сложная система рычагов механизма позволяет передать усилие от играющего через клавишу к молоточку, удар которого по струне производит звук. Современный диапазон фортепиано — 7</a:t>
            </a:r>
            <a:r>
              <a:rPr lang="ru-RU" baseline="30000" dirty="0" smtClean="0"/>
              <a:t>1</a:t>
            </a:r>
            <a:r>
              <a:rPr lang="ru-RU" dirty="0" smtClean="0"/>
              <a:t>⁄</a:t>
            </a:r>
            <a:r>
              <a:rPr lang="ru-RU" baseline="-25000" dirty="0" smtClean="0"/>
              <a:t>3</a:t>
            </a:r>
            <a:r>
              <a:rPr lang="ru-RU" dirty="0" smtClean="0"/>
              <a:t>октав (88 клавиш).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Предшественники фортепиано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Предшественниками фортепиано являлись </a:t>
            </a:r>
            <a:r>
              <a:rPr lang="ru-RU" dirty="0" smtClean="0">
                <a:hlinkClick r:id="rId2" tooltip="Клавесин"/>
              </a:rPr>
              <a:t>клавесины</a:t>
            </a:r>
            <a:r>
              <a:rPr lang="ru-RU" dirty="0" smtClean="0"/>
              <a:t> и изобретённые позднее </a:t>
            </a:r>
            <a:r>
              <a:rPr lang="ru-RU" dirty="0" smtClean="0">
                <a:hlinkClick r:id="rId3" tooltip="Клавикорд"/>
              </a:rPr>
              <a:t>клавикорды</a:t>
            </a:r>
            <a:r>
              <a:rPr lang="ru-RU" dirty="0" smtClean="0"/>
              <a:t>. Их недостатками были быстро затухающий звук, что мешало игре </a:t>
            </a:r>
            <a:r>
              <a:rPr lang="ru-RU" dirty="0" smtClean="0">
                <a:hlinkClick r:id="rId4" tooltip="Легато"/>
              </a:rPr>
              <a:t>легато</a:t>
            </a:r>
            <a:r>
              <a:rPr lang="ru-RU" dirty="0" smtClean="0"/>
              <a:t>, и постоянный уровень </a:t>
            </a:r>
            <a:r>
              <a:rPr lang="ru-RU" dirty="0" smtClean="0">
                <a:hlinkClick r:id="rId5" tooltip="Громкость звука"/>
              </a:rPr>
              <a:t>громкости</a:t>
            </a:r>
            <a:r>
              <a:rPr lang="ru-RU" dirty="0" smtClean="0"/>
              <a:t> (что относится только к клавесину), что исключало одно из важных выразительных средств музыки — динамику (изменение громкости).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Клавесин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48972"/>
            <a:ext cx="5080000" cy="2897946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Клавесин. Щипковый клавишный музыкальный инструмент. Известен с 16 века (начал конструироваться ещё в 14 веке), первые сведения о клавесине относятся к 1511 году; старейший сохранившийся до наших дней инструмент итальянской работы датируется 1521 годом. Клавесинная музыка – искусство утончённого вкуса, изысканных манер, рационалистически ясное, подчинённое аристократическому этикету. Типичная черта клавесинной музыки – обилие мелодических украшений.</a:t>
            </a:r>
            <a:endParaRPr lang="ru-RU" sz="2000" dirty="0"/>
          </a:p>
        </p:txBody>
      </p:sp>
      <p:pic>
        <p:nvPicPr>
          <p:cNvPr id="5" name="Содержимое 4" descr="Клавесин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913880" y="1935114"/>
            <a:ext cx="2164080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07962"/>
            <a:ext cx="9956800" cy="444539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700" dirty="0" smtClean="0"/>
              <a:t>Фортепиано может использоваться и как сольный инструмент, и вместе с </a:t>
            </a:r>
            <a:r>
              <a:rPr lang="ru-RU" sz="2700" dirty="0" smtClean="0">
                <a:hlinkClick r:id="rId2" tooltip="Оркестр"/>
              </a:rPr>
              <a:t>оркестром</a:t>
            </a:r>
            <a:r>
              <a:rPr lang="ru-RU" sz="2700" dirty="0" smtClean="0"/>
              <a:t> (например, в </a:t>
            </a:r>
            <a:r>
              <a:rPr lang="ru-RU" sz="2700" dirty="0" smtClean="0">
                <a:hlinkClick r:id="rId3" tooltip="Концерт (произведение)"/>
              </a:rPr>
              <a:t>концертах</a:t>
            </a:r>
            <a:r>
              <a:rPr lang="ru-RU" sz="2700" dirty="0" smtClean="0"/>
              <a:t> для фортепиано с оркестром). Игра на фортепиано — занятие, требующее хорошей техники, внимания и самоотдачи.</a:t>
            </a:r>
            <a:br>
              <a:rPr lang="ru-RU" sz="2700" dirty="0" smtClean="0"/>
            </a:br>
            <a:r>
              <a:rPr lang="ru-RU" sz="2700" dirty="0" smtClean="0"/>
              <a:t>Выдающиеся пианисты XX века — </a:t>
            </a:r>
            <a:r>
              <a:rPr lang="ru-RU" sz="2700" dirty="0" smtClean="0">
                <a:hlinkClick r:id="rId4" tooltip="Сергей Рахманинов"/>
              </a:rPr>
              <a:t>Сергей Рахманинов</a:t>
            </a:r>
            <a:r>
              <a:rPr lang="ru-RU" sz="2700" dirty="0" smtClean="0"/>
              <a:t>, </a:t>
            </a:r>
            <a:r>
              <a:rPr lang="ru-RU" sz="2700" dirty="0" smtClean="0">
                <a:hlinkClick r:id="rId5" tooltip="Иосиф Гофман"/>
              </a:rPr>
              <a:t>Иосиф Гофман</a:t>
            </a:r>
            <a:r>
              <a:rPr lang="ru-RU" sz="2700" dirty="0" smtClean="0"/>
              <a:t>, </a:t>
            </a:r>
            <a:r>
              <a:rPr lang="ru-RU" sz="2700" dirty="0" smtClean="0">
                <a:hlinkClick r:id="rId6" tooltip="Эмиль Гилельс"/>
              </a:rPr>
              <a:t>Эмиль </a:t>
            </a:r>
            <a:r>
              <a:rPr lang="ru-RU" sz="2700" dirty="0" err="1" smtClean="0">
                <a:hlinkClick r:id="rId6" tooltip="Эмиль Гилельс"/>
              </a:rPr>
              <a:t>Гилельс</a:t>
            </a:r>
            <a:r>
              <a:rPr lang="ru-RU" sz="2700" dirty="0" smtClean="0"/>
              <a:t>, </a:t>
            </a:r>
            <a:r>
              <a:rPr lang="ru-RU" sz="2700" dirty="0" smtClean="0">
                <a:hlinkClick r:id="rId7" tooltip="Святослав Рихтер"/>
              </a:rPr>
              <a:t>Святослав Рихтер</a:t>
            </a:r>
            <a:r>
              <a:rPr lang="ru-RU" sz="2700" dirty="0" smtClean="0"/>
              <a:t>, </a:t>
            </a:r>
            <a:r>
              <a:rPr lang="ru-RU" sz="2700" dirty="0" smtClean="0">
                <a:hlinkClick r:id="rId8" tooltip="Владимир Горовиц"/>
              </a:rPr>
              <a:t>Владимир </a:t>
            </a:r>
            <a:r>
              <a:rPr lang="ru-RU" sz="2700" dirty="0" err="1" smtClean="0">
                <a:hlinkClick r:id="rId8" tooltip="Владимир Горовиц"/>
              </a:rPr>
              <a:t>Горовиц</a:t>
            </a:r>
            <a:r>
              <a:rPr lang="ru-RU" sz="2700" dirty="0" smtClean="0"/>
              <a:t>, </a:t>
            </a:r>
            <a:r>
              <a:rPr lang="ru-RU" sz="2700" dirty="0" smtClean="0">
                <a:hlinkClick r:id="rId9" tooltip="Артур Рубинштейн"/>
              </a:rPr>
              <a:t>Артур Рубинштейн</a:t>
            </a:r>
            <a:r>
              <a:rPr lang="ru-RU" sz="2700" dirty="0" smtClean="0"/>
              <a:t>, </a:t>
            </a:r>
            <a:r>
              <a:rPr lang="ru-RU" sz="2700" dirty="0" err="1" smtClean="0">
                <a:hlinkClick r:id="rId10" tooltip="Гульд, Гленн"/>
              </a:rPr>
              <a:t>Гленн</a:t>
            </a:r>
            <a:r>
              <a:rPr lang="ru-RU" sz="2700" dirty="0" smtClean="0">
                <a:hlinkClick r:id="rId10" tooltip="Гульд, Гленн"/>
              </a:rPr>
              <a:t> </a:t>
            </a:r>
            <a:r>
              <a:rPr lang="ru-RU" sz="2700" dirty="0" err="1" smtClean="0">
                <a:hlinkClick r:id="rId10" tooltip="Гульд, Гленн"/>
              </a:rPr>
              <a:t>Гульд</a:t>
            </a:r>
            <a:r>
              <a:rPr lang="ru-RU" sz="2700" dirty="0" smtClean="0"/>
              <a:t> и другие.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692834"/>
          </a:xfrm>
        </p:spPr>
        <p:txBody>
          <a:bodyPr/>
          <a:lstStyle/>
          <a:p>
            <a:pPr algn="ctr"/>
            <a:r>
              <a:rPr lang="ru-RU" dirty="0" smtClean="0"/>
              <a:t>Композиторы и исполнители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9600" y="1392702"/>
            <a:ext cx="4876800" cy="59084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Сергей Рахманинов</a:t>
            </a:r>
          </a:p>
          <a:p>
            <a:r>
              <a:rPr lang="ru-RU" sz="1800" dirty="0" smtClean="0"/>
              <a:t>20 марта</a:t>
            </a:r>
            <a:r>
              <a:rPr lang="ru-RU" sz="1800" b="0" dirty="0" smtClean="0"/>
              <a:t> (</a:t>
            </a:r>
            <a:r>
              <a:rPr lang="ru-RU" sz="1800" b="0" u="sng" dirty="0" smtClean="0"/>
              <a:t>1 апреля</a:t>
            </a:r>
            <a:r>
              <a:rPr lang="ru-RU" sz="1800" b="0" dirty="0" smtClean="0"/>
              <a:t>) </a:t>
            </a:r>
            <a:r>
              <a:rPr lang="ru-RU" sz="1800" b="0" dirty="0" smtClean="0"/>
              <a:t>1873 - </a:t>
            </a:r>
            <a:r>
              <a:rPr lang="ru-RU" sz="1800" b="0" u="sng" dirty="0" smtClean="0"/>
              <a:t>28 марта</a:t>
            </a:r>
            <a:r>
              <a:rPr lang="ru-RU" sz="1800" b="0" dirty="0" smtClean="0"/>
              <a:t> </a:t>
            </a:r>
            <a:r>
              <a:rPr lang="ru-RU" sz="1800" b="0" dirty="0" smtClean="0"/>
              <a:t>1943</a:t>
            </a:r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5791200" y="1392702"/>
            <a:ext cx="4876800" cy="61897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err="1" smtClean="0"/>
              <a:t>Ференц</a:t>
            </a:r>
            <a:r>
              <a:rPr lang="ru-RU" dirty="0" smtClean="0"/>
              <a:t> Лист</a:t>
            </a:r>
          </a:p>
          <a:p>
            <a:pPr algn="ctr"/>
            <a:r>
              <a:rPr lang="ru-RU" b="0" dirty="0" smtClean="0"/>
              <a:t>22.10. 1811 – 31.07.1886 </a:t>
            </a:r>
            <a:endParaRPr lang="ru-RU" dirty="0"/>
          </a:p>
        </p:txBody>
      </p:sp>
      <p:pic>
        <p:nvPicPr>
          <p:cNvPr id="7" name="Содержимое 6" descr="Рахманинов Сергей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09600" y="2587568"/>
            <a:ext cx="4694238" cy="3403323"/>
          </a:xfrm>
        </p:spPr>
      </p:pic>
      <p:pic>
        <p:nvPicPr>
          <p:cNvPr id="8" name="Содержимое 7" descr="Листт Ференц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224610" y="2316235"/>
            <a:ext cx="3614351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Музыка вокруг нас</a:t>
            </a:r>
            <a:endParaRPr lang="ru-RU" dirty="0"/>
          </a:p>
        </p:txBody>
      </p:sp>
      <p:pic>
        <p:nvPicPr>
          <p:cNvPr id="4" name="Содержимое 3" descr="Пианино и ири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0621" y="1609725"/>
            <a:ext cx="7269957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Музыка – прекрасная стихия…</a:t>
            </a:r>
            <a:endParaRPr lang="ru-RU" dirty="0"/>
          </a:p>
        </p:txBody>
      </p:sp>
      <p:pic>
        <p:nvPicPr>
          <p:cNvPr id="4" name="Содержимое 3" descr="Но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67523" y="1609725"/>
            <a:ext cx="713615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Техническое обслуживание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Фортепиано требует правильных условий содержания, а также регулярной </a:t>
            </a:r>
            <a:r>
              <a:rPr lang="ru-RU" dirty="0" smtClean="0">
                <a:hlinkClick r:id="rId2" tooltip="Настройка фортепиано"/>
              </a:rPr>
              <a:t>настройки</a:t>
            </a:r>
            <a:r>
              <a:rPr lang="ru-RU" dirty="0" smtClean="0"/>
              <a:t>, так как с течением времени натяжение струн инструмента ослабляется. Периодичность настройки зависит от класса инструмента, качества его изготовления, его возраста, условий содержания и эксплуатации. Настройка, как правило, производится не самим исполнителем, а специалистом — мастером-настройщиком фортепиано.</a:t>
            </a:r>
          </a:p>
          <a:p>
            <a:r>
              <a:rPr lang="ru-RU" dirty="0" smtClean="0"/>
              <a:t>Клавишные музыкальные инструменты (фортепиано) оснащены сложным механизмом и тщательно отделанным полированным корпусом. В связи с этим они нуждаются в бережном и умелом обращении при транспортировании, содержании их в определённых условиях и в постоянном уходе.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80</TotalTime>
  <Words>135</Words>
  <Application>Microsoft Office PowerPoint</Application>
  <PresentationFormat>Произвольный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 Занятие «Мой инструмент - фортепиано» ( к разделу «Воспитательно – познавательный») </vt:lpstr>
      <vt:lpstr>Что мы знаем о фортепиано?</vt:lpstr>
      <vt:lpstr>Предшественники фортепиано</vt:lpstr>
      <vt:lpstr>Клавесин</vt:lpstr>
      <vt:lpstr>Фортепиано может использоваться и как сольный инструмент, и вместе с оркестром (например, в концертах для фортепиано с оркестром). Игра на фортепиано — занятие, требующее хорошей техники, внимания и самоотдачи. Выдающиеся пианисты XX века — Сергей Рахманинов, Иосиф Гофман, Эмиль Гилельс, Святослав Рихтер, Владимир Горовиц, Артур Рубинштейн, Гленн Гульд и другие. </vt:lpstr>
      <vt:lpstr>Композиторы и исполнители</vt:lpstr>
      <vt:lpstr>Музыка вокруг нас</vt:lpstr>
      <vt:lpstr>Музыка – прекрасная стихия…</vt:lpstr>
      <vt:lpstr>Техническое обслуживание</vt:lpstr>
      <vt:lpstr>В музыку с радостью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Занятие « Мир музыки вокруг нас» ( к разделу «Воспитательно – познавательынй»</dc:title>
  <dc:creator>muz</dc:creator>
  <cp:lastModifiedBy>Family</cp:lastModifiedBy>
  <cp:revision>19</cp:revision>
  <dcterms:created xsi:type="dcterms:W3CDTF">2019-06-03T10:54:10Z</dcterms:created>
  <dcterms:modified xsi:type="dcterms:W3CDTF">2019-06-03T19:03:26Z</dcterms:modified>
</cp:coreProperties>
</file>