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973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959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0525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2464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6625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825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316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300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589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353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610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810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12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956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576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32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5D4F0-1734-4B5D-BC22-DC461F58CCE4}" type="datetimeFigureOut">
              <a:rPr lang="ru-RU" smtClean="0"/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5C53A7E-4754-4AF1-A970-091A24E9D8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84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85" r="13247"/>
          <a:stretch/>
        </p:blipFill>
        <p:spPr>
          <a:xfrm>
            <a:off x="0" y="0"/>
            <a:ext cx="12192000" cy="6878472"/>
          </a:xfrm>
          <a:prstGeom prst="rect">
            <a:avLst/>
          </a:prstGeom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016157" y="1734153"/>
            <a:ext cx="6196083" cy="2560638"/>
          </a:xfrm>
          <a:prstGeom prst="round2Diag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1064" y="1734153"/>
            <a:ext cx="737889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G_Cooper" panose="020B7200000000000000" pitchFamily="34" charset="0"/>
              </a:rPr>
              <a:t>Куклы бибабо своими руками </a:t>
            </a:r>
            <a:br>
              <a:rPr lang="ru-RU" b="1" dirty="0" smtClean="0">
                <a:solidFill>
                  <a:schemeClr val="bg1"/>
                </a:solidFill>
                <a:latin typeface="AG_Cooper" panose="020B7200000000000000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AG_Cooper" panose="020B7200000000000000" pitchFamily="34" charset="0"/>
              </a:rPr>
              <a:t>из папье-маше</a:t>
            </a:r>
            <a:endParaRPr lang="ru-RU" b="1" dirty="0">
              <a:solidFill>
                <a:schemeClr val="bg1"/>
              </a:solidFill>
              <a:latin typeface="AG_Cooper" panose="020B7200000000000000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71249" y="4616701"/>
            <a:ext cx="6723798" cy="211289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j-lt"/>
              </a:rPr>
              <a:t>Изготовили воспитатели МДОУ «Детский сад 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</a:rPr>
              <a:t>«Василек» </a:t>
            </a:r>
            <a:r>
              <a:rPr lang="ru-RU" sz="2400" dirty="0" err="1" smtClean="0">
                <a:solidFill>
                  <a:schemeClr val="tx1"/>
                </a:solidFill>
                <a:latin typeface="+mj-lt"/>
              </a:rPr>
              <a:t>р.п</a:t>
            </a: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. Мулловка»</a:t>
            </a:r>
          </a:p>
          <a:p>
            <a:r>
              <a:rPr lang="ru-RU" sz="2400" dirty="0" err="1" smtClean="0">
                <a:solidFill>
                  <a:schemeClr val="tx1"/>
                </a:solidFill>
                <a:latin typeface="+mj-lt"/>
              </a:rPr>
              <a:t>Илингина</a:t>
            </a:r>
            <a:r>
              <a:rPr lang="ru-RU" sz="2400" dirty="0" smtClean="0">
                <a:solidFill>
                  <a:schemeClr val="tx1"/>
                </a:solidFill>
                <a:latin typeface="+mj-lt"/>
              </a:rPr>
              <a:t> Марина Васильевна,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</a:rPr>
              <a:t>Евстигнеева Наталья Евгеньевна</a:t>
            </a:r>
            <a:endParaRPr lang="ru-RU" sz="2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936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264" y="409433"/>
            <a:ext cx="9594376" cy="6305266"/>
          </a:xfrm>
        </p:spPr>
        <p:txBody>
          <a:bodyPr>
            <a:normAutofit fontScale="92500" lnSpcReduction="20000"/>
          </a:bodyPr>
          <a:lstStyle/>
          <a:p>
            <a:r>
              <a:rPr lang="ru-RU" b="1" u="sng" dirty="0" smtClean="0">
                <a:solidFill>
                  <a:schemeClr val="tx1"/>
                </a:solidFill>
              </a:rPr>
              <a:t>Название </a:t>
            </a:r>
            <a:r>
              <a:rPr lang="ru-RU" b="1" u="sng" dirty="0">
                <a:solidFill>
                  <a:schemeClr val="tx1"/>
                </a:solidFill>
              </a:rPr>
              <a:t>кукол </a:t>
            </a:r>
            <a:r>
              <a:rPr lang="ru-RU" b="1" u="sng" dirty="0" smtClean="0">
                <a:solidFill>
                  <a:schemeClr val="tx1"/>
                </a:solidFill>
              </a:rPr>
              <a:t>бибабо</a:t>
            </a:r>
            <a:r>
              <a:rPr lang="ru-RU" b="1" u="sng" dirty="0">
                <a:solidFill>
                  <a:schemeClr val="tx1"/>
                </a:solidFill>
              </a:rPr>
              <a:t>: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err="1">
                <a:solidFill>
                  <a:schemeClr val="tx1"/>
                </a:solidFill>
              </a:rPr>
              <a:t>Карлсон</a:t>
            </a:r>
            <a:r>
              <a:rPr lang="ru-RU" dirty="0">
                <a:solidFill>
                  <a:schemeClr val="tx1"/>
                </a:solidFill>
              </a:rPr>
              <a:t>, Малыш, </a:t>
            </a:r>
            <a:r>
              <a:rPr lang="ru-RU" dirty="0" err="1">
                <a:solidFill>
                  <a:schemeClr val="tx1"/>
                </a:solidFill>
              </a:rPr>
              <a:t>Фрекенбок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u="sng" dirty="0">
                <a:solidFill>
                  <a:schemeClr val="tx1"/>
                </a:solidFill>
              </a:rPr>
              <a:t>Литературный жанр:</a:t>
            </a:r>
            <a:r>
              <a:rPr lang="ru-RU" dirty="0">
                <a:solidFill>
                  <a:schemeClr val="tx1"/>
                </a:solidFill>
              </a:rPr>
              <a:t> По сказке народов мира А. Линдгрен «</a:t>
            </a:r>
            <a:r>
              <a:rPr lang="ru-RU" dirty="0" err="1">
                <a:solidFill>
                  <a:schemeClr val="tx1"/>
                </a:solidFill>
              </a:rPr>
              <a:t>Карлсон</a:t>
            </a:r>
            <a:r>
              <a:rPr lang="ru-RU" dirty="0">
                <a:solidFill>
                  <a:schemeClr val="tx1"/>
                </a:solidFill>
              </a:rPr>
              <a:t>, который живет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на </a:t>
            </a:r>
            <a:r>
              <a:rPr lang="ru-RU" dirty="0">
                <a:solidFill>
                  <a:schemeClr val="tx1"/>
                </a:solidFill>
              </a:rPr>
              <a:t>крыше, опять возвращается» в пер. Л. </a:t>
            </a:r>
            <a:r>
              <a:rPr lang="ru-RU" dirty="0" err="1">
                <a:solidFill>
                  <a:schemeClr val="tx1"/>
                </a:solidFill>
              </a:rPr>
              <a:t>Лунгиной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r>
              <a:rPr lang="ru-RU" b="1" u="sng" dirty="0">
                <a:solidFill>
                  <a:schemeClr val="tx1"/>
                </a:solidFill>
              </a:rPr>
              <a:t>Возрастная категория детей:</a:t>
            </a:r>
            <a:r>
              <a:rPr lang="ru-RU" dirty="0">
                <a:solidFill>
                  <a:schemeClr val="tx1"/>
                </a:solidFill>
              </a:rPr>
              <a:t> Для старшего дошкольного возраста 5-6 лет</a:t>
            </a:r>
          </a:p>
          <a:p>
            <a:r>
              <a:rPr lang="ru-RU" b="1" u="sng" dirty="0">
                <a:solidFill>
                  <a:schemeClr val="tx1"/>
                </a:solidFill>
              </a:rPr>
              <a:t>Использование кукол </a:t>
            </a:r>
            <a:r>
              <a:rPr lang="ru-RU" b="1" u="sng" dirty="0" err="1">
                <a:solidFill>
                  <a:schemeClr val="tx1"/>
                </a:solidFill>
              </a:rPr>
              <a:t>би</a:t>
            </a:r>
            <a:r>
              <a:rPr lang="ru-RU" b="1" u="sng" dirty="0">
                <a:solidFill>
                  <a:schemeClr val="tx1"/>
                </a:solidFill>
              </a:rPr>
              <a:t>-ба-</a:t>
            </a:r>
            <a:r>
              <a:rPr lang="ru-RU" b="1" u="sng" dirty="0" err="1">
                <a:solidFill>
                  <a:schemeClr val="tx1"/>
                </a:solidFill>
              </a:rPr>
              <a:t>бо</a:t>
            </a:r>
            <a:r>
              <a:rPr lang="ru-RU" b="1" u="sng" dirty="0">
                <a:solidFill>
                  <a:schemeClr val="tx1"/>
                </a:solidFill>
              </a:rPr>
              <a:t>:</a:t>
            </a:r>
            <a:r>
              <a:rPr lang="ru-RU" dirty="0">
                <a:solidFill>
                  <a:schemeClr val="tx1"/>
                </a:solidFill>
              </a:rPr>
              <a:t> Куклы могут быть использованы в постановке театрализованной деятельности – разыгрывание сказки с куклами самими детьми. Также может быть использована каждая кукла в отдельности в других театрализованных постановках. Каждая кукла может быть использована для игрового момента в НОД, утренних и вечерних моментах, при побудке детей, на прогулке с детьми. </a:t>
            </a:r>
          </a:p>
          <a:p>
            <a:r>
              <a:rPr lang="ru-RU" b="1" u="sng" dirty="0">
                <a:solidFill>
                  <a:schemeClr val="tx1"/>
                </a:solidFill>
              </a:rPr>
              <a:t>Технические характеристики кукол </a:t>
            </a:r>
            <a:r>
              <a:rPr lang="ru-RU" b="1" u="sng" dirty="0" smtClean="0">
                <a:solidFill>
                  <a:schemeClr val="tx1"/>
                </a:solidFill>
              </a:rPr>
              <a:t>бибабо</a:t>
            </a:r>
            <a:r>
              <a:rPr lang="ru-RU" b="1" u="sng" dirty="0">
                <a:solidFill>
                  <a:schemeClr val="tx1"/>
                </a:solidFill>
              </a:rPr>
              <a:t>:</a:t>
            </a:r>
            <a:r>
              <a:rPr lang="ru-RU" dirty="0">
                <a:solidFill>
                  <a:schemeClr val="tx1"/>
                </a:solidFill>
              </a:rPr>
              <a:t> Голова и руки куклы сделаны из папье-маше на основе бумаги и клейстера из крахмала и муки. При обработке использована шпатлевка на водной основе, при покрытии - акриловые краски на водной основе, для разрисовки лица использованы также акриловые краски на водной основе, цветные мелки. Для изготовления волос использована акриловая детская пряжа (Малыш и </a:t>
            </a:r>
            <a:r>
              <a:rPr lang="ru-RU" dirty="0" err="1">
                <a:solidFill>
                  <a:schemeClr val="tx1"/>
                </a:solidFill>
              </a:rPr>
              <a:t>Карлсон</a:t>
            </a:r>
            <a:r>
              <a:rPr lang="ru-RU" dirty="0">
                <a:solidFill>
                  <a:schemeClr val="tx1"/>
                </a:solidFill>
              </a:rPr>
              <a:t>) и шерсть (</a:t>
            </a:r>
            <a:r>
              <a:rPr lang="ru-RU" dirty="0" err="1">
                <a:solidFill>
                  <a:schemeClr val="tx1"/>
                </a:solidFill>
              </a:rPr>
              <a:t>Фрекенбок</a:t>
            </a:r>
            <a:r>
              <a:rPr lang="ru-RU" dirty="0">
                <a:solidFill>
                  <a:schemeClr val="tx1"/>
                </a:solidFill>
              </a:rPr>
              <a:t>). Для изготовления костюма кукол использована в основном хлопчатобумажная ткань. Весь материал для изготовления кукол безопасен для детей. Краски не пачкают, не вызывают аллергии. </a:t>
            </a:r>
          </a:p>
          <a:p>
            <a:r>
              <a:rPr lang="ru-RU" b="1" u="sng" dirty="0">
                <a:solidFill>
                  <a:schemeClr val="tx1"/>
                </a:solidFill>
              </a:rPr>
              <a:t>Доступность кукол </a:t>
            </a:r>
            <a:r>
              <a:rPr lang="ru-RU" b="1" u="sng" dirty="0" err="1">
                <a:solidFill>
                  <a:schemeClr val="tx1"/>
                </a:solidFill>
              </a:rPr>
              <a:t>би</a:t>
            </a:r>
            <a:r>
              <a:rPr lang="ru-RU" b="1" u="sng" dirty="0">
                <a:solidFill>
                  <a:schemeClr val="tx1"/>
                </a:solidFill>
              </a:rPr>
              <a:t>-ба-</a:t>
            </a:r>
            <a:r>
              <a:rPr lang="ru-RU" b="1" u="sng" dirty="0" err="1">
                <a:solidFill>
                  <a:schemeClr val="tx1"/>
                </a:solidFill>
              </a:rPr>
              <a:t>бо</a:t>
            </a:r>
            <a:r>
              <a:rPr lang="ru-RU" b="1" u="sng" dirty="0">
                <a:solidFill>
                  <a:schemeClr val="tx1"/>
                </a:solidFill>
              </a:rPr>
              <a:t>:</a:t>
            </a:r>
            <a:r>
              <a:rPr lang="ru-RU" dirty="0">
                <a:solidFill>
                  <a:schemeClr val="tx1"/>
                </a:solidFill>
              </a:rPr>
              <a:t> Куклы размещены в театрализованном уголке на доступном уровне, чтобы каждый ребенок мог воспользоваться этими куклами для игр.</a:t>
            </a:r>
          </a:p>
          <a:p>
            <a:r>
              <a:rPr lang="ru-RU" b="1" u="sng" dirty="0">
                <a:solidFill>
                  <a:schemeClr val="tx1"/>
                </a:solidFill>
              </a:rPr>
              <a:t>Работа с родителями:</a:t>
            </a:r>
            <a:r>
              <a:rPr lang="ru-RU" dirty="0">
                <a:solidFill>
                  <a:schemeClr val="tx1"/>
                </a:solidFill>
              </a:rPr>
              <a:t> Консультации для родителей по использованию кукол </a:t>
            </a:r>
            <a:r>
              <a:rPr lang="ru-RU" dirty="0" smtClean="0">
                <a:solidFill>
                  <a:schemeClr val="tx1"/>
                </a:solidFill>
              </a:rPr>
              <a:t>бибабо </a:t>
            </a:r>
            <a:r>
              <a:rPr lang="ru-RU" dirty="0">
                <a:solidFill>
                  <a:schemeClr val="tx1"/>
                </a:solidFill>
              </a:rPr>
              <a:t>в театрализованной деятельности в семейном кругу. Мастер-класс по изготовлению кукол </a:t>
            </a:r>
            <a:r>
              <a:rPr lang="ru-RU" dirty="0" smtClean="0">
                <a:solidFill>
                  <a:schemeClr val="tx1"/>
                </a:solidFill>
              </a:rPr>
              <a:t>бибабо</a:t>
            </a:r>
            <a:r>
              <a:rPr lang="ru-RU" dirty="0">
                <a:solidFill>
                  <a:schemeClr val="tx1"/>
                </a:solidFill>
              </a:rPr>
              <a:t>. Совместный подбор материала на изготовление кукол </a:t>
            </a:r>
            <a:r>
              <a:rPr lang="ru-RU" dirty="0" smtClean="0">
                <a:solidFill>
                  <a:schemeClr val="tx1"/>
                </a:solidFill>
              </a:rPr>
              <a:t>бибабо</a:t>
            </a:r>
            <a:r>
              <a:rPr lang="ru-RU" dirty="0">
                <a:solidFill>
                  <a:schemeClr val="tx1"/>
                </a:solidFill>
              </a:rPr>
              <a:t>. Подготовка и разыгрывание спектакля детей для родителей.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5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902" y="609600"/>
            <a:ext cx="5092233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Оклеивание заготовки бумагой при помощи клейстера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596" b="20026"/>
          <a:stretch/>
        </p:blipFill>
        <p:spPr>
          <a:xfrm>
            <a:off x="6261366" y="262810"/>
            <a:ext cx="3019112" cy="38206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5569">
            <a:off x="418900" y="2861163"/>
            <a:ext cx="6169669" cy="329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71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3348756" cy="1320800"/>
          </a:xfrm>
        </p:spPr>
        <p:txBody>
          <a:bodyPr/>
          <a:lstStyle/>
          <a:p>
            <a:r>
              <a:rPr lang="ru-RU" dirty="0" err="1" smtClean="0"/>
              <a:t>Шпаклевание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на основе ПВА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37" y="430571"/>
            <a:ext cx="3318709" cy="40049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95" y="2225904"/>
            <a:ext cx="5028542" cy="405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76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788" y="313897"/>
            <a:ext cx="8002642" cy="103723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Тонировка лиц акриловой краской и мелками.</a:t>
            </a:r>
            <a:br>
              <a:rPr lang="ru-RU" sz="2800" dirty="0" smtClean="0"/>
            </a:br>
            <a:r>
              <a:rPr lang="ru-RU" sz="2800" dirty="0" smtClean="0"/>
              <a:t>Изготовление волос из акриловых ниток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78" y="1587643"/>
            <a:ext cx="3306062" cy="33508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440" y="2460009"/>
            <a:ext cx="3192476" cy="40365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3861">
            <a:off x="7362233" y="1114445"/>
            <a:ext cx="3222426" cy="380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74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74054" cy="6858000"/>
          </a:xfrm>
          <a:prstGeom prst="rect">
            <a:avLst/>
          </a:prstGeom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677334" y="291058"/>
            <a:ext cx="5204851" cy="1747344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86463"/>
            <a:ext cx="5204851" cy="163773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AG_Cooper" panose="020B7200000000000000" pitchFamily="34" charset="0"/>
              </a:rPr>
              <a:t>Наши персонажи </a:t>
            </a:r>
            <a:br>
              <a:rPr lang="ru-RU" sz="3200" dirty="0" smtClean="0">
                <a:solidFill>
                  <a:schemeClr val="bg1"/>
                </a:solidFill>
                <a:latin typeface="AG_Cooper" panose="020B7200000000000000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G_Cooper" panose="020B7200000000000000" pitchFamily="34" charset="0"/>
              </a:rPr>
              <a:t>на муниципальном </a:t>
            </a:r>
            <a:br>
              <a:rPr lang="ru-RU" sz="3200" dirty="0" smtClean="0">
                <a:solidFill>
                  <a:schemeClr val="bg1"/>
                </a:solidFill>
                <a:latin typeface="AG_Cooper" panose="020B7200000000000000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G_Cooper" panose="020B7200000000000000" pitchFamily="34" charset="0"/>
              </a:rPr>
              <a:t>конкурсе</a:t>
            </a:r>
            <a:endParaRPr lang="ru-RU" sz="3200" dirty="0">
              <a:solidFill>
                <a:schemeClr val="bg1"/>
              </a:solidFill>
              <a:latin typeface="AG_Cooper" panose="020B7200000000000000" pitchFamily="34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7258564" y="5432370"/>
            <a:ext cx="4310143" cy="1087662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452716" y="5432369"/>
            <a:ext cx="3921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AG_Cooper" panose="020B7200000000000000" pitchFamily="34" charset="0"/>
              </a:rPr>
              <a:t>3-е место!</a:t>
            </a:r>
            <a:endParaRPr lang="ru-RU" sz="5400" dirty="0">
              <a:solidFill>
                <a:srgbClr val="FF0000"/>
              </a:solidFill>
              <a:latin typeface="AG_Cooper" panose="020B7200000000000000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9" y="2374528"/>
            <a:ext cx="3628854" cy="41455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985" y="2374528"/>
            <a:ext cx="2962476" cy="41173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1635">
            <a:off x="6849131" y="444590"/>
            <a:ext cx="4677086" cy="4470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74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</TotalTime>
  <Words>308</Words>
  <Application>Microsoft Office PowerPoint</Application>
  <PresentationFormat>Широкоэкранный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AG_Cooper</vt:lpstr>
      <vt:lpstr>Arial</vt:lpstr>
      <vt:lpstr>Trebuchet MS</vt:lpstr>
      <vt:lpstr>Wingdings 3</vt:lpstr>
      <vt:lpstr>Грань</vt:lpstr>
      <vt:lpstr>Куклы бибабо своими руками  из папье-маше</vt:lpstr>
      <vt:lpstr>Презентация PowerPoint</vt:lpstr>
      <vt:lpstr>Оклеивание заготовки бумагой при помощи клейстера</vt:lpstr>
      <vt:lpstr>Шпаклевание  на основе ПВА</vt:lpstr>
      <vt:lpstr>Тонировка лиц акриловой краской и мелками. Изготовление волос из акриловых ниток</vt:lpstr>
      <vt:lpstr>Наши персонажи  на муниципальном  конкурсе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111</dc:title>
  <dc:creator>Marina</dc:creator>
  <cp:lastModifiedBy>Marina</cp:lastModifiedBy>
  <cp:revision>9</cp:revision>
  <dcterms:created xsi:type="dcterms:W3CDTF">2019-03-24T13:33:14Z</dcterms:created>
  <dcterms:modified xsi:type="dcterms:W3CDTF">2019-06-04T17:22:06Z</dcterms:modified>
</cp:coreProperties>
</file>