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7" r:id="rId4"/>
    <p:sldId id="269" r:id="rId5"/>
    <p:sldId id="270" r:id="rId6"/>
    <p:sldId id="272" r:id="rId7"/>
    <p:sldId id="271" r:id="rId8"/>
    <p:sldId id="273" r:id="rId9"/>
    <p:sldId id="274" r:id="rId10"/>
    <p:sldId id="278" r:id="rId11"/>
    <p:sldId id="263" r:id="rId12"/>
    <p:sldId id="275" r:id="rId13"/>
    <p:sldId id="279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9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9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22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3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24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54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72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58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205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28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10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779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BA5BC-C5F1-4590-9230-06D2C9A2F95C}" type="datetimeFigureOut">
              <a:rPr lang="ru-RU" smtClean="0"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37373-FEBA-43CE-BB3B-CC778D3718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72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udfiles.ru/preview/5368896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280920" cy="388843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ДЗМ «МК №5»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Самоподготовка к квалификационному экзамену ПМ.06: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экзамена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6480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5540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256584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0"/>
              </a:spcBef>
              <a:buNone/>
              <a:tabLst>
                <a:tab pos="230188" algn="l"/>
                <a:tab pos="269875" algn="l"/>
                <a:tab pos="539750" algn="l"/>
                <a:tab pos="542925" algn="l"/>
              </a:tabLst>
            </a:pPr>
            <a:r>
              <a:rPr lang="ru-RU" sz="3300" dirty="0" smtClean="0">
                <a:latin typeface="Times New Roman"/>
                <a:ea typeface="Calibri"/>
                <a:cs typeface="Times New Roman"/>
              </a:rPr>
              <a:t>5.Рабочая </a:t>
            </a:r>
            <a:r>
              <a:rPr lang="ru-RU" sz="3300" dirty="0">
                <a:latin typeface="Times New Roman"/>
                <a:ea typeface="Calibri"/>
                <a:cs typeface="Times New Roman"/>
              </a:rPr>
              <a:t>документация фельдшера (Должностные обязанности СС и НМП)</a:t>
            </a:r>
            <a:endParaRPr lang="ru-RU" sz="3300" dirty="0"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  <a:tabLst>
                <a:tab pos="540385" algn="l"/>
              </a:tabLst>
            </a:pPr>
            <a:r>
              <a:rPr lang="ru-RU" sz="3300" dirty="0" smtClean="0">
                <a:latin typeface="Times New Roman"/>
                <a:ea typeface="Calibri"/>
                <a:cs typeface="Times New Roman"/>
              </a:rPr>
              <a:t>6.Основные </a:t>
            </a:r>
            <a:r>
              <a:rPr lang="ru-RU" sz="3300" dirty="0">
                <a:latin typeface="Times New Roman"/>
                <a:ea typeface="Calibri"/>
                <a:cs typeface="Times New Roman"/>
              </a:rPr>
              <a:t>права и обязанности фельдшера </a:t>
            </a:r>
            <a:r>
              <a:rPr lang="ru-RU" sz="3300" dirty="0" err="1">
                <a:latin typeface="Times New Roman"/>
                <a:ea typeface="Calibri"/>
                <a:cs typeface="Times New Roman"/>
              </a:rPr>
              <a:t>ССи</a:t>
            </a:r>
            <a:r>
              <a:rPr lang="ru-RU" sz="3300" dirty="0">
                <a:latin typeface="Times New Roman"/>
                <a:ea typeface="Calibri"/>
                <a:cs typeface="Times New Roman"/>
              </a:rPr>
              <a:t> НМП (ТКРФ, Правила внутреннего распорядка)</a:t>
            </a:r>
            <a:endParaRPr lang="ru-RU" sz="3300" dirty="0"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  <a:tabLst>
                <a:tab pos="540385" algn="l"/>
              </a:tabLst>
            </a:pPr>
            <a:r>
              <a:rPr lang="ru-RU" sz="3300" dirty="0" smtClean="0">
                <a:latin typeface="Times New Roman"/>
                <a:ea typeface="Calibri"/>
                <a:cs typeface="Times New Roman"/>
              </a:rPr>
              <a:t>7.Порядок </a:t>
            </a:r>
            <a:r>
              <a:rPr lang="ru-RU" sz="3300" dirty="0">
                <a:latin typeface="Times New Roman"/>
                <a:ea typeface="Calibri"/>
                <a:cs typeface="Times New Roman"/>
              </a:rPr>
              <a:t>применения наркотических средств и психотропных веществ на СС и НМП</a:t>
            </a:r>
            <a:endParaRPr lang="ru-RU" sz="3300" dirty="0"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  <a:tabLst>
                <a:tab pos="230505" algn="l"/>
                <a:tab pos="270510" algn="l"/>
              </a:tabLst>
            </a:pPr>
            <a:r>
              <a:rPr lang="ru-RU" sz="3300" dirty="0" smtClean="0">
                <a:latin typeface="Times New Roman"/>
                <a:ea typeface="Calibri"/>
                <a:cs typeface="Times New Roman"/>
              </a:rPr>
              <a:t>8.Организация </a:t>
            </a:r>
            <a:r>
              <a:rPr lang="ru-RU" sz="3300" dirty="0">
                <a:latin typeface="Times New Roman"/>
                <a:ea typeface="Calibri"/>
                <a:cs typeface="Times New Roman"/>
              </a:rPr>
              <a:t>рабочего места фельдшера (в соответствии со сферой его </a:t>
            </a:r>
            <a:r>
              <a:rPr lang="ru-RU" sz="3300" dirty="0" smtClean="0">
                <a:latin typeface="Times New Roman"/>
                <a:ea typeface="Calibri"/>
                <a:cs typeface="Times New Roman"/>
              </a:rPr>
              <a:t>деятельности)</a:t>
            </a:r>
            <a:endParaRPr lang="ru-RU" sz="3300" dirty="0">
              <a:ea typeface="Calibri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Раздел </a:t>
            </a:r>
            <a:r>
              <a:rPr lang="en-US" sz="3200" b="1" dirty="0">
                <a:latin typeface="Times New Roman"/>
                <a:ea typeface="Times New Roman"/>
                <a:cs typeface="Mangal"/>
              </a:rPr>
              <a:t>V</a:t>
            </a:r>
            <a:r>
              <a:rPr lang="ru-RU" sz="3200" b="1" dirty="0">
                <a:latin typeface="Times New Roman"/>
                <a:ea typeface="Times New Roman"/>
                <a:cs typeface="Mangal"/>
              </a:rPr>
              <a:t>I. Правовое обеспечение профессиональной деятельности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086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/>
                <a:ea typeface="Calibri"/>
                <a:cs typeface="Times New Roman"/>
              </a:rPr>
              <a:t>Тактика фельдшера СС и НМП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 (Должностные обязанности)  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при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257800"/>
          </a:xfrm>
        </p:spPr>
        <p:txBody>
          <a:bodyPr>
            <a:noAutofit/>
          </a:bodyPr>
          <a:lstStyle/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начале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 завершении вызова/смены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следовании на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вызов пациентом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ЛПУ/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вызова 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госпитализации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вызове бригады «на себя», передаче «актива»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остановке в пути, в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т.ч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. на ДТП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работе в зоне ЧС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работе с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несовершеннолетними лицами и лицами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в состоянии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опьянения/помраченном сознании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возникновении конфликта, нештатной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ситуации на вызове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траспортировке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психических больных</a:t>
            </a:r>
            <a:endParaRPr lang="ru-RU" sz="2400" dirty="0">
              <a:ea typeface="Times New Roman"/>
              <a:cs typeface="Times New Roman"/>
            </a:endParaRPr>
          </a:p>
          <a:p>
            <a:pPr marL="0" lvl="1" algn="just">
              <a:spcBef>
                <a:spcPts val="0"/>
              </a:spcBef>
              <a:buFont typeface="Times New Roman"/>
              <a:buChar char="•"/>
              <a:tabLst>
                <a:tab pos="630555" algn="l"/>
              </a:tabLst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траспортировке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тел умерших</a:t>
            </a:r>
            <a:endParaRPr lang="ru-RU" sz="2400" dirty="0">
              <a:ea typeface="Times New Roman"/>
              <a:cs typeface="Times New Roman"/>
            </a:endParaRPr>
          </a:p>
          <a:p>
            <a:pPr marL="0">
              <a:spcBef>
                <a:spcPts val="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574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256584"/>
          </a:xfrm>
        </p:spPr>
        <p:txBody>
          <a:bodyPr>
            <a:noAutofit/>
          </a:bodyPr>
          <a:lstStyle/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Трудовой договор, его содержание, форма, сроки,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и порядок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оформления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(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ТК,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Колдоговор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Правила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внутреннего распорядка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)</a:t>
            </a:r>
            <a:endParaRPr lang="ru-RU" dirty="0"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Испытательный срок, его результаты</a:t>
            </a:r>
            <a:endParaRPr lang="ru-RU" dirty="0"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Порядок приема на работу в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ССиНМП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</a:t>
            </a:r>
            <a:endParaRPr lang="ru-RU" dirty="0"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Изменения трудового договора: перевод и отстранение от работы </a:t>
            </a:r>
            <a:endParaRPr lang="ru-RU" dirty="0"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Основания и порядок прекращения трудового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договора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Права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ответственность фельдшера СС и НМП (Должностные обязанности)</a:t>
            </a:r>
            <a:endParaRPr lang="ru-RU" sz="2800" dirty="0"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Тема 6.2.</a:t>
            </a:r>
            <a:r>
              <a:rPr lang="ru-RU" sz="3200" dirty="0">
                <a:latin typeface="Times New Roman"/>
                <a:ea typeface="Times New Roman"/>
                <a:cs typeface="Mangal"/>
              </a:rPr>
              <a:t> </a:t>
            </a:r>
            <a:r>
              <a:rPr lang="ru-RU" sz="3200" b="1" dirty="0">
                <a:latin typeface="Times New Roman"/>
                <a:ea typeface="Times New Roman"/>
                <a:cs typeface="Mangal"/>
              </a:rPr>
              <a:t>Трудовые отношения в здравоохранении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8750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256584"/>
          </a:xfrm>
        </p:spPr>
        <p:txBody>
          <a:bodyPr>
            <a:noAutofit/>
          </a:bodyPr>
          <a:lstStyle/>
          <a:p>
            <a:pPr marL="0" lvl="0" indent="0" algn="just">
              <a:spcBef>
                <a:spcPts val="0"/>
              </a:spcBef>
              <a:buNone/>
              <a:tabLst>
                <a:tab pos="540385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7.Рабочее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время и время отдыха работника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ССиНМП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(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Колдоговор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Правила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внутр.распорядка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8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.Ежегодный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оплачиваемый, учебный и дополнительный отпуск и порядок их предоставления на СС и НМП</a:t>
            </a:r>
            <a:endParaRPr lang="ru-RU" sz="2800" dirty="0"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9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.Гарантии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компенсации  работникам СС и НМП</a:t>
            </a:r>
            <a:endParaRPr lang="ru-RU" sz="2800" dirty="0"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  <a:tabLst>
                <a:tab pos="540385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10.Основные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права и обязанности работника  и работодателя (ТК РФ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)</a:t>
            </a:r>
          </a:p>
          <a:p>
            <a:pPr marL="0" lvl="0" indent="0" algn="just">
              <a:spcBef>
                <a:spcPts val="0"/>
              </a:spcBef>
              <a:buNone/>
              <a:tabLst>
                <a:tab pos="540385" algn="l"/>
              </a:tabLst>
            </a:pPr>
            <a:r>
              <a:rPr lang="ru-RU" smtClean="0">
                <a:latin typeface="Times New Roman"/>
                <a:ea typeface="Calibri"/>
                <a:cs typeface="Times New Roman"/>
              </a:rPr>
              <a:t>11.Допуск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 осуществлению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мед.деятельности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Тема 6.2.</a:t>
            </a:r>
            <a:r>
              <a:rPr lang="ru-RU" sz="3200" dirty="0">
                <a:latin typeface="Times New Roman"/>
                <a:ea typeface="Times New Roman"/>
                <a:cs typeface="Mangal"/>
              </a:rPr>
              <a:t> </a:t>
            </a:r>
            <a:r>
              <a:rPr lang="ru-RU" sz="3200" b="1" dirty="0">
                <a:latin typeface="Times New Roman"/>
                <a:ea typeface="Times New Roman"/>
                <a:cs typeface="Mangal"/>
              </a:rPr>
              <a:t>Трудовые отношения в здравоохранении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14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5256584"/>
          </a:xfrm>
        </p:spPr>
        <p:txBody>
          <a:bodyPr>
            <a:noAutofit/>
          </a:bodyPr>
          <a:lstStyle/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Виды правонарушений и юридической ответственности</a:t>
            </a: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Понятия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уголовного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права, преступления,  </a:t>
            </a: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Категории преступления.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Формы вины </a:t>
            </a:r>
            <a:endParaRPr lang="ru-RU" sz="2800" dirty="0"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Субъект уголовной ответственности.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Понятие наказания, его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виды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Обстоятельства смягчающие и отягчающие наказания.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УК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РФ о неоказании медицинской помощи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Ответственность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медицинских учреждений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0" lvl="0" indent="0" algn="just">
              <a:spcBef>
                <a:spcPts val="0"/>
              </a:spcBef>
              <a:buNone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8. Ответственность медработников 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Тема 6.4.</a:t>
            </a:r>
            <a:r>
              <a:rPr lang="ru-RU" sz="2000" b="1" dirty="0">
                <a:latin typeface="Times New Roman"/>
                <a:ea typeface="Times New Roman"/>
                <a:cs typeface="Mangal"/>
              </a:rPr>
              <a:t> </a:t>
            </a:r>
            <a:r>
              <a:rPr lang="ru-RU" sz="3200" b="1" dirty="0" smtClean="0">
                <a:latin typeface="Times New Roman"/>
                <a:ea typeface="Times New Roman"/>
                <a:cs typeface="Mangal"/>
              </a:rPr>
              <a:t>Ответственность </a:t>
            </a:r>
            <a:r>
              <a:rPr lang="ru-RU" sz="3200" b="1" dirty="0">
                <a:latin typeface="Times New Roman"/>
                <a:ea typeface="Times New Roman"/>
                <a:cs typeface="Mangal"/>
              </a:rPr>
              <a:t>медицинских учреждений и </a:t>
            </a:r>
            <a:r>
              <a:rPr lang="ru-RU" sz="3200" b="1" dirty="0" smtClean="0">
                <a:latin typeface="Times New Roman"/>
                <a:ea typeface="Times New Roman"/>
                <a:cs typeface="Mangal"/>
              </a:rPr>
              <a:t>медработников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22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400600"/>
          </a:xfrm>
        </p:spPr>
        <p:txBody>
          <a:bodyPr>
            <a:noAutofit/>
          </a:bodyPr>
          <a:lstStyle/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ознакомьтесь с вопросом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 содержание теоретического материала</a:t>
            </a:r>
          </a:p>
          <a:p>
            <a:pPr marL="612775" indent="-612775"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Вспомните, в каком нормативном акте содержится ответ на него? Укажите соответствующую статью</a:t>
            </a: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Сформулируйте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ответ в виде:</a:t>
            </a:r>
          </a:p>
          <a:p>
            <a:pPr marL="1087438" indent="198438">
              <a:spcBef>
                <a:spcPts val="0"/>
              </a:spcBef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термина</a:t>
            </a:r>
          </a:p>
          <a:p>
            <a:pPr marL="1087438" indent="198438">
              <a:spcBef>
                <a:spcPts val="0"/>
              </a:spcBef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схемы/логической структуры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7438" indent="198438">
              <a:spcBef>
                <a:spcPts val="0"/>
              </a:spcBef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алгоритма</a:t>
            </a:r>
          </a:p>
          <a:p>
            <a:pPr marL="542925" indent="-542925">
              <a:spcBef>
                <a:spcPts val="0"/>
              </a:spcBef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 Проверьте свой ответ по тексту нормативного акта, учебнику, Интернет-ресурсу, конспекту   </a:t>
            </a:r>
          </a:p>
          <a:p>
            <a:pPr marL="0" indent="-514350">
              <a:spcBef>
                <a:spcPts val="0"/>
              </a:spcBef>
              <a:buFont typeface="+mj-lt"/>
              <a:buAutoNum type="arabicPeriod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353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352928" cy="5949280"/>
          </a:xfrm>
        </p:spPr>
        <p:txBody>
          <a:bodyPr>
            <a:noAutofit/>
          </a:bodyPr>
          <a:lstStyle/>
          <a:p>
            <a:pPr marL="371475" lvl="0" indent="-371475" algn="just">
              <a:spcBef>
                <a:spcPts val="0"/>
              </a:spcBef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Понятие права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его признаки</a:t>
            </a:r>
          </a:p>
          <a:p>
            <a:pPr marL="371475" lvl="0" indent="-371475" algn="just">
              <a:spcBef>
                <a:spcPts val="0"/>
              </a:spcBef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Отрасли права, их предмет и основные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источники</a:t>
            </a:r>
            <a:endParaRPr lang="ru-RU" sz="2800" dirty="0">
              <a:ea typeface="Calibri"/>
              <a:cs typeface="Times New Roman"/>
            </a:endParaRPr>
          </a:p>
          <a:p>
            <a:pPr marL="371475" lvl="0" indent="-371475" algn="just">
              <a:spcBef>
                <a:spcPts val="0"/>
              </a:spcBef>
              <a:buFont typeface="+mj-lt"/>
              <a:buAutoNum type="arabicPeriod"/>
              <a:tabLst>
                <a:tab pos="271463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Понятие «правоотношение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» </a:t>
            </a:r>
          </a:p>
          <a:p>
            <a:pPr marL="371475" lvl="0" indent="-371475" algn="just">
              <a:spcBef>
                <a:spcPts val="0"/>
              </a:spcBef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Субъекты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правоотношений, их юридические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качества </a:t>
            </a:r>
          </a:p>
          <a:p>
            <a:pPr marL="371475" indent="-371475" algn="just">
              <a:spcBef>
                <a:spcPts val="0"/>
              </a:spcBef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Дееспособность и недееспособность физических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лиц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Законные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представители</a:t>
            </a:r>
          </a:p>
          <a:p>
            <a:pPr marL="371475" indent="-371475" algn="just">
              <a:spcBef>
                <a:spcPts val="0"/>
              </a:spcBef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Понятие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виды правонарушения и юридической ответственности</a:t>
            </a:r>
          </a:p>
          <a:p>
            <a:pPr marL="371475" lvl="0" indent="-371475" algn="just">
              <a:spcBef>
                <a:spcPts val="0"/>
              </a:spcBef>
              <a:buFont typeface="+mj-lt"/>
              <a:buAutoNum type="arabicPeriod"/>
              <a:tabLst>
                <a:tab pos="271463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Основания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для возникновения юридической ответственности</a:t>
            </a: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540385" algn="l"/>
              </a:tabLst>
            </a:pP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понятия правоведения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6954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Раздел I. Общественное здоровье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328592"/>
          </a:xfrm>
        </p:spPr>
        <p:txBody>
          <a:bodyPr>
            <a:normAutofit fontScale="92500"/>
          </a:bodyPr>
          <a:lstStyle/>
          <a:p>
            <a:pPr marL="444500" lvl="0" indent="-44450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Понятия здоровье, общественное здоровье, заболевание/состояние, патология, патогенность, охрана здоровья </a:t>
            </a:r>
            <a:endParaRPr lang="ru-RU" sz="3000" dirty="0">
              <a:solidFill>
                <a:prstClr val="black"/>
              </a:solidFill>
              <a:latin typeface="Times New Roman"/>
            </a:endParaRPr>
          </a:p>
          <a:p>
            <a:pPr marL="515938" lvl="0" indent="-515938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Кто занимается исследованием здоровья населения? </a:t>
            </a:r>
            <a:endParaRPr lang="ru-RU" sz="3000" dirty="0">
              <a:solidFill>
                <a:prstClr val="black"/>
              </a:solidFill>
              <a:latin typeface="Times New Roman"/>
            </a:endParaRPr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Характеристика основных групп здоровья</a:t>
            </a:r>
            <a:endParaRPr lang="ru-RU" sz="3000" dirty="0">
              <a:solidFill>
                <a:prstClr val="black"/>
              </a:solidFill>
              <a:latin typeface="Times New Roman"/>
            </a:endParaRPr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Какие факторы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формируют здоровье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населения? </a:t>
            </a:r>
            <a:endParaRPr lang="ru-RU" sz="3000" dirty="0">
              <a:solidFill>
                <a:prstClr val="black"/>
              </a:solidFill>
            </a:endParaRPr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>
                <a:solidFill>
                  <a:prstClr val="black"/>
                </a:solidFill>
                <a:latin typeface="Times New Roman"/>
              </a:rPr>
              <a:t>Какие факторы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 называют факторами риска?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Назовите и охарактеризуйте основные показатели здоровья </a:t>
            </a:r>
            <a:r>
              <a:rPr lang="ru-RU" sz="3000" b="1" dirty="0" smtClean="0">
                <a:solidFill>
                  <a:prstClr val="black"/>
                </a:solidFill>
                <a:latin typeface="Times New Roman"/>
              </a:rPr>
              <a:t> </a:t>
            </a:r>
            <a:endParaRPr lang="ru-RU" sz="3000" dirty="0">
              <a:solidFill>
                <a:prstClr val="black"/>
              </a:solidFill>
            </a:endParaRPr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  <a:ea typeface="Century Gothic"/>
              </a:rPr>
              <a:t>Какие показатели связаны с качеством жизни?</a:t>
            </a:r>
            <a:endParaRPr lang="ru-RU" sz="3000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373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Раздел IV.  Основы управления </a:t>
            </a:r>
            <a:r>
              <a:rPr lang="ru-RU" sz="3200" b="1" dirty="0" smtClean="0">
                <a:latin typeface="Times New Roman"/>
                <a:ea typeface="Times New Roman"/>
                <a:cs typeface="Mangal"/>
              </a:rPr>
              <a:t>здравоохранением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328592"/>
          </a:xfrm>
        </p:spPr>
        <p:txBody>
          <a:bodyPr>
            <a:normAutofit/>
          </a:bodyPr>
          <a:lstStyle/>
          <a:p>
            <a:pPr mar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>
                <a:solidFill>
                  <a:prstClr val="black"/>
                </a:solidFill>
                <a:latin typeface="Times New Roman"/>
              </a:rPr>
              <a:t>Понятие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менеджмента. Цели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, задачи, функции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менеджмента,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объекты и субъекты управления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Классификация 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менеджмента </a:t>
            </a:r>
            <a:endParaRPr lang="ru-RU" sz="3000" dirty="0">
              <a:solidFill>
                <a:prstClr val="black"/>
              </a:solidFill>
            </a:endParaRPr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Понятие стиля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руководства.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 Характеристика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основных стилей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руководства (достоинства и недостатки) </a:t>
            </a:r>
            <a:endParaRPr lang="ru-RU" sz="3000" dirty="0">
              <a:solidFill>
                <a:prstClr val="black"/>
              </a:solidFill>
              <a:latin typeface="Times New Roman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Принятие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управленческих решений. Разработка,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выбор, принятие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решения и контроль </a:t>
            </a: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результатов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r>
              <a:rPr lang="ru-RU" sz="3000" dirty="0" smtClean="0">
                <a:solidFill>
                  <a:prstClr val="black"/>
                </a:solidFill>
                <a:latin typeface="Times New Roman"/>
              </a:rPr>
              <a:t>Задачи </a:t>
            </a:r>
            <a:r>
              <a:rPr lang="ru-RU" sz="3000" dirty="0">
                <a:solidFill>
                  <a:prstClr val="black"/>
                </a:solidFill>
                <a:latin typeface="Times New Roman"/>
              </a:rPr>
              <a:t>и разделы медицинской статистики. Этапы статистического исследования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9723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Раздел IV.  Основы управления </a:t>
            </a:r>
            <a:r>
              <a:rPr lang="ru-RU" sz="3200" b="1" dirty="0" smtClean="0">
                <a:latin typeface="Times New Roman"/>
                <a:ea typeface="Times New Roman"/>
                <a:cs typeface="Mangal"/>
              </a:rPr>
              <a:t>здравоохранением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661248"/>
          </a:xfrm>
        </p:spPr>
        <p:txBody>
          <a:bodyPr>
            <a:normAutofit fontScale="77500" lnSpcReduction="20000"/>
          </a:bodyPr>
          <a:lstStyle/>
          <a:p>
            <a:pPr lvl="0">
              <a:buFont typeface="Times New Roman"/>
              <a:buAutoNum type="arabicPeriod"/>
            </a:pPr>
            <a:r>
              <a:rPr lang="ru-RU" sz="4100" dirty="0" smtClean="0">
                <a:solidFill>
                  <a:prstClr val="black"/>
                </a:solidFill>
                <a:latin typeface="Times New Roman"/>
              </a:rPr>
              <a:t>Понятие делегирования полномочий  в управленческом процессе</a:t>
            </a:r>
          </a:p>
          <a:p>
            <a:pPr>
              <a:buFont typeface="Times New Roman"/>
              <a:buAutoNum type="arabicPeriod"/>
            </a:pPr>
            <a:r>
              <a:rPr lang="ru-RU" sz="4100" dirty="0">
                <a:latin typeface="Times New Roman"/>
                <a:ea typeface="Century Gothic"/>
              </a:rPr>
              <a:t>Основные принципы и способы распределения </a:t>
            </a:r>
            <a:r>
              <a:rPr lang="ru-RU" sz="4100" dirty="0" smtClean="0">
                <a:latin typeface="Times New Roman"/>
                <a:ea typeface="Century Gothic"/>
              </a:rPr>
              <a:t>полномочий: </a:t>
            </a:r>
            <a:r>
              <a:rPr lang="ru-RU" sz="4100" dirty="0" smtClean="0">
                <a:latin typeface="Times New Roman"/>
                <a:ea typeface="Century Gothic"/>
              </a:rPr>
              <a:t>централизация и децентрализация </a:t>
            </a:r>
            <a:r>
              <a:rPr lang="ru-RU" sz="4100" dirty="0" smtClean="0">
                <a:latin typeface="Times New Roman"/>
                <a:ea typeface="Century Gothic"/>
              </a:rPr>
              <a:t>управления.</a:t>
            </a:r>
            <a:endParaRPr lang="ru-RU" sz="4100" dirty="0">
              <a:latin typeface="Times New Roman"/>
              <a:ea typeface="Century Gothic"/>
            </a:endParaRPr>
          </a:p>
          <a:p>
            <a:pPr lvl="0">
              <a:buFont typeface="Times New Roman"/>
              <a:buAutoNum type="arabicPeriod"/>
            </a:pPr>
            <a:r>
              <a:rPr lang="ru-RU" sz="4100" dirty="0" smtClean="0">
                <a:solidFill>
                  <a:prstClr val="black"/>
                </a:solidFill>
                <a:latin typeface="Times New Roman"/>
              </a:rPr>
              <a:t>Понятие м</a:t>
            </a:r>
            <a:r>
              <a:rPr lang="ru-RU" sz="4100" dirty="0" smtClean="0">
                <a:latin typeface="Times New Roman"/>
                <a:ea typeface="Century Gothic"/>
              </a:rPr>
              <a:t>отивации и ее основные типы</a:t>
            </a:r>
            <a:endParaRPr lang="ru-RU" sz="3600" dirty="0" smtClean="0"/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</a:pPr>
            <a:r>
              <a:rPr lang="ru-RU" sz="4100" dirty="0" smtClean="0">
                <a:solidFill>
                  <a:prstClr val="black"/>
                </a:solidFill>
                <a:latin typeface="Times New Roman"/>
                <a:ea typeface="Century Gothic"/>
              </a:rPr>
              <a:t>Понятие </a:t>
            </a:r>
            <a:r>
              <a:rPr lang="ru-RU" sz="4100" dirty="0">
                <a:solidFill>
                  <a:prstClr val="black"/>
                </a:solidFill>
                <a:latin typeface="Times New Roman"/>
                <a:ea typeface="Century Gothic"/>
              </a:rPr>
              <a:t>конфликта и его типы 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</a:pPr>
            <a:r>
              <a:rPr lang="ru-RU" sz="4100" dirty="0">
                <a:solidFill>
                  <a:prstClr val="black"/>
                </a:solidFill>
                <a:latin typeface="Times New Roman"/>
                <a:ea typeface="Century Gothic"/>
              </a:rPr>
              <a:t>Основные  стратегии разрешения конфликта</a:t>
            </a:r>
            <a:endParaRPr lang="ru-RU" sz="4100" dirty="0">
              <a:solidFill>
                <a:prstClr val="black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ru-RU" sz="3100" b="1" u="sng" dirty="0" smtClean="0">
                <a:hlinkClick r:id="rId2"/>
              </a:rPr>
              <a:t>http</a:t>
            </a:r>
            <a:r>
              <a:rPr lang="ru-RU" sz="3100" b="1" u="sng" dirty="0">
                <a:hlinkClick r:id="rId2"/>
              </a:rPr>
              <a:t>://www.studfiles.ru/preview/5368896/</a:t>
            </a:r>
            <a:r>
              <a:rPr lang="ru-RU" sz="3100" b="1" dirty="0"/>
              <a:t> [</a:t>
            </a:r>
            <a:r>
              <a:rPr lang="ru-RU" sz="3100" dirty="0"/>
              <a:t>Электронный ресурс</a:t>
            </a:r>
            <a:r>
              <a:rPr lang="ru-RU" sz="3100" b="1" dirty="0" smtClean="0"/>
              <a:t>]  </a:t>
            </a:r>
            <a:r>
              <a:rPr lang="ru-RU" sz="3100" dirty="0" err="1"/>
              <a:t>Лихацкий</a:t>
            </a:r>
            <a:r>
              <a:rPr lang="ru-RU" sz="3100" dirty="0"/>
              <a:t> </a:t>
            </a:r>
            <a:r>
              <a:rPr lang="ru-RU" sz="3100" dirty="0" smtClean="0"/>
              <a:t>В.И. Управление </a:t>
            </a:r>
            <a:r>
              <a:rPr lang="ru-RU" sz="3100" dirty="0"/>
              <a:t> человеческими  </a:t>
            </a:r>
            <a:r>
              <a:rPr lang="ru-RU" sz="3100" dirty="0" smtClean="0"/>
              <a:t>ресурсами. Учебник. Гатчина , 2013, с</a:t>
            </a:r>
            <a:r>
              <a:rPr lang="ru-RU" sz="3100" dirty="0"/>
              <a:t>. 132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buFont typeface="Times New Roman"/>
              <a:buAutoNum type="arabicPeriod"/>
              <a:tabLst>
                <a:tab pos="180340" algn="l"/>
              </a:tabLst>
            </a:pPr>
            <a:endParaRPr lang="ru-RU" sz="3000" dirty="0" smtClean="0">
              <a:solidFill>
                <a:prstClr val="black"/>
              </a:solidFill>
              <a:latin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24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19256" cy="5256584"/>
          </a:xfrm>
        </p:spPr>
        <p:txBody>
          <a:bodyPr>
            <a:normAutofit fontScale="85000" lnSpcReduction="10000"/>
          </a:bodyPr>
          <a:lstStyle/>
          <a:p>
            <a:pPr lvl="0"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Нормативные акты РФ в сфере охраны здоровья</a:t>
            </a:r>
          </a:p>
          <a:p>
            <a:pPr lvl="0"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Основные </a:t>
            </a:r>
            <a:r>
              <a:rPr lang="ru-RU" dirty="0">
                <a:latin typeface="Times New Roman"/>
              </a:rPr>
              <a:t>принципы охраны здоровья. </a:t>
            </a:r>
            <a:endParaRPr lang="ru-RU" dirty="0" smtClean="0">
              <a:latin typeface="Times New Roman"/>
            </a:endParaRPr>
          </a:p>
          <a:p>
            <a:pPr lvl="0"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Врачебная </a:t>
            </a:r>
            <a:r>
              <a:rPr lang="ru-RU" dirty="0">
                <a:latin typeface="Times New Roman"/>
              </a:rPr>
              <a:t>тайна </a:t>
            </a:r>
            <a:endParaRPr lang="ru-RU" dirty="0"/>
          </a:p>
          <a:p>
            <a:pPr>
              <a:buFont typeface="Times New Roman"/>
              <a:buAutoNum type="arabicPeriod"/>
              <a:tabLst>
                <a:tab pos="270510" algn="l"/>
              </a:tabLst>
            </a:pPr>
            <a:r>
              <a:rPr lang="ru-RU" dirty="0">
                <a:latin typeface="Times New Roman"/>
              </a:rPr>
              <a:t>Классификация медицинской помощи</a:t>
            </a:r>
            <a:endParaRPr lang="ru-RU" dirty="0"/>
          </a:p>
          <a:p>
            <a:pPr lvl="0">
              <a:buFont typeface="Times New Roman"/>
              <a:buAutoNum type="arabicPeriod"/>
              <a:tabLst>
                <a:tab pos="270510" algn="l"/>
              </a:tabLst>
            </a:pPr>
            <a:r>
              <a:rPr lang="ru-RU" dirty="0" smtClean="0">
                <a:latin typeface="Times New Roman"/>
              </a:rPr>
              <a:t>Системы </a:t>
            </a:r>
            <a:r>
              <a:rPr lang="ru-RU" dirty="0">
                <a:latin typeface="Times New Roman"/>
              </a:rPr>
              <a:t>здравоохранения в </a:t>
            </a:r>
            <a:r>
              <a:rPr lang="ru-RU" dirty="0" smtClean="0">
                <a:latin typeface="Times New Roman"/>
              </a:rPr>
              <a:t>РФ </a:t>
            </a:r>
            <a:endParaRPr lang="ru-RU" dirty="0" smtClean="0">
              <a:latin typeface="Times New Roman"/>
            </a:endParaRPr>
          </a:p>
          <a:p>
            <a:pPr lvl="0">
              <a:buFont typeface="Times New Roman"/>
              <a:buAutoNum type="arabicPeriod"/>
              <a:tabLst>
                <a:tab pos="270510" algn="l"/>
              </a:tabLst>
            </a:pPr>
            <a:r>
              <a:rPr lang="ru-RU" dirty="0" smtClean="0">
                <a:latin typeface="Times New Roman"/>
              </a:rPr>
              <a:t>Виды </a:t>
            </a:r>
            <a:r>
              <a:rPr lang="ru-RU" dirty="0">
                <a:latin typeface="Times New Roman"/>
              </a:rPr>
              <a:t>медицинской </a:t>
            </a:r>
            <a:r>
              <a:rPr lang="ru-RU" dirty="0" smtClean="0">
                <a:latin typeface="Times New Roman"/>
              </a:rPr>
              <a:t>экспертизы. Правовое </a:t>
            </a:r>
            <a:r>
              <a:rPr lang="ru-RU" dirty="0">
                <a:latin typeface="Times New Roman"/>
              </a:rPr>
              <a:t>обеспечение экспертизы временной нетрудоспособности и медико-социальной экспертизы </a:t>
            </a:r>
            <a:endParaRPr lang="ru-RU" dirty="0"/>
          </a:p>
          <a:p>
            <a:pPr lvl="0"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>
                <a:latin typeface="Times New Roman"/>
              </a:rPr>
              <a:t>Эвтаназия. Момент </a:t>
            </a:r>
            <a:r>
              <a:rPr lang="ru-RU" dirty="0" smtClean="0">
                <a:latin typeface="Times New Roman"/>
              </a:rPr>
              <a:t>смерти. Рождение ребенка.</a:t>
            </a:r>
          </a:p>
          <a:p>
            <a:pPr lvl="0"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Смерть человека. Порядок </a:t>
            </a:r>
            <a:r>
              <a:rPr lang="ru-RU" dirty="0">
                <a:latin typeface="Times New Roman"/>
              </a:rPr>
              <a:t>проведения и прекращения реанимационных мероприятий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 отношений в сфере здравоохранения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51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256584"/>
          </a:xfrm>
        </p:spPr>
        <p:txBody>
          <a:bodyPr>
            <a:noAutofit/>
          </a:bodyPr>
          <a:lstStyle/>
          <a:p>
            <a:pPr marL="0" lvl="0">
              <a:spcBef>
                <a:spcPts val="0"/>
              </a:spcBef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Основные понятия ФЗ №323</a:t>
            </a:r>
            <a:endParaRPr lang="ru-RU" dirty="0"/>
          </a:p>
          <a:p>
            <a:pPr marL="0" lvl="0">
              <a:spcBef>
                <a:spcPts val="0"/>
              </a:spcBef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>
                <a:latin typeface="Times New Roman"/>
              </a:rPr>
              <a:t>Права </a:t>
            </a:r>
            <a:r>
              <a:rPr lang="ru-RU" dirty="0" smtClean="0">
                <a:latin typeface="Times New Roman"/>
              </a:rPr>
              <a:t>пациента</a:t>
            </a:r>
          </a:p>
          <a:p>
            <a:pPr marL="441325" lvl="0" indent="-441325">
              <a:spcBef>
                <a:spcPts val="0"/>
              </a:spcBef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Информация о состоянии здоровья граждан и порядок ее доведения и распространения </a:t>
            </a:r>
          </a:p>
          <a:p>
            <a:pPr marL="441325" indent="-441325">
              <a:spcBef>
                <a:spcPts val="0"/>
              </a:spcBef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Информированное </a:t>
            </a:r>
            <a:r>
              <a:rPr lang="ru-RU" dirty="0">
                <a:latin typeface="Times New Roman"/>
              </a:rPr>
              <a:t>добровольное согласие на медицинское вмешательство </a:t>
            </a:r>
            <a:endParaRPr lang="ru-RU" dirty="0" smtClean="0">
              <a:latin typeface="Times New Roman"/>
            </a:endParaRPr>
          </a:p>
          <a:p>
            <a:pPr marL="0">
              <a:spcBef>
                <a:spcPts val="0"/>
              </a:spcBef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Алгоритм отказа </a:t>
            </a:r>
            <a:r>
              <a:rPr lang="ru-RU" dirty="0">
                <a:latin typeface="Times New Roman"/>
              </a:rPr>
              <a:t>от </a:t>
            </a:r>
            <a:r>
              <a:rPr lang="ru-RU" dirty="0" smtClean="0">
                <a:latin typeface="Times New Roman"/>
              </a:rPr>
              <a:t>медицинского вмешательства </a:t>
            </a:r>
            <a:endParaRPr lang="ru-RU" dirty="0"/>
          </a:p>
          <a:p>
            <a:pPr marL="0" lvl="0">
              <a:spcBef>
                <a:spcPts val="0"/>
              </a:spcBef>
              <a:buFont typeface="Times New Roman"/>
              <a:buAutoNum type="arabicPeriod"/>
              <a:tabLst>
                <a:tab pos="180340" algn="l"/>
                <a:tab pos="270510" algn="l"/>
              </a:tabLst>
            </a:pPr>
            <a:r>
              <a:rPr lang="ru-RU" dirty="0" smtClean="0">
                <a:latin typeface="Times New Roman"/>
              </a:rPr>
              <a:t>Обязанности граждан </a:t>
            </a:r>
            <a:r>
              <a:rPr lang="ru-RU" dirty="0">
                <a:latin typeface="Times New Roman"/>
              </a:rPr>
              <a:t>в сфере охраны здоровья </a:t>
            </a:r>
            <a:endParaRPr lang="ru-RU" dirty="0"/>
          </a:p>
          <a:p>
            <a:pPr lvl="0" algn="just">
              <a:lnSpc>
                <a:spcPct val="115000"/>
              </a:lnSpc>
              <a:buFont typeface="+mj-lt"/>
              <a:buAutoNum type="arabicPeriod"/>
              <a:tabLst>
                <a:tab pos="540385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Право на осуществление </a:t>
            </a:r>
            <a:r>
              <a:rPr lang="ru-RU" dirty="0" err="1" smtClean="0">
                <a:latin typeface="Times New Roman"/>
                <a:ea typeface="Calibri"/>
                <a:cs typeface="Times New Roman"/>
              </a:rPr>
              <a:t>мед.деятельности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в РФ</a:t>
            </a:r>
            <a:endParaRPr lang="ru-RU" sz="2800" dirty="0">
              <a:ea typeface="Calibri"/>
              <a:cs typeface="Times New Roman"/>
            </a:endParaRPr>
          </a:p>
          <a:p>
            <a:pPr marL="469900" indent="-469900">
              <a:spcBef>
                <a:spcPts val="0"/>
              </a:spcBef>
              <a:buFont typeface="+mj-lt"/>
              <a:buAutoNum type="arabicPeriod"/>
            </a:pPr>
            <a:r>
              <a:rPr lang="ru-RU" dirty="0" smtClean="0">
                <a:latin typeface="Times New Roman"/>
                <a:ea typeface="Calibri"/>
              </a:rPr>
              <a:t>Права, </a:t>
            </a:r>
            <a:r>
              <a:rPr lang="ru-RU" dirty="0">
                <a:latin typeface="Times New Roman"/>
                <a:ea typeface="Calibri"/>
              </a:rPr>
              <a:t>обязанности и ответственность медицинских работников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YI.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 отношений в сфере здравоохранения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48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5256584"/>
          </a:xfrm>
        </p:spPr>
        <p:txBody>
          <a:bodyPr>
            <a:noAutofit/>
          </a:bodyPr>
          <a:lstStyle/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230505" algn="l"/>
                <a:tab pos="270510" algn="l"/>
              </a:tabLst>
            </a:pPr>
            <a:r>
              <a:rPr lang="ru-RU" sz="3300" dirty="0">
                <a:latin typeface="Times New Roman"/>
                <a:ea typeface="Calibri"/>
                <a:cs typeface="Times New Roman"/>
              </a:rPr>
              <a:t>Порядок оказания скорой медицинской помощи (Приказ МЗ № 388н)</a:t>
            </a:r>
            <a:endParaRPr lang="ru-RU" sz="3300" dirty="0"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230505" algn="l"/>
                <a:tab pos="270510" algn="l"/>
              </a:tabLst>
            </a:pPr>
            <a:r>
              <a:rPr lang="ru-RU" sz="3300" dirty="0">
                <a:latin typeface="Times New Roman"/>
                <a:ea typeface="Calibri"/>
                <a:cs typeface="Times New Roman"/>
              </a:rPr>
              <a:t>Правила организации деятельности выездной бригады СМП (Приказ МЗ № 388н)</a:t>
            </a:r>
            <a:endParaRPr lang="ru-RU" sz="3300" dirty="0"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230505" algn="l"/>
                <a:tab pos="270510" algn="l"/>
              </a:tabLst>
            </a:pPr>
            <a:r>
              <a:rPr lang="ru-RU" sz="3300" dirty="0">
                <a:latin typeface="Times New Roman"/>
                <a:ea typeface="Calibri"/>
                <a:cs typeface="Times New Roman"/>
              </a:rPr>
              <a:t>Особенности квалификационных характеристик фельдшера скорой помощи/фельдшера-водителя </a:t>
            </a:r>
            <a:endParaRPr lang="ru-RU" sz="3300" dirty="0">
              <a:ea typeface="Calibri"/>
              <a:cs typeface="Times New Roman"/>
            </a:endParaRPr>
          </a:p>
          <a:p>
            <a:pPr marL="0" lvl="0" algn="just">
              <a:spcBef>
                <a:spcPts val="0"/>
              </a:spcBef>
              <a:buFont typeface="+mj-lt"/>
              <a:buAutoNum type="arabicPeriod"/>
              <a:tabLst>
                <a:tab pos="230505" algn="l"/>
                <a:tab pos="270510" algn="l"/>
                <a:tab pos="540385" algn="l"/>
              </a:tabLst>
            </a:pPr>
            <a:r>
              <a:rPr lang="ru-RU" sz="3300" dirty="0" smtClean="0">
                <a:latin typeface="Times New Roman"/>
                <a:ea typeface="Calibri"/>
                <a:cs typeface="Times New Roman"/>
              </a:rPr>
              <a:t>Особенности </a:t>
            </a:r>
            <a:r>
              <a:rPr lang="ru-RU" sz="3300" dirty="0">
                <a:latin typeface="Times New Roman"/>
                <a:ea typeface="Calibri"/>
                <a:cs typeface="Times New Roman"/>
              </a:rPr>
              <a:t>профессиональной деятельности фельдшера (Должностные обязанности СС и НМП</a:t>
            </a:r>
            <a:r>
              <a:rPr lang="ru-RU" sz="3300" dirty="0" smtClean="0">
                <a:latin typeface="Times New Roman"/>
                <a:ea typeface="Calibri"/>
                <a:cs typeface="Times New Roman"/>
              </a:rPr>
              <a:t>)</a:t>
            </a:r>
            <a:endParaRPr lang="ru-RU" sz="3300" dirty="0">
              <a:ea typeface="Calibri"/>
              <a:cs typeface="Times New Roman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/>
                <a:ea typeface="Times New Roman"/>
                <a:cs typeface="Mangal"/>
              </a:rPr>
              <a:t>Раздел </a:t>
            </a:r>
            <a:r>
              <a:rPr lang="en-US" sz="3200" b="1" dirty="0">
                <a:latin typeface="Times New Roman"/>
                <a:ea typeface="Times New Roman"/>
                <a:cs typeface="Mangal"/>
              </a:rPr>
              <a:t>V</a:t>
            </a:r>
            <a:r>
              <a:rPr lang="ru-RU" sz="3200" b="1" dirty="0">
                <a:latin typeface="Times New Roman"/>
                <a:ea typeface="Times New Roman"/>
                <a:cs typeface="Mangal"/>
              </a:rPr>
              <a:t>I. Правовое обеспечение профессиональной деятельности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9966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728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ГБПОУ ДЗМ «МК №5»  Самоподготовка к квалификационному экзамену ПМ.06: задания экзамена</vt:lpstr>
      <vt:lpstr>ИНСТРУКЦИЯ</vt:lpstr>
      <vt:lpstr>Основные понятия правоведения</vt:lpstr>
      <vt:lpstr>Раздел I. Общественное здоровье</vt:lpstr>
      <vt:lpstr>Раздел IV.  Основы управления здравоохранением</vt:lpstr>
      <vt:lpstr>Раздел IV.  Основы управления здравоохранением</vt:lpstr>
      <vt:lpstr>Раздел YI. Правовое  регулирование отношений в сфере здравоохранения</vt:lpstr>
      <vt:lpstr>Раздел YI. Правовое  регулирование отношений в сфере здравоохранения</vt:lpstr>
      <vt:lpstr>Раздел VI. Правовое обеспечение профессиональной деятельности</vt:lpstr>
      <vt:lpstr>Раздел VI. Правовое обеспечение профессиональной деятельности</vt:lpstr>
      <vt:lpstr>Тактика фельдшера СС и НМП (Должностные обязанности)  при</vt:lpstr>
      <vt:lpstr>Тема 6.2. Трудовые отношения в здравоохранении</vt:lpstr>
      <vt:lpstr>Тема 6.2. Трудовые отношения в здравоохранении</vt:lpstr>
      <vt:lpstr>Тема 6.4. Ответственность медицинских учреждений и медработников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принципы охраны здоровья</dc:title>
  <dc:creator>Dell</dc:creator>
  <cp:lastModifiedBy>Пользователь Windows</cp:lastModifiedBy>
  <cp:revision>35</cp:revision>
  <dcterms:created xsi:type="dcterms:W3CDTF">2016-01-16T14:09:13Z</dcterms:created>
  <dcterms:modified xsi:type="dcterms:W3CDTF">2019-01-28T07:16:29Z</dcterms:modified>
</cp:coreProperties>
</file>