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63" r:id="rId5"/>
    <p:sldId id="261" r:id="rId6"/>
    <p:sldId id="258" r:id="rId7"/>
    <p:sldId id="264" r:id="rId8"/>
    <p:sldId id="260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13FC5-C563-44ED-99EA-46756C8B9146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1FD41-959E-47E9-A656-FB0151346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17A69F-7433-47C4-B41C-0148C9A22445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№456. Математика 5 класс. Н.Я.Виленкин.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A86CAB-73CE-4179-B474-EE5B6CC6D159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№362. Математика 5 класс. Н.Я.Виленкин.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30411-224E-4C1D-A02D-4E0572105F49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48B4-1FDA-4C7E-AD1F-CF9A83246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836712"/>
            <a:ext cx="69847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/>
              <a:t>Автомобиль проехал 120 км за 3 часа. С какой скоростью ехал автомобиль?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Автомобиль едет со скоростью 60 км/ч. Какое расстояние проедет он за 4 часа?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Автомобиль едет со скоростью 50 км/ч. За какое время он проедет 100 км?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4784"/>
            <a:ext cx="7704855" cy="33843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635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Тема урока: </a:t>
            </a:r>
          </a:p>
          <a:p>
            <a:pPr algn="ctr"/>
            <a:r>
              <a:rPr lang="ru-RU" sz="6000" b="1" cap="none" spc="0" dirty="0" smtClean="0">
                <a:ln w="635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Задачи на движение </a:t>
            </a:r>
            <a:endParaRPr lang="ru-RU" sz="6000" b="1" cap="none" spc="0" dirty="0">
              <a:ln w="6350"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"/>
          <p:cNvGrpSpPr>
            <a:grpSpLocks/>
          </p:cNvGrpSpPr>
          <p:nvPr/>
        </p:nvGrpSpPr>
        <p:grpSpPr bwMode="auto">
          <a:xfrm rot="371466">
            <a:off x="0" y="4117975"/>
            <a:ext cx="9144000" cy="785813"/>
            <a:chOff x="-30" y="2648"/>
            <a:chExt cx="5860" cy="629"/>
          </a:xfrm>
        </p:grpSpPr>
        <p:sp>
          <p:nvSpPr>
            <p:cNvPr id="128042" name="Freeform 42"/>
            <p:cNvSpPr>
              <a:spLocks/>
            </p:cNvSpPr>
            <p:nvPr/>
          </p:nvSpPr>
          <p:spPr bwMode="auto">
            <a:xfrm>
              <a:off x="4813" y="2730"/>
              <a:ext cx="267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3" name="Freeform 43"/>
            <p:cNvSpPr>
              <a:spLocks/>
            </p:cNvSpPr>
            <p:nvPr/>
          </p:nvSpPr>
          <p:spPr bwMode="auto">
            <a:xfrm>
              <a:off x="4980" y="2717"/>
              <a:ext cx="267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4" name="Freeform 44"/>
            <p:cNvSpPr>
              <a:spLocks/>
            </p:cNvSpPr>
            <p:nvPr/>
          </p:nvSpPr>
          <p:spPr bwMode="auto">
            <a:xfrm>
              <a:off x="5170" y="2692"/>
              <a:ext cx="267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5" name="Freeform 45"/>
            <p:cNvSpPr>
              <a:spLocks/>
            </p:cNvSpPr>
            <p:nvPr/>
          </p:nvSpPr>
          <p:spPr bwMode="auto">
            <a:xfrm>
              <a:off x="5368" y="2678"/>
              <a:ext cx="265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6" name="Freeform 46"/>
            <p:cNvSpPr>
              <a:spLocks/>
            </p:cNvSpPr>
            <p:nvPr/>
          </p:nvSpPr>
          <p:spPr bwMode="auto">
            <a:xfrm>
              <a:off x="5565" y="2648"/>
              <a:ext cx="265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7" name="Freeform 47"/>
            <p:cNvSpPr>
              <a:spLocks/>
            </p:cNvSpPr>
            <p:nvPr/>
          </p:nvSpPr>
          <p:spPr bwMode="auto">
            <a:xfrm>
              <a:off x="1016" y="2941"/>
              <a:ext cx="267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8" name="Freeform 48"/>
            <p:cNvSpPr>
              <a:spLocks/>
            </p:cNvSpPr>
            <p:nvPr/>
          </p:nvSpPr>
          <p:spPr bwMode="auto">
            <a:xfrm>
              <a:off x="57" y="2931"/>
              <a:ext cx="267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49" name="Freeform 49"/>
            <p:cNvSpPr>
              <a:spLocks/>
            </p:cNvSpPr>
            <p:nvPr/>
          </p:nvSpPr>
          <p:spPr bwMode="auto">
            <a:xfrm>
              <a:off x="240" y="2931"/>
              <a:ext cx="267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50" name="Freeform 50"/>
            <p:cNvSpPr>
              <a:spLocks/>
            </p:cNvSpPr>
            <p:nvPr/>
          </p:nvSpPr>
          <p:spPr bwMode="auto">
            <a:xfrm>
              <a:off x="468" y="2931"/>
              <a:ext cx="266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1"/>
            <p:cNvGrpSpPr>
              <a:grpSpLocks/>
            </p:cNvGrpSpPr>
            <p:nvPr/>
          </p:nvGrpSpPr>
          <p:grpSpPr bwMode="auto">
            <a:xfrm>
              <a:off x="692" y="2751"/>
              <a:ext cx="4211" cy="516"/>
              <a:chOff x="-23" y="2840"/>
              <a:chExt cx="4211" cy="516"/>
            </a:xfrm>
          </p:grpSpPr>
          <p:sp>
            <p:nvSpPr>
              <p:cNvPr id="128052" name="Freeform 52"/>
              <p:cNvSpPr>
                <a:spLocks/>
              </p:cNvSpPr>
              <p:nvPr/>
            </p:nvSpPr>
            <p:spPr bwMode="auto">
              <a:xfrm>
                <a:off x="147" y="3039"/>
                <a:ext cx="282" cy="300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3" name="Freeform 53"/>
              <p:cNvSpPr>
                <a:spLocks/>
              </p:cNvSpPr>
              <p:nvPr/>
            </p:nvSpPr>
            <p:spPr bwMode="auto">
              <a:xfrm>
                <a:off x="519" y="3021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4" name="Freeform 54"/>
              <p:cNvSpPr>
                <a:spLocks/>
              </p:cNvSpPr>
              <p:nvPr/>
            </p:nvSpPr>
            <p:spPr bwMode="auto">
              <a:xfrm>
                <a:off x="748" y="3022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5" name="Freeform 55"/>
              <p:cNvSpPr>
                <a:spLocks/>
              </p:cNvSpPr>
              <p:nvPr/>
            </p:nvSpPr>
            <p:spPr bwMode="auto">
              <a:xfrm>
                <a:off x="973" y="3005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6" name="Freeform 56"/>
              <p:cNvSpPr>
                <a:spLocks/>
              </p:cNvSpPr>
              <p:nvPr/>
            </p:nvSpPr>
            <p:spPr bwMode="auto">
              <a:xfrm>
                <a:off x="1200" y="2959"/>
                <a:ext cx="267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7" name="Freeform 57"/>
              <p:cNvSpPr>
                <a:spLocks/>
              </p:cNvSpPr>
              <p:nvPr/>
            </p:nvSpPr>
            <p:spPr bwMode="auto">
              <a:xfrm>
                <a:off x="1381" y="2959"/>
                <a:ext cx="265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8" name="Freeform 58"/>
              <p:cNvSpPr>
                <a:spLocks/>
              </p:cNvSpPr>
              <p:nvPr/>
            </p:nvSpPr>
            <p:spPr bwMode="auto">
              <a:xfrm>
                <a:off x="1607" y="2929"/>
                <a:ext cx="267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9" name="Freeform 59"/>
              <p:cNvSpPr>
                <a:spLocks/>
              </p:cNvSpPr>
              <p:nvPr/>
            </p:nvSpPr>
            <p:spPr bwMode="auto">
              <a:xfrm>
                <a:off x="1789" y="2930"/>
                <a:ext cx="265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0" name="Freeform 60"/>
              <p:cNvSpPr>
                <a:spLocks/>
              </p:cNvSpPr>
              <p:nvPr/>
            </p:nvSpPr>
            <p:spPr bwMode="auto">
              <a:xfrm>
                <a:off x="2014" y="2915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1" name="Freeform 61"/>
              <p:cNvSpPr>
                <a:spLocks/>
              </p:cNvSpPr>
              <p:nvPr/>
            </p:nvSpPr>
            <p:spPr bwMode="auto">
              <a:xfrm>
                <a:off x="2198" y="2913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2" name="Freeform 62"/>
              <p:cNvSpPr>
                <a:spLocks/>
              </p:cNvSpPr>
              <p:nvPr/>
            </p:nvSpPr>
            <p:spPr bwMode="auto">
              <a:xfrm>
                <a:off x="2468" y="2884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3" name="Freeform 63"/>
              <p:cNvSpPr>
                <a:spLocks/>
              </p:cNvSpPr>
              <p:nvPr/>
            </p:nvSpPr>
            <p:spPr bwMode="auto">
              <a:xfrm>
                <a:off x="2649" y="2884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4" name="Freeform 64"/>
              <p:cNvSpPr>
                <a:spLocks/>
              </p:cNvSpPr>
              <p:nvPr/>
            </p:nvSpPr>
            <p:spPr bwMode="auto">
              <a:xfrm>
                <a:off x="2833" y="2868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5" name="Freeform 65"/>
              <p:cNvSpPr>
                <a:spLocks/>
              </p:cNvSpPr>
              <p:nvPr/>
            </p:nvSpPr>
            <p:spPr bwMode="auto">
              <a:xfrm>
                <a:off x="3014" y="2886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6" name="Freeform 66"/>
              <p:cNvSpPr>
                <a:spLocks/>
              </p:cNvSpPr>
              <p:nvPr/>
            </p:nvSpPr>
            <p:spPr bwMode="auto">
              <a:xfrm>
                <a:off x="3198" y="2869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7" name="Freeform 67"/>
              <p:cNvSpPr>
                <a:spLocks/>
              </p:cNvSpPr>
              <p:nvPr/>
            </p:nvSpPr>
            <p:spPr bwMode="auto">
              <a:xfrm>
                <a:off x="3377" y="2838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8" name="Freeform 68"/>
              <p:cNvSpPr>
                <a:spLocks/>
              </p:cNvSpPr>
              <p:nvPr/>
            </p:nvSpPr>
            <p:spPr bwMode="auto">
              <a:xfrm>
                <a:off x="3558" y="2839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9" name="Freeform 69"/>
              <p:cNvSpPr>
                <a:spLocks/>
              </p:cNvSpPr>
              <p:nvPr/>
            </p:nvSpPr>
            <p:spPr bwMode="auto">
              <a:xfrm>
                <a:off x="3740" y="2840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0" name="Freeform 70"/>
              <p:cNvSpPr>
                <a:spLocks/>
              </p:cNvSpPr>
              <p:nvPr/>
            </p:nvSpPr>
            <p:spPr bwMode="auto">
              <a:xfrm>
                <a:off x="3922" y="2838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1" name="Freeform 71"/>
              <p:cNvSpPr>
                <a:spLocks/>
              </p:cNvSpPr>
              <p:nvPr/>
            </p:nvSpPr>
            <p:spPr bwMode="auto">
              <a:xfrm>
                <a:off x="-25" y="3020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187" name="Line 72"/>
            <p:cNvSpPr>
              <a:spLocks noChangeShapeType="1"/>
            </p:cNvSpPr>
            <p:nvPr/>
          </p:nvSpPr>
          <p:spPr bwMode="auto">
            <a:xfrm flipH="1">
              <a:off x="-30" y="2797"/>
              <a:ext cx="5851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88" name="Line 73"/>
            <p:cNvSpPr>
              <a:spLocks noChangeShapeType="1"/>
            </p:cNvSpPr>
            <p:nvPr/>
          </p:nvSpPr>
          <p:spPr bwMode="auto">
            <a:xfrm flipH="1">
              <a:off x="15" y="2887"/>
              <a:ext cx="5806" cy="3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28085" name="Freeform 85"/>
          <p:cNvSpPr>
            <a:spLocks/>
          </p:cNvSpPr>
          <p:nvPr/>
        </p:nvSpPr>
        <p:spPr bwMode="auto">
          <a:xfrm>
            <a:off x="4643438" y="4076700"/>
            <a:ext cx="360362" cy="504825"/>
          </a:xfrm>
          <a:custGeom>
            <a:avLst/>
            <a:gdLst>
              <a:gd name="T0" fmla="*/ 0 w 454"/>
              <a:gd name="T1" fmla="*/ 273849003 h 544"/>
              <a:gd name="T2" fmla="*/ 286036941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 rot="371466">
            <a:off x="3175" y="4665663"/>
            <a:ext cx="9144000" cy="785812"/>
            <a:chOff x="-30" y="2648"/>
            <a:chExt cx="5860" cy="629"/>
          </a:xfrm>
        </p:grpSpPr>
        <p:sp>
          <p:nvSpPr>
            <p:cNvPr id="128004" name="Freeform 4"/>
            <p:cNvSpPr>
              <a:spLocks/>
            </p:cNvSpPr>
            <p:nvPr/>
          </p:nvSpPr>
          <p:spPr bwMode="auto">
            <a:xfrm>
              <a:off x="4813" y="2730"/>
              <a:ext cx="267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5" name="Freeform 5"/>
            <p:cNvSpPr>
              <a:spLocks/>
            </p:cNvSpPr>
            <p:nvPr/>
          </p:nvSpPr>
          <p:spPr bwMode="auto">
            <a:xfrm>
              <a:off x="4980" y="2717"/>
              <a:ext cx="267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6" name="Freeform 6"/>
            <p:cNvSpPr>
              <a:spLocks/>
            </p:cNvSpPr>
            <p:nvPr/>
          </p:nvSpPr>
          <p:spPr bwMode="auto">
            <a:xfrm>
              <a:off x="5170" y="2692"/>
              <a:ext cx="267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7" name="Freeform 7"/>
            <p:cNvSpPr>
              <a:spLocks/>
            </p:cNvSpPr>
            <p:nvPr/>
          </p:nvSpPr>
          <p:spPr bwMode="auto">
            <a:xfrm>
              <a:off x="5368" y="2678"/>
              <a:ext cx="265" cy="333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8" name="Freeform 8"/>
            <p:cNvSpPr>
              <a:spLocks/>
            </p:cNvSpPr>
            <p:nvPr/>
          </p:nvSpPr>
          <p:spPr bwMode="auto">
            <a:xfrm>
              <a:off x="5565" y="2648"/>
              <a:ext cx="265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9" name="Freeform 9"/>
            <p:cNvSpPr>
              <a:spLocks/>
            </p:cNvSpPr>
            <p:nvPr/>
          </p:nvSpPr>
          <p:spPr bwMode="auto">
            <a:xfrm>
              <a:off x="1016" y="2941"/>
              <a:ext cx="267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10" name="Freeform 10"/>
            <p:cNvSpPr>
              <a:spLocks/>
            </p:cNvSpPr>
            <p:nvPr/>
          </p:nvSpPr>
          <p:spPr bwMode="auto">
            <a:xfrm>
              <a:off x="57" y="2931"/>
              <a:ext cx="267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11" name="Freeform 11"/>
            <p:cNvSpPr>
              <a:spLocks/>
            </p:cNvSpPr>
            <p:nvPr/>
          </p:nvSpPr>
          <p:spPr bwMode="auto">
            <a:xfrm>
              <a:off x="240" y="2931"/>
              <a:ext cx="267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12" name="Freeform 12"/>
            <p:cNvSpPr>
              <a:spLocks/>
            </p:cNvSpPr>
            <p:nvPr/>
          </p:nvSpPr>
          <p:spPr bwMode="auto">
            <a:xfrm>
              <a:off x="468" y="2931"/>
              <a:ext cx="266" cy="334"/>
            </a:xfrm>
            <a:custGeom>
              <a:avLst/>
              <a:gdLst>
                <a:gd name="T0" fmla="*/ 0 w 265"/>
                <a:gd name="T1" fmla="*/ 334 h 334"/>
                <a:gd name="T2" fmla="*/ 197 w 265"/>
                <a:gd name="T3" fmla="*/ 0 h 334"/>
                <a:gd name="T4" fmla="*/ 265 w 265"/>
                <a:gd name="T5" fmla="*/ 8 h 334"/>
                <a:gd name="T6" fmla="*/ 91 w 265"/>
                <a:gd name="T7" fmla="*/ 326 h 334"/>
                <a:gd name="T8" fmla="*/ 0 w 265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692" y="2751"/>
              <a:ext cx="4211" cy="516"/>
              <a:chOff x="-23" y="2840"/>
              <a:chExt cx="4211" cy="516"/>
            </a:xfrm>
          </p:grpSpPr>
          <p:sp>
            <p:nvSpPr>
              <p:cNvPr id="128014" name="Freeform 14"/>
              <p:cNvSpPr>
                <a:spLocks/>
              </p:cNvSpPr>
              <p:nvPr/>
            </p:nvSpPr>
            <p:spPr bwMode="auto">
              <a:xfrm>
                <a:off x="147" y="3039"/>
                <a:ext cx="282" cy="300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5" name="Freeform 15"/>
              <p:cNvSpPr>
                <a:spLocks/>
              </p:cNvSpPr>
              <p:nvPr/>
            </p:nvSpPr>
            <p:spPr bwMode="auto">
              <a:xfrm>
                <a:off x="519" y="3021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6" name="Freeform 16"/>
              <p:cNvSpPr>
                <a:spLocks/>
              </p:cNvSpPr>
              <p:nvPr/>
            </p:nvSpPr>
            <p:spPr bwMode="auto">
              <a:xfrm>
                <a:off x="748" y="3022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7" name="Freeform 17"/>
              <p:cNvSpPr>
                <a:spLocks/>
              </p:cNvSpPr>
              <p:nvPr/>
            </p:nvSpPr>
            <p:spPr bwMode="auto">
              <a:xfrm>
                <a:off x="973" y="3005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8" name="Freeform 18"/>
              <p:cNvSpPr>
                <a:spLocks/>
              </p:cNvSpPr>
              <p:nvPr/>
            </p:nvSpPr>
            <p:spPr bwMode="auto">
              <a:xfrm>
                <a:off x="1200" y="2959"/>
                <a:ext cx="267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9" name="Freeform 19"/>
              <p:cNvSpPr>
                <a:spLocks/>
              </p:cNvSpPr>
              <p:nvPr/>
            </p:nvSpPr>
            <p:spPr bwMode="auto">
              <a:xfrm>
                <a:off x="1381" y="2959"/>
                <a:ext cx="265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0" name="Freeform 20"/>
              <p:cNvSpPr>
                <a:spLocks/>
              </p:cNvSpPr>
              <p:nvPr/>
            </p:nvSpPr>
            <p:spPr bwMode="auto">
              <a:xfrm>
                <a:off x="1607" y="2929"/>
                <a:ext cx="267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1" name="Freeform 21"/>
              <p:cNvSpPr>
                <a:spLocks/>
              </p:cNvSpPr>
              <p:nvPr/>
            </p:nvSpPr>
            <p:spPr bwMode="auto">
              <a:xfrm>
                <a:off x="1789" y="2930"/>
                <a:ext cx="265" cy="333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2" name="Freeform 22"/>
              <p:cNvSpPr>
                <a:spLocks/>
              </p:cNvSpPr>
              <p:nvPr/>
            </p:nvSpPr>
            <p:spPr bwMode="auto">
              <a:xfrm>
                <a:off x="2014" y="2915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3" name="Freeform 23"/>
              <p:cNvSpPr>
                <a:spLocks/>
              </p:cNvSpPr>
              <p:nvPr/>
            </p:nvSpPr>
            <p:spPr bwMode="auto">
              <a:xfrm>
                <a:off x="2198" y="2913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4" name="Freeform 24"/>
              <p:cNvSpPr>
                <a:spLocks/>
              </p:cNvSpPr>
              <p:nvPr/>
            </p:nvSpPr>
            <p:spPr bwMode="auto">
              <a:xfrm>
                <a:off x="2468" y="2884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5" name="Freeform 25"/>
              <p:cNvSpPr>
                <a:spLocks/>
              </p:cNvSpPr>
              <p:nvPr/>
            </p:nvSpPr>
            <p:spPr bwMode="auto">
              <a:xfrm>
                <a:off x="2649" y="2884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6" name="Freeform 26"/>
              <p:cNvSpPr>
                <a:spLocks/>
              </p:cNvSpPr>
              <p:nvPr/>
            </p:nvSpPr>
            <p:spPr bwMode="auto">
              <a:xfrm>
                <a:off x="2833" y="2868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7" name="Freeform 27"/>
              <p:cNvSpPr>
                <a:spLocks/>
              </p:cNvSpPr>
              <p:nvPr/>
            </p:nvSpPr>
            <p:spPr bwMode="auto">
              <a:xfrm>
                <a:off x="3014" y="2886"/>
                <a:ext cx="267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8" name="Freeform 28"/>
              <p:cNvSpPr>
                <a:spLocks/>
              </p:cNvSpPr>
              <p:nvPr/>
            </p:nvSpPr>
            <p:spPr bwMode="auto">
              <a:xfrm>
                <a:off x="3198" y="2869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9" name="Freeform 29"/>
              <p:cNvSpPr>
                <a:spLocks/>
              </p:cNvSpPr>
              <p:nvPr/>
            </p:nvSpPr>
            <p:spPr bwMode="auto">
              <a:xfrm>
                <a:off x="3377" y="2838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0" name="Freeform 30"/>
              <p:cNvSpPr>
                <a:spLocks/>
              </p:cNvSpPr>
              <p:nvPr/>
            </p:nvSpPr>
            <p:spPr bwMode="auto">
              <a:xfrm>
                <a:off x="3558" y="2839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1" name="Freeform 31"/>
              <p:cNvSpPr>
                <a:spLocks/>
              </p:cNvSpPr>
              <p:nvPr/>
            </p:nvSpPr>
            <p:spPr bwMode="auto">
              <a:xfrm>
                <a:off x="3740" y="2840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2" name="Freeform 32"/>
              <p:cNvSpPr>
                <a:spLocks/>
              </p:cNvSpPr>
              <p:nvPr/>
            </p:nvSpPr>
            <p:spPr bwMode="auto">
              <a:xfrm>
                <a:off x="3922" y="2838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3" name="Freeform 33"/>
              <p:cNvSpPr>
                <a:spLocks/>
              </p:cNvSpPr>
              <p:nvPr/>
            </p:nvSpPr>
            <p:spPr bwMode="auto">
              <a:xfrm>
                <a:off x="-25" y="3020"/>
                <a:ext cx="265" cy="334"/>
              </a:xfrm>
              <a:custGeom>
                <a:avLst/>
                <a:gdLst>
                  <a:gd name="T0" fmla="*/ 0 w 265"/>
                  <a:gd name="T1" fmla="*/ 334 h 334"/>
                  <a:gd name="T2" fmla="*/ 197 w 265"/>
                  <a:gd name="T3" fmla="*/ 0 h 334"/>
                  <a:gd name="T4" fmla="*/ 265 w 265"/>
                  <a:gd name="T5" fmla="*/ 8 h 334"/>
                  <a:gd name="T6" fmla="*/ 91 w 265"/>
                  <a:gd name="T7" fmla="*/ 326 h 334"/>
                  <a:gd name="T8" fmla="*/ 0 w 265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155" name="Line 34"/>
            <p:cNvSpPr>
              <a:spLocks noChangeShapeType="1"/>
            </p:cNvSpPr>
            <p:nvPr/>
          </p:nvSpPr>
          <p:spPr bwMode="auto">
            <a:xfrm flipH="1">
              <a:off x="-30" y="2797"/>
              <a:ext cx="5851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56" name="Line 35"/>
            <p:cNvSpPr>
              <a:spLocks noChangeShapeType="1"/>
            </p:cNvSpPr>
            <p:nvPr/>
          </p:nvSpPr>
          <p:spPr bwMode="auto">
            <a:xfrm flipH="1">
              <a:off x="15" y="2887"/>
              <a:ext cx="5806" cy="3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pic>
        <p:nvPicPr>
          <p:cNvPr id="5125" name="Picture 39" descr="B_Fly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53975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4"/>
          <p:cNvGrpSpPr>
            <a:grpSpLocks/>
          </p:cNvGrpSpPr>
          <p:nvPr/>
        </p:nvGrpSpPr>
        <p:grpSpPr bwMode="auto">
          <a:xfrm>
            <a:off x="450850" y="5238750"/>
            <a:ext cx="8229600" cy="1460500"/>
            <a:chOff x="246" y="3324"/>
            <a:chExt cx="5184" cy="920"/>
          </a:xfrm>
        </p:grpSpPr>
        <p:sp>
          <p:nvSpPr>
            <p:cNvPr id="5143" name="Rectangle 36"/>
            <p:cNvSpPr>
              <a:spLocks noChangeArrowheads="1"/>
            </p:cNvSpPr>
            <p:nvPr/>
          </p:nvSpPr>
          <p:spPr bwMode="auto">
            <a:xfrm rot="290284">
              <a:off x="2284" y="3721"/>
              <a:ext cx="992" cy="523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800" b="1">
                  <a:solidFill>
                    <a:srgbClr val="003300"/>
                  </a:solidFill>
                </a:rPr>
                <a:t>? км</a:t>
              </a:r>
              <a:r>
                <a:rPr lang="ru-RU" sz="4800" b="1"/>
                <a:t> </a:t>
              </a:r>
            </a:p>
          </p:txBody>
        </p:sp>
        <p:sp>
          <p:nvSpPr>
            <p:cNvPr id="5144" name="AutoShape 40"/>
            <p:cNvSpPr>
              <a:spLocks/>
            </p:cNvSpPr>
            <p:nvPr/>
          </p:nvSpPr>
          <p:spPr bwMode="auto">
            <a:xfrm rot="-5146703">
              <a:off x="2602" y="968"/>
              <a:ext cx="471" cy="5184"/>
            </a:xfrm>
            <a:prstGeom prst="leftBrace">
              <a:avLst>
                <a:gd name="adj1" fmla="val 91720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81"/>
          <p:cNvGrpSpPr>
            <a:grpSpLocks/>
          </p:cNvGrpSpPr>
          <p:nvPr/>
        </p:nvGrpSpPr>
        <p:grpSpPr bwMode="auto">
          <a:xfrm>
            <a:off x="5364163" y="2708275"/>
            <a:ext cx="2401888" cy="830263"/>
            <a:chOff x="37" y="1211"/>
            <a:chExt cx="1513" cy="523"/>
          </a:xfrm>
        </p:grpSpPr>
        <p:sp>
          <p:nvSpPr>
            <p:cNvPr id="128038" name="Rectangle 38"/>
            <p:cNvSpPr>
              <a:spLocks noChangeArrowheads="1"/>
            </p:cNvSpPr>
            <p:nvPr/>
          </p:nvSpPr>
          <p:spPr bwMode="auto">
            <a:xfrm>
              <a:off x="37" y="1211"/>
              <a:ext cx="1513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85 </a:t>
              </a:r>
              <a:r>
                <a:rPr lang="ru-RU" sz="4800" b="1" i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км/ч</a:t>
              </a:r>
              <a:r>
                <a:rPr lang="ru-RU" sz="4800" b="1" dirty="0"/>
                <a:t> </a:t>
              </a:r>
            </a:p>
          </p:txBody>
        </p:sp>
        <p:sp>
          <p:nvSpPr>
            <p:cNvPr id="5142" name="Line 77"/>
            <p:cNvSpPr>
              <a:spLocks noChangeShapeType="1"/>
            </p:cNvSpPr>
            <p:nvPr/>
          </p:nvSpPr>
          <p:spPr bwMode="auto">
            <a:xfrm>
              <a:off x="127" y="1693"/>
              <a:ext cx="980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83"/>
          <p:cNvGrpSpPr>
            <a:grpSpLocks/>
          </p:cNvGrpSpPr>
          <p:nvPr/>
        </p:nvGrpSpPr>
        <p:grpSpPr bwMode="auto">
          <a:xfrm>
            <a:off x="3348038" y="1844675"/>
            <a:ext cx="1979612" cy="1236663"/>
            <a:chOff x="2109" y="1298"/>
            <a:chExt cx="1247" cy="779"/>
          </a:xfrm>
        </p:grpSpPr>
        <p:sp>
          <p:nvSpPr>
            <p:cNvPr id="128037" name="Rectangle 37"/>
            <p:cNvSpPr>
              <a:spLocks noChangeArrowheads="1"/>
            </p:cNvSpPr>
            <p:nvPr/>
          </p:nvSpPr>
          <p:spPr bwMode="auto">
            <a:xfrm>
              <a:off x="2190" y="1298"/>
              <a:ext cx="1144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ВОКЗАЛ</a:t>
              </a:r>
              <a:r>
                <a:rPr lang="ru-RU" sz="4800" b="1"/>
                <a:t> </a:t>
              </a:r>
            </a:p>
          </p:txBody>
        </p:sp>
        <p:pic>
          <p:nvPicPr>
            <p:cNvPr id="5140" name="Picture 79" descr="Рисунок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09" y="1661"/>
              <a:ext cx="1247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1476375" y="2636838"/>
            <a:ext cx="2219325" cy="830262"/>
            <a:chOff x="4193" y="1310"/>
            <a:chExt cx="1398" cy="523"/>
          </a:xfrm>
        </p:grpSpPr>
        <p:sp>
          <p:nvSpPr>
            <p:cNvPr id="128076" name="Rectangle 76"/>
            <p:cNvSpPr>
              <a:spLocks noChangeArrowheads="1"/>
            </p:cNvSpPr>
            <p:nvPr/>
          </p:nvSpPr>
          <p:spPr bwMode="auto">
            <a:xfrm>
              <a:off x="4193" y="1310"/>
              <a:ext cx="137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800" b="1" i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50км/ч</a:t>
              </a:r>
              <a:r>
                <a:rPr lang="ru-RU" sz="4800" b="1" dirty="0"/>
                <a:t> </a:t>
              </a:r>
            </a:p>
          </p:txBody>
        </p:sp>
        <p:sp>
          <p:nvSpPr>
            <p:cNvPr id="5138" name="Line 78"/>
            <p:cNvSpPr>
              <a:spLocks noChangeShapeType="1"/>
            </p:cNvSpPr>
            <p:nvPr/>
          </p:nvSpPr>
          <p:spPr bwMode="auto">
            <a:xfrm flipH="1">
              <a:off x="4611" y="1833"/>
              <a:ext cx="980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8087" name="Freeform 87"/>
          <p:cNvSpPr>
            <a:spLocks/>
          </p:cNvSpPr>
          <p:nvPr/>
        </p:nvSpPr>
        <p:spPr bwMode="auto">
          <a:xfrm>
            <a:off x="179388" y="5013325"/>
            <a:ext cx="360362" cy="504825"/>
          </a:xfrm>
          <a:custGeom>
            <a:avLst/>
            <a:gdLst>
              <a:gd name="T0" fmla="*/ 0 w 454"/>
              <a:gd name="T1" fmla="*/ 273849003 h 544"/>
              <a:gd name="T2" fmla="*/ 286036941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0066FF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8088" name="Freeform 88"/>
          <p:cNvSpPr>
            <a:spLocks/>
          </p:cNvSpPr>
          <p:nvPr/>
        </p:nvSpPr>
        <p:spPr bwMode="auto">
          <a:xfrm>
            <a:off x="8783638" y="5661025"/>
            <a:ext cx="360362" cy="504825"/>
          </a:xfrm>
          <a:custGeom>
            <a:avLst/>
            <a:gdLst>
              <a:gd name="T0" fmla="*/ 0 w 454"/>
              <a:gd name="T1" fmla="*/ 273849003 h 544"/>
              <a:gd name="T2" fmla="*/ 286036941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0066FF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Text Box 89"/>
          <p:cNvSpPr txBox="1">
            <a:spLocks noChangeArrowheads="1"/>
          </p:cNvSpPr>
          <p:nvPr/>
        </p:nvSpPr>
        <p:spPr bwMode="auto">
          <a:xfrm>
            <a:off x="0" y="0"/>
            <a:ext cx="93249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/>
              <a:t>С одной и той же станции в одно и тоже время вышли в противоположных направлениях два поезда. Скорость одного поезда 50 км/ч, а другого </a:t>
            </a:r>
            <a:r>
              <a:rPr lang="ru-RU" sz="2400" b="1" dirty="0" smtClean="0"/>
              <a:t>85 </a:t>
            </a:r>
            <a:r>
              <a:rPr lang="ru-RU" sz="2400" b="1" dirty="0"/>
              <a:t>км/ч. Какое расстояние будет между ними </a:t>
            </a:r>
            <a:r>
              <a:rPr lang="ru-RU" sz="2400" b="1" dirty="0" smtClean="0"/>
              <a:t>через 1 час, 2 часа, </a:t>
            </a:r>
            <a:r>
              <a:rPr lang="ru-RU" sz="2400" b="1" dirty="0" smtClean="0"/>
              <a:t>4 часа?</a:t>
            </a:r>
            <a:endParaRPr lang="ru-RU" sz="2800" dirty="0"/>
          </a:p>
        </p:txBody>
      </p:sp>
      <p:sp>
        <p:nvSpPr>
          <p:cNvPr id="128090" name="Freeform 90"/>
          <p:cNvSpPr>
            <a:spLocks/>
          </p:cNvSpPr>
          <p:nvPr/>
        </p:nvSpPr>
        <p:spPr bwMode="auto">
          <a:xfrm>
            <a:off x="4572000" y="5013325"/>
            <a:ext cx="360363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8091" name="Rectangle 91"/>
          <p:cNvSpPr>
            <a:spLocks noChangeArrowheads="1"/>
          </p:cNvSpPr>
          <p:nvPr/>
        </p:nvSpPr>
        <p:spPr bwMode="auto">
          <a:xfrm rot="290284">
            <a:off x="7096077" y="5621162"/>
            <a:ext cx="1037727" cy="830997"/>
          </a:xfrm>
          <a:prstGeom prst="rect">
            <a:avLst/>
          </a:prstGeom>
          <a:gradFill rotWithShape="1">
            <a:gsLst>
              <a:gs pos="0">
                <a:srgbClr val="CC0099"/>
              </a:gs>
              <a:gs pos="50000">
                <a:schemeClr val="bg1"/>
              </a:gs>
              <a:gs pos="100000">
                <a:srgbClr val="CC0099"/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0099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>
              <a:defRPr/>
            </a:pPr>
            <a:r>
              <a:rPr lang="ru-RU" sz="4800" b="1" dirty="0">
                <a:solidFill>
                  <a:srgbClr val="FF0000"/>
                </a:solidFill>
              </a:rPr>
              <a:t>1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>
                <a:solidFill>
                  <a:srgbClr val="FF0000"/>
                </a:solidFill>
              </a:rPr>
              <a:t>ч</a:t>
            </a:r>
            <a:r>
              <a:rPr lang="ru-RU" sz="4800" b="1" dirty="0"/>
              <a:t> </a:t>
            </a:r>
          </a:p>
        </p:txBody>
      </p:sp>
      <p:pic>
        <p:nvPicPr>
          <p:cNvPr id="5135" name="Picture 91" descr="C:\Documents and Settings\All Users\Документы\Мои рисунки\Образцы рисунков\Рисунок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4350" y="3482975"/>
            <a:ext cx="20478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92" descr="C:\Documents and Settings\All Users\Документы\Мои рисунки\Образцы рисунков\Рисунок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6538" y="4341813"/>
            <a:ext cx="2238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Rectangle 91"/>
          <p:cNvSpPr>
            <a:spLocks noChangeArrowheads="1"/>
          </p:cNvSpPr>
          <p:nvPr/>
        </p:nvSpPr>
        <p:spPr bwMode="auto">
          <a:xfrm rot="290284">
            <a:off x="7125474" y="5631521"/>
            <a:ext cx="1037727" cy="830997"/>
          </a:xfrm>
          <a:prstGeom prst="rect">
            <a:avLst/>
          </a:prstGeom>
          <a:gradFill rotWithShape="1">
            <a:gsLst>
              <a:gs pos="0">
                <a:srgbClr val="CC0099"/>
              </a:gs>
              <a:gs pos="50000">
                <a:schemeClr val="bg1"/>
              </a:gs>
              <a:gs pos="100000">
                <a:srgbClr val="CC0099"/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0099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>
              <a:defRPr/>
            </a:pPr>
            <a:r>
              <a:rPr lang="ru-RU" sz="4800" b="1" dirty="0">
                <a:solidFill>
                  <a:srgbClr val="FF0000"/>
                </a:solidFill>
              </a:rPr>
              <a:t>2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>
                <a:solidFill>
                  <a:srgbClr val="FF0000"/>
                </a:solidFill>
              </a:rPr>
              <a:t>ч</a:t>
            </a:r>
            <a:r>
              <a:rPr lang="ru-RU" sz="4800" b="1" dirty="0"/>
              <a:t> </a:t>
            </a:r>
          </a:p>
        </p:txBody>
      </p:sp>
      <p:sp>
        <p:nvSpPr>
          <p:cNvPr id="91" name="Rectangle 91"/>
          <p:cNvSpPr>
            <a:spLocks noChangeArrowheads="1"/>
          </p:cNvSpPr>
          <p:nvPr/>
        </p:nvSpPr>
        <p:spPr bwMode="auto">
          <a:xfrm rot="290284">
            <a:off x="7125475" y="5631521"/>
            <a:ext cx="1037727" cy="830997"/>
          </a:xfrm>
          <a:prstGeom prst="rect">
            <a:avLst/>
          </a:prstGeom>
          <a:gradFill rotWithShape="1">
            <a:gsLst>
              <a:gs pos="0">
                <a:srgbClr val="CC0099"/>
              </a:gs>
              <a:gs pos="50000">
                <a:schemeClr val="bg1"/>
              </a:gs>
              <a:gs pos="100000">
                <a:srgbClr val="CC0099"/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0099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4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>
                <a:solidFill>
                  <a:srgbClr val="FF0000"/>
                </a:solidFill>
              </a:rPr>
              <a:t>ч</a:t>
            </a:r>
            <a:r>
              <a:rPr lang="ru-RU" sz="48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8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80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85" grpId="0" animBg="1"/>
      <p:bldP spid="128087" grpId="0" animBg="1"/>
      <p:bldP spid="128088" grpId="0" animBg="1"/>
      <p:bldP spid="128090" grpId="0" animBg="1"/>
      <p:bldP spid="128091" grpId="0" animBg="1"/>
      <p:bldP spid="89" grpId="0" animBg="1"/>
      <p:bldP spid="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539552" y="260648"/>
            <a:ext cx="81375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b="1" dirty="0"/>
              <a:t>Решение:</a:t>
            </a:r>
          </a:p>
          <a:p>
            <a:pPr marL="342900" indent="-342900"/>
            <a:r>
              <a:rPr lang="ru-RU" sz="3200" dirty="0" smtClean="0"/>
              <a:t>   </a:t>
            </a:r>
            <a:r>
              <a:rPr lang="ru-RU" sz="3200" dirty="0"/>
              <a:t>1)  </a:t>
            </a:r>
            <a:r>
              <a:rPr lang="ru-RU" sz="3200" dirty="0" smtClean="0"/>
              <a:t>50 </a:t>
            </a:r>
            <a:r>
              <a:rPr lang="ru-RU" sz="3200" dirty="0"/>
              <a:t>+ </a:t>
            </a:r>
            <a:r>
              <a:rPr lang="ru-RU" sz="3200" dirty="0" smtClean="0"/>
              <a:t>85 </a:t>
            </a:r>
            <a:r>
              <a:rPr lang="ru-RU" sz="3200" dirty="0"/>
              <a:t>= </a:t>
            </a:r>
            <a:r>
              <a:rPr lang="ru-RU" sz="3200" dirty="0" smtClean="0"/>
              <a:t>135 </a:t>
            </a:r>
            <a:r>
              <a:rPr lang="ru-RU" sz="3200" dirty="0"/>
              <a:t>(км</a:t>
            </a:r>
            <a:r>
              <a:rPr lang="en-US" sz="3200" dirty="0"/>
              <a:t>/</a:t>
            </a:r>
            <a:r>
              <a:rPr lang="ru-RU" sz="3200" dirty="0"/>
              <a:t>ч) – </a:t>
            </a:r>
            <a:r>
              <a:rPr lang="ru-RU" sz="3200" dirty="0" smtClean="0"/>
              <a:t> </a:t>
            </a:r>
            <a:r>
              <a:rPr lang="ru-RU" sz="3200" b="1" dirty="0"/>
              <a:t>скорость </a:t>
            </a:r>
            <a:r>
              <a:rPr lang="ru-RU" sz="3200" b="1" dirty="0" smtClean="0"/>
              <a:t>удаления</a:t>
            </a:r>
            <a:r>
              <a:rPr lang="ru-RU" sz="3200" dirty="0" smtClean="0"/>
              <a:t> </a:t>
            </a:r>
            <a:r>
              <a:rPr lang="ru-RU" sz="3200" dirty="0"/>
              <a:t>поездов;</a:t>
            </a:r>
          </a:p>
          <a:p>
            <a:pPr marL="342900" indent="-342900"/>
            <a:r>
              <a:rPr lang="ru-RU" sz="3200" dirty="0" smtClean="0"/>
              <a:t>   </a:t>
            </a:r>
            <a:r>
              <a:rPr lang="ru-RU" sz="3200" dirty="0"/>
              <a:t>2)  </a:t>
            </a:r>
            <a:r>
              <a:rPr lang="ru-RU" sz="3200" dirty="0" smtClean="0"/>
              <a:t>135 ∙ 4 </a:t>
            </a:r>
            <a:r>
              <a:rPr lang="ru-RU" sz="3200" dirty="0"/>
              <a:t>= </a:t>
            </a:r>
            <a:r>
              <a:rPr lang="ru-RU" sz="3200" dirty="0" smtClean="0"/>
              <a:t>5</a:t>
            </a:r>
            <a:r>
              <a:rPr lang="ru-RU" sz="3200" dirty="0" smtClean="0"/>
              <a:t>40 (км) – расстояние между поездами через 4 часа. </a:t>
            </a:r>
            <a:endParaRPr lang="ru-RU" sz="3200" dirty="0"/>
          </a:p>
          <a:p>
            <a:pPr marL="342900" indent="-342900"/>
            <a:r>
              <a:rPr lang="ru-RU" sz="3200" b="1" dirty="0" smtClean="0"/>
              <a:t>Ответ</a:t>
            </a:r>
            <a:r>
              <a:rPr lang="ru-RU" sz="3200" b="1" dirty="0"/>
              <a:t>:</a:t>
            </a:r>
            <a:r>
              <a:rPr lang="ru-RU" sz="3200" dirty="0"/>
              <a:t> </a:t>
            </a:r>
            <a:r>
              <a:rPr lang="ru-RU" sz="3200" dirty="0" smtClean="0"/>
              <a:t>540 км.</a:t>
            </a:r>
            <a:endParaRPr lang="ru-RU" sz="3200" dirty="0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 rot="371466">
            <a:off x="-15708" y="4351824"/>
            <a:ext cx="9144000" cy="785813"/>
            <a:chOff x="-30" y="2648"/>
            <a:chExt cx="5860" cy="629"/>
          </a:xfrm>
        </p:grpSpPr>
        <p:sp>
          <p:nvSpPr>
            <p:cNvPr id="10" name="Freeform 42"/>
            <p:cNvSpPr>
              <a:spLocks/>
            </p:cNvSpPr>
            <p:nvPr/>
          </p:nvSpPr>
          <p:spPr bwMode="auto">
            <a:xfrm>
              <a:off x="4811" y="2730"/>
              <a:ext cx="269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980" y="2717"/>
              <a:ext cx="267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5170" y="2692"/>
              <a:ext cx="269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45"/>
            <p:cNvSpPr>
              <a:spLocks/>
            </p:cNvSpPr>
            <p:nvPr/>
          </p:nvSpPr>
          <p:spPr bwMode="auto">
            <a:xfrm>
              <a:off x="5368" y="2678"/>
              <a:ext cx="265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5565" y="2648"/>
              <a:ext cx="265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014" y="2941"/>
              <a:ext cx="269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48"/>
            <p:cNvSpPr>
              <a:spLocks/>
            </p:cNvSpPr>
            <p:nvPr/>
          </p:nvSpPr>
          <p:spPr bwMode="auto">
            <a:xfrm>
              <a:off x="55" y="2931"/>
              <a:ext cx="267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49"/>
            <p:cNvSpPr>
              <a:spLocks/>
            </p:cNvSpPr>
            <p:nvPr/>
          </p:nvSpPr>
          <p:spPr bwMode="auto">
            <a:xfrm>
              <a:off x="238" y="2931"/>
              <a:ext cx="269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50"/>
            <p:cNvSpPr>
              <a:spLocks/>
            </p:cNvSpPr>
            <p:nvPr/>
          </p:nvSpPr>
          <p:spPr bwMode="auto">
            <a:xfrm>
              <a:off x="468" y="2931"/>
              <a:ext cx="266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1"/>
            <p:cNvGrpSpPr>
              <a:grpSpLocks/>
            </p:cNvGrpSpPr>
            <p:nvPr/>
          </p:nvGrpSpPr>
          <p:grpSpPr bwMode="auto">
            <a:xfrm>
              <a:off x="692" y="2751"/>
              <a:ext cx="4211" cy="516"/>
              <a:chOff x="-23" y="2840"/>
              <a:chExt cx="4211" cy="516"/>
            </a:xfrm>
          </p:grpSpPr>
          <p:sp>
            <p:nvSpPr>
              <p:cNvPr id="22" name="Freeform 52"/>
              <p:cNvSpPr>
                <a:spLocks/>
              </p:cNvSpPr>
              <p:nvPr/>
            </p:nvSpPr>
            <p:spPr bwMode="auto">
              <a:xfrm>
                <a:off x="145" y="3039"/>
                <a:ext cx="282" cy="300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53"/>
              <p:cNvSpPr>
                <a:spLocks/>
              </p:cNvSpPr>
              <p:nvPr/>
            </p:nvSpPr>
            <p:spPr bwMode="auto">
              <a:xfrm>
                <a:off x="517" y="3018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54"/>
              <p:cNvSpPr>
                <a:spLocks/>
              </p:cNvSpPr>
              <p:nvPr/>
            </p:nvSpPr>
            <p:spPr bwMode="auto">
              <a:xfrm>
                <a:off x="748" y="3022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55"/>
              <p:cNvSpPr>
                <a:spLocks/>
              </p:cNvSpPr>
              <p:nvPr/>
            </p:nvSpPr>
            <p:spPr bwMode="auto">
              <a:xfrm>
                <a:off x="971" y="3004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56"/>
              <p:cNvSpPr>
                <a:spLocks/>
              </p:cNvSpPr>
              <p:nvPr/>
            </p:nvSpPr>
            <p:spPr bwMode="auto">
              <a:xfrm>
                <a:off x="1198" y="2959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57"/>
              <p:cNvSpPr>
                <a:spLocks/>
              </p:cNvSpPr>
              <p:nvPr/>
            </p:nvSpPr>
            <p:spPr bwMode="auto">
              <a:xfrm>
                <a:off x="1379" y="2959"/>
                <a:ext cx="265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58"/>
              <p:cNvSpPr>
                <a:spLocks/>
              </p:cNvSpPr>
              <p:nvPr/>
            </p:nvSpPr>
            <p:spPr bwMode="auto">
              <a:xfrm>
                <a:off x="1605" y="2927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1787" y="2928"/>
                <a:ext cx="266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60"/>
              <p:cNvSpPr>
                <a:spLocks/>
              </p:cNvSpPr>
              <p:nvPr/>
            </p:nvSpPr>
            <p:spPr bwMode="auto">
              <a:xfrm>
                <a:off x="2011" y="2913"/>
                <a:ext cx="269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61"/>
              <p:cNvSpPr>
                <a:spLocks/>
              </p:cNvSpPr>
              <p:nvPr/>
            </p:nvSpPr>
            <p:spPr bwMode="auto">
              <a:xfrm>
                <a:off x="2196" y="2912"/>
                <a:ext cx="266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62"/>
              <p:cNvSpPr>
                <a:spLocks/>
              </p:cNvSpPr>
              <p:nvPr/>
            </p:nvSpPr>
            <p:spPr bwMode="auto">
              <a:xfrm>
                <a:off x="2466" y="2884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63"/>
              <p:cNvSpPr>
                <a:spLocks/>
              </p:cNvSpPr>
              <p:nvPr/>
            </p:nvSpPr>
            <p:spPr bwMode="auto">
              <a:xfrm>
                <a:off x="2645" y="2884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64"/>
              <p:cNvSpPr>
                <a:spLocks/>
              </p:cNvSpPr>
              <p:nvPr/>
            </p:nvSpPr>
            <p:spPr bwMode="auto">
              <a:xfrm>
                <a:off x="2831" y="2867"/>
                <a:ext cx="269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65"/>
              <p:cNvSpPr>
                <a:spLocks/>
              </p:cNvSpPr>
              <p:nvPr/>
            </p:nvSpPr>
            <p:spPr bwMode="auto">
              <a:xfrm>
                <a:off x="3012" y="2886"/>
                <a:ext cx="269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6"/>
              <p:cNvSpPr>
                <a:spLocks/>
              </p:cNvSpPr>
              <p:nvPr/>
            </p:nvSpPr>
            <p:spPr bwMode="auto">
              <a:xfrm>
                <a:off x="3198" y="2869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7"/>
              <p:cNvSpPr>
                <a:spLocks/>
              </p:cNvSpPr>
              <p:nvPr/>
            </p:nvSpPr>
            <p:spPr bwMode="auto">
              <a:xfrm>
                <a:off x="3375" y="2837"/>
                <a:ext cx="265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8"/>
              <p:cNvSpPr>
                <a:spLocks/>
              </p:cNvSpPr>
              <p:nvPr/>
            </p:nvSpPr>
            <p:spPr bwMode="auto">
              <a:xfrm>
                <a:off x="3556" y="2837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9"/>
              <p:cNvSpPr>
                <a:spLocks/>
              </p:cNvSpPr>
              <p:nvPr/>
            </p:nvSpPr>
            <p:spPr bwMode="auto">
              <a:xfrm>
                <a:off x="3738" y="2840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70"/>
              <p:cNvSpPr>
                <a:spLocks/>
              </p:cNvSpPr>
              <p:nvPr/>
            </p:nvSpPr>
            <p:spPr bwMode="auto">
              <a:xfrm>
                <a:off x="3920" y="2837"/>
                <a:ext cx="265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71"/>
              <p:cNvSpPr>
                <a:spLocks/>
              </p:cNvSpPr>
              <p:nvPr/>
            </p:nvSpPr>
            <p:spPr bwMode="auto">
              <a:xfrm>
                <a:off x="-27" y="3020"/>
                <a:ext cx="267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119" name="Line 72"/>
            <p:cNvSpPr>
              <a:spLocks noChangeShapeType="1"/>
            </p:cNvSpPr>
            <p:nvPr/>
          </p:nvSpPr>
          <p:spPr bwMode="auto">
            <a:xfrm flipH="1">
              <a:off x="-30" y="2797"/>
              <a:ext cx="5851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120" name="Line 73"/>
            <p:cNvSpPr>
              <a:spLocks noChangeShapeType="1"/>
            </p:cNvSpPr>
            <p:nvPr/>
          </p:nvSpPr>
          <p:spPr bwMode="auto">
            <a:xfrm flipH="1">
              <a:off x="15" y="2887"/>
              <a:ext cx="5806" cy="3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 rot="371466">
            <a:off x="15709" y="5287927"/>
            <a:ext cx="9144000" cy="785813"/>
            <a:chOff x="-30" y="2648"/>
            <a:chExt cx="5860" cy="629"/>
          </a:xfrm>
        </p:grpSpPr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811" y="2730"/>
              <a:ext cx="269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980" y="2717"/>
              <a:ext cx="267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170" y="2692"/>
              <a:ext cx="269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368" y="2678"/>
              <a:ext cx="265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565" y="2648"/>
              <a:ext cx="265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014" y="2941"/>
              <a:ext cx="269" cy="33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5" y="2931"/>
              <a:ext cx="267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238" y="2931"/>
              <a:ext cx="269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68" y="2931"/>
              <a:ext cx="266" cy="334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Group 51"/>
            <p:cNvGrpSpPr>
              <a:grpSpLocks/>
            </p:cNvGrpSpPr>
            <p:nvPr/>
          </p:nvGrpSpPr>
          <p:grpSpPr bwMode="auto">
            <a:xfrm>
              <a:off x="692" y="2751"/>
              <a:ext cx="4211" cy="516"/>
              <a:chOff x="-23" y="2840"/>
              <a:chExt cx="4211" cy="516"/>
            </a:xfrm>
          </p:grpSpPr>
          <p:sp>
            <p:nvSpPr>
              <p:cNvPr id="55" name="Freeform 52"/>
              <p:cNvSpPr>
                <a:spLocks/>
              </p:cNvSpPr>
              <p:nvPr/>
            </p:nvSpPr>
            <p:spPr bwMode="auto">
              <a:xfrm>
                <a:off x="145" y="3039"/>
                <a:ext cx="282" cy="300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53"/>
              <p:cNvSpPr>
                <a:spLocks/>
              </p:cNvSpPr>
              <p:nvPr/>
            </p:nvSpPr>
            <p:spPr bwMode="auto">
              <a:xfrm>
                <a:off x="517" y="3018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Freeform 54"/>
              <p:cNvSpPr>
                <a:spLocks/>
              </p:cNvSpPr>
              <p:nvPr/>
            </p:nvSpPr>
            <p:spPr bwMode="auto">
              <a:xfrm>
                <a:off x="748" y="3022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Freeform 55"/>
              <p:cNvSpPr>
                <a:spLocks/>
              </p:cNvSpPr>
              <p:nvPr/>
            </p:nvSpPr>
            <p:spPr bwMode="auto">
              <a:xfrm>
                <a:off x="971" y="3004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Freeform 56"/>
              <p:cNvSpPr>
                <a:spLocks/>
              </p:cNvSpPr>
              <p:nvPr/>
            </p:nvSpPr>
            <p:spPr bwMode="auto">
              <a:xfrm>
                <a:off x="1198" y="2959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Freeform 57"/>
              <p:cNvSpPr>
                <a:spLocks/>
              </p:cNvSpPr>
              <p:nvPr/>
            </p:nvSpPr>
            <p:spPr bwMode="auto">
              <a:xfrm>
                <a:off x="1379" y="2959"/>
                <a:ext cx="265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Freeform 58"/>
              <p:cNvSpPr>
                <a:spLocks/>
              </p:cNvSpPr>
              <p:nvPr/>
            </p:nvSpPr>
            <p:spPr bwMode="auto">
              <a:xfrm>
                <a:off x="1605" y="2927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59"/>
              <p:cNvSpPr>
                <a:spLocks/>
              </p:cNvSpPr>
              <p:nvPr/>
            </p:nvSpPr>
            <p:spPr bwMode="auto">
              <a:xfrm>
                <a:off x="1787" y="2928"/>
                <a:ext cx="266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60"/>
              <p:cNvSpPr>
                <a:spLocks/>
              </p:cNvSpPr>
              <p:nvPr/>
            </p:nvSpPr>
            <p:spPr bwMode="auto">
              <a:xfrm>
                <a:off x="2011" y="2913"/>
                <a:ext cx="269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61"/>
              <p:cNvSpPr>
                <a:spLocks/>
              </p:cNvSpPr>
              <p:nvPr/>
            </p:nvSpPr>
            <p:spPr bwMode="auto">
              <a:xfrm>
                <a:off x="2196" y="2912"/>
                <a:ext cx="266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62"/>
              <p:cNvSpPr>
                <a:spLocks/>
              </p:cNvSpPr>
              <p:nvPr/>
            </p:nvSpPr>
            <p:spPr bwMode="auto">
              <a:xfrm>
                <a:off x="2466" y="2884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63"/>
              <p:cNvSpPr>
                <a:spLocks/>
              </p:cNvSpPr>
              <p:nvPr/>
            </p:nvSpPr>
            <p:spPr bwMode="auto">
              <a:xfrm>
                <a:off x="2645" y="2884"/>
                <a:ext cx="269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Freeform 64"/>
              <p:cNvSpPr>
                <a:spLocks/>
              </p:cNvSpPr>
              <p:nvPr/>
            </p:nvSpPr>
            <p:spPr bwMode="auto">
              <a:xfrm>
                <a:off x="2831" y="2867"/>
                <a:ext cx="269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Freeform 65"/>
              <p:cNvSpPr>
                <a:spLocks/>
              </p:cNvSpPr>
              <p:nvPr/>
            </p:nvSpPr>
            <p:spPr bwMode="auto">
              <a:xfrm>
                <a:off x="3012" y="2886"/>
                <a:ext cx="269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Freeform 66"/>
              <p:cNvSpPr>
                <a:spLocks/>
              </p:cNvSpPr>
              <p:nvPr/>
            </p:nvSpPr>
            <p:spPr bwMode="auto">
              <a:xfrm>
                <a:off x="3198" y="2869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67"/>
              <p:cNvSpPr>
                <a:spLocks/>
              </p:cNvSpPr>
              <p:nvPr/>
            </p:nvSpPr>
            <p:spPr bwMode="auto">
              <a:xfrm>
                <a:off x="3375" y="2837"/>
                <a:ext cx="265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Freeform 68"/>
              <p:cNvSpPr>
                <a:spLocks/>
              </p:cNvSpPr>
              <p:nvPr/>
            </p:nvSpPr>
            <p:spPr bwMode="auto">
              <a:xfrm>
                <a:off x="3556" y="2837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Freeform 69"/>
              <p:cNvSpPr>
                <a:spLocks/>
              </p:cNvSpPr>
              <p:nvPr/>
            </p:nvSpPr>
            <p:spPr bwMode="auto">
              <a:xfrm>
                <a:off x="3738" y="2840"/>
                <a:ext cx="265" cy="334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Freeform 70"/>
              <p:cNvSpPr>
                <a:spLocks/>
              </p:cNvSpPr>
              <p:nvPr/>
            </p:nvSpPr>
            <p:spPr bwMode="auto">
              <a:xfrm>
                <a:off x="3920" y="2837"/>
                <a:ext cx="265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Freeform 71"/>
              <p:cNvSpPr>
                <a:spLocks/>
              </p:cNvSpPr>
              <p:nvPr/>
            </p:nvSpPr>
            <p:spPr bwMode="auto">
              <a:xfrm>
                <a:off x="-27" y="3020"/>
                <a:ext cx="267" cy="33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197" y="0"/>
                  </a:cxn>
                  <a:cxn ang="0">
                    <a:pos x="265" y="8"/>
                  </a:cxn>
                  <a:cxn ang="0">
                    <a:pos x="91" y="326"/>
                  </a:cxn>
                  <a:cxn ang="0">
                    <a:pos x="0" y="334"/>
                  </a:cxn>
                </a:cxnLst>
                <a:rect l="0" t="0" r="r" b="b"/>
                <a:pathLst>
                  <a:path w="265" h="334">
                    <a:moveTo>
                      <a:pt x="0" y="334"/>
                    </a:moveTo>
                    <a:lnTo>
                      <a:pt x="197" y="0"/>
                    </a:lnTo>
                    <a:lnTo>
                      <a:pt x="265" y="8"/>
                    </a:lnTo>
                    <a:lnTo>
                      <a:pt x="91" y="326"/>
                    </a:lnTo>
                    <a:lnTo>
                      <a:pt x="0" y="3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CC6600"/>
                  </a:gs>
                  <a:gs pos="100000">
                    <a:schemeClr val="bg1"/>
                  </a:gs>
                </a:gsLst>
                <a:lin ang="18900000" scaled="1"/>
              </a:gradFill>
              <a:ln w="12700" cap="flat" cmpd="sng">
                <a:solidFill>
                  <a:srgbClr val="9966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087" name="Line 72"/>
            <p:cNvSpPr>
              <a:spLocks noChangeShapeType="1"/>
            </p:cNvSpPr>
            <p:nvPr/>
          </p:nvSpPr>
          <p:spPr bwMode="auto">
            <a:xfrm flipH="1">
              <a:off x="-30" y="2797"/>
              <a:ext cx="5851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088" name="Line 73"/>
            <p:cNvSpPr>
              <a:spLocks noChangeShapeType="1"/>
            </p:cNvSpPr>
            <p:nvPr/>
          </p:nvSpPr>
          <p:spPr bwMode="auto">
            <a:xfrm flipH="1">
              <a:off x="15" y="2887"/>
              <a:ext cx="5806" cy="3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</p:grpSp>
      <p:pic>
        <p:nvPicPr>
          <p:cNvPr id="75" name="Picture 74" descr="afficher_image11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02">
            <a:off x="434394" y="3219171"/>
            <a:ext cx="264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75" descr="afficher_image1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6618" flipH="1">
            <a:off x="5881164" y="4983403"/>
            <a:ext cx="3227388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 descr="08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05064"/>
            <a:ext cx="108585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Делаем выводы:</a:t>
            </a:r>
            <a:endParaRPr lang="ru-RU" sz="54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 решении задач на движение в противоположных направлениях полезно применять понятие «</a:t>
            </a:r>
            <a:r>
              <a:rPr lang="ru-RU" sz="3200" u="sng" dirty="0" smtClean="0"/>
              <a:t>скорость удаления</a:t>
            </a:r>
            <a:r>
              <a:rPr lang="ru-RU" sz="3200" dirty="0" smtClean="0"/>
              <a:t>». 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b="1" dirty="0" smtClean="0">
                <a:solidFill>
                  <a:srgbClr val="C00000"/>
                </a:solidFill>
              </a:rPr>
              <a:t>СКОРОСТЬ УДАЛЕНИЯ = СУММЕ СКОРОСТЕЙ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3789363"/>
            <a:ext cx="9144000" cy="17526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5064125"/>
            <a:ext cx="9144000" cy="473075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4716463"/>
            <a:ext cx="9144000" cy="360362"/>
          </a:xfrm>
          <a:prstGeom prst="rect">
            <a:avLst/>
          </a:prstGeom>
          <a:gradFill rotWithShape="1">
            <a:gsLst>
              <a:gs pos="0">
                <a:srgbClr val="37FFFF"/>
              </a:gs>
              <a:gs pos="100000">
                <a:srgbClr val="93DBFF"/>
              </a:gs>
            </a:gsLst>
            <a:lin ang="5400000" scaled="1"/>
          </a:gra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7172325" y="3421063"/>
            <a:ext cx="259238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 км/ч</a:t>
            </a:r>
            <a:r>
              <a:rPr lang="en-US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b="1" dirty="0"/>
              <a:t>  </a:t>
            </a:r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3563938" y="6034088"/>
            <a:ext cx="25209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65 </a:t>
            </a:r>
            <a:r>
              <a:rPr lang="ru-RU" sz="4800" b="1" dirty="0">
                <a:solidFill>
                  <a:srgbClr val="FF0000"/>
                </a:solidFill>
              </a:rPr>
              <a:t>км</a:t>
            </a:r>
            <a:r>
              <a:rPr lang="ru-RU" sz="4800" b="1" dirty="0"/>
              <a:t>  </a:t>
            </a:r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0" y="66675"/>
            <a:ext cx="899477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По дороге движутся навстречу друг другу пешеход и велосипедист. Сейчас расстояние между ними </a:t>
            </a: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65 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км. скорость пешехода 4 км/ч, а скорость велосипедиста 9 км/ч. Какое расстояние будет между ними через 1 час, через 2 часа, через 4 часа? через сколько часов пешеход и велосипедист встретятся? </a:t>
            </a:r>
          </a:p>
        </p:txBody>
      </p:sp>
      <p:pic>
        <p:nvPicPr>
          <p:cNvPr id="4104" name="Picture 11" descr="Рисунок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938"/>
            <a:ext cx="23399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2" descr="Рисунок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6663" y="2133600"/>
            <a:ext cx="17637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82" name="Text Box 22"/>
          <p:cNvSpPr txBox="1">
            <a:spLocks noChangeArrowheads="1"/>
          </p:cNvSpPr>
          <p:nvPr/>
        </p:nvSpPr>
        <p:spPr bwMode="auto">
          <a:xfrm>
            <a:off x="2124075" y="2060575"/>
            <a:ext cx="5905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117783" name="Text Box 23"/>
          <p:cNvSpPr txBox="1">
            <a:spLocks noChangeArrowheads="1"/>
          </p:cNvSpPr>
          <p:nvPr/>
        </p:nvSpPr>
        <p:spPr bwMode="auto">
          <a:xfrm>
            <a:off x="6877050" y="2133600"/>
            <a:ext cx="5905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117787" name="Rectangle 27"/>
          <p:cNvSpPr>
            <a:spLocks noChangeArrowheads="1"/>
          </p:cNvSpPr>
          <p:nvPr/>
        </p:nvSpPr>
        <p:spPr bwMode="auto">
          <a:xfrm>
            <a:off x="395288" y="5300663"/>
            <a:ext cx="12243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t=</a:t>
            </a:r>
            <a:r>
              <a:rPr lang="ru-RU" sz="40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1ч  </a:t>
            </a:r>
            <a:r>
              <a:rPr lang="ru-RU" sz="4800" b="1" dirty="0" smtClean="0"/>
              <a:t>  </a:t>
            </a:r>
            <a:endParaRPr lang="ru-RU" sz="4800" b="1" dirty="0"/>
          </a:p>
        </p:txBody>
      </p:sp>
      <p:sp>
        <p:nvSpPr>
          <p:cNvPr id="4109" name="Freeform 10"/>
          <p:cNvSpPr>
            <a:spLocks/>
          </p:cNvSpPr>
          <p:nvPr/>
        </p:nvSpPr>
        <p:spPr bwMode="auto">
          <a:xfrm>
            <a:off x="303213" y="5661025"/>
            <a:ext cx="8718550" cy="666750"/>
          </a:xfrm>
          <a:custGeom>
            <a:avLst/>
            <a:gdLst>
              <a:gd name="T0" fmla="*/ 32762825 w 5492"/>
              <a:gd name="T1" fmla="*/ 37803138 h 420"/>
              <a:gd name="T2" fmla="*/ 1156752513 w 5492"/>
              <a:gd name="T3" fmla="*/ 884575638 h 420"/>
              <a:gd name="T4" fmla="*/ 2147483647 w 5492"/>
              <a:gd name="T5" fmla="*/ 796369375 h 420"/>
              <a:gd name="T6" fmla="*/ 2147483647 w 5492"/>
              <a:gd name="T7" fmla="*/ 924898138 h 420"/>
              <a:gd name="T8" fmla="*/ 2147483647 w 5492"/>
              <a:gd name="T9" fmla="*/ 0 h 4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92" h="420">
                <a:moveTo>
                  <a:pt x="13" y="15"/>
                </a:moveTo>
                <a:cubicBezTo>
                  <a:pt x="87" y="71"/>
                  <a:pt x="0" y="301"/>
                  <a:pt x="459" y="351"/>
                </a:cubicBezTo>
                <a:cubicBezTo>
                  <a:pt x="918" y="401"/>
                  <a:pt x="2000" y="313"/>
                  <a:pt x="2767" y="316"/>
                </a:cubicBezTo>
                <a:cubicBezTo>
                  <a:pt x="3534" y="319"/>
                  <a:pt x="4626" y="420"/>
                  <a:pt x="5059" y="367"/>
                </a:cubicBezTo>
                <a:cubicBezTo>
                  <a:pt x="5492" y="314"/>
                  <a:pt x="5301" y="76"/>
                  <a:pt x="5365" y="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7791" name="Picture 31" descr="08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738" y="3429000"/>
            <a:ext cx="11652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Freeform 13"/>
          <p:cNvSpPr>
            <a:spLocks/>
          </p:cNvSpPr>
          <p:nvPr/>
        </p:nvSpPr>
        <p:spPr bwMode="auto">
          <a:xfrm>
            <a:off x="34925" y="5013325"/>
            <a:ext cx="360363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74" name="Freeform 14"/>
          <p:cNvSpPr>
            <a:spLocks/>
          </p:cNvSpPr>
          <p:nvPr/>
        </p:nvSpPr>
        <p:spPr bwMode="auto">
          <a:xfrm>
            <a:off x="857250" y="5084763"/>
            <a:ext cx="360363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92" name="Rectangle 32"/>
          <p:cNvSpPr>
            <a:spLocks noChangeArrowheads="1"/>
          </p:cNvSpPr>
          <p:nvPr/>
        </p:nvSpPr>
        <p:spPr bwMode="auto">
          <a:xfrm>
            <a:off x="3419475" y="2565400"/>
            <a:ext cx="21605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ru-RU" sz="4000" b="1" i="1" baseline="-25000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встр</a:t>
            </a:r>
            <a:r>
              <a:rPr lang="ru-RU" sz="4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4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?ч</a:t>
            </a:r>
            <a:r>
              <a:rPr lang="ru-RU" sz="4800" b="1" dirty="0"/>
              <a:t>  </a:t>
            </a:r>
          </a:p>
        </p:txBody>
      </p:sp>
      <p:pic>
        <p:nvPicPr>
          <p:cNvPr id="4114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66675" y="3994150"/>
            <a:ext cx="92392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0" y="3532188"/>
            <a:ext cx="16922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км/ч</a:t>
            </a:r>
            <a:r>
              <a:rPr lang="en-US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/>
              <a:t>  </a:t>
            </a: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8823325" y="5032375"/>
            <a:ext cx="360363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8075613" y="5032375"/>
            <a:ext cx="360362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" name="Freeform 14"/>
          <p:cNvSpPr>
            <a:spLocks/>
          </p:cNvSpPr>
          <p:nvPr/>
        </p:nvSpPr>
        <p:spPr bwMode="auto">
          <a:xfrm>
            <a:off x="1727200" y="5032375"/>
            <a:ext cx="360363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" name="Freeform 14"/>
          <p:cNvSpPr>
            <a:spLocks/>
          </p:cNvSpPr>
          <p:nvPr/>
        </p:nvSpPr>
        <p:spPr bwMode="auto">
          <a:xfrm>
            <a:off x="7286625" y="5037138"/>
            <a:ext cx="360363" cy="504825"/>
          </a:xfrm>
          <a:custGeom>
            <a:avLst/>
            <a:gdLst>
              <a:gd name="T0" fmla="*/ 0 w 454"/>
              <a:gd name="T1" fmla="*/ 273849003 h 544"/>
              <a:gd name="T2" fmla="*/ 286038528 w 454"/>
              <a:gd name="T3" fmla="*/ 273849003 h 544"/>
              <a:gd name="T4" fmla="*/ 0 w 454"/>
              <a:gd name="T5" fmla="*/ 0 h 544"/>
              <a:gd name="T6" fmla="*/ 0 w 454"/>
              <a:gd name="T7" fmla="*/ 468471104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44">
                <a:moveTo>
                  <a:pt x="0" y="318"/>
                </a:moveTo>
                <a:lnTo>
                  <a:pt x="454" y="318"/>
                </a:lnTo>
                <a:lnTo>
                  <a:pt x="0" y="0"/>
                </a:lnTo>
                <a:lnTo>
                  <a:pt x="0" y="544"/>
                </a:lnTo>
              </a:path>
            </a:pathLst>
          </a:custGeom>
          <a:solidFill>
            <a:srgbClr val="FF0000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20" name="Picture 22" descr="C:\Documents and Settings\All Users\Документы\Мои рисунки\Образцы рисунков\Рисунок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9938" y="4003675"/>
            <a:ext cx="865187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475656" y="544522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</a:t>
            </a:r>
            <a:endParaRPr lang="ru-RU" sz="4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195736" y="5445224"/>
            <a:ext cx="6944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ru-RU" sz="4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7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7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87" grpId="0" build="allAtOnce"/>
      <p:bldP spid="117774" grpId="0" animBg="1"/>
      <p:bldP spid="117792" grpId="0"/>
      <p:bldP spid="24" grpId="0" animBg="1"/>
      <p:bldP spid="28" grpId="0" animBg="1"/>
      <p:bldP spid="29" grpId="0" animBg="1"/>
      <p:bldP spid="30" grpId="0" animBg="1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661248"/>
            <a:ext cx="9144000" cy="473075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25144"/>
            <a:ext cx="92392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2" descr="C:\Documents and Settings\All Users\Документы\Мои рисунки\Образцы рисунков\Рисунок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4941168"/>
            <a:ext cx="865187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08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653136"/>
            <a:ext cx="108585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548680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3200" b="1" dirty="0" smtClean="0"/>
              <a:t>Решение:</a:t>
            </a:r>
          </a:p>
          <a:p>
            <a:pPr marL="342900" indent="-342900"/>
            <a:r>
              <a:rPr lang="ru-RU" sz="3200" dirty="0" smtClean="0"/>
              <a:t>   1)  </a:t>
            </a:r>
            <a:r>
              <a:rPr lang="ru-RU" sz="3200" dirty="0" smtClean="0"/>
              <a:t>4 </a:t>
            </a:r>
            <a:r>
              <a:rPr lang="ru-RU" sz="3200" dirty="0" smtClean="0"/>
              <a:t>+ </a:t>
            </a:r>
            <a:r>
              <a:rPr lang="ru-RU" sz="3200" dirty="0" smtClean="0"/>
              <a:t>9 </a:t>
            </a:r>
            <a:r>
              <a:rPr lang="ru-RU" sz="3200" dirty="0" smtClean="0"/>
              <a:t>= </a:t>
            </a:r>
            <a:r>
              <a:rPr lang="ru-RU" sz="3200" dirty="0" smtClean="0"/>
              <a:t>13 </a:t>
            </a:r>
            <a:r>
              <a:rPr lang="ru-RU" sz="3200" dirty="0" smtClean="0"/>
              <a:t>(км</a:t>
            </a:r>
            <a:r>
              <a:rPr lang="en-US" sz="3200" dirty="0" smtClean="0"/>
              <a:t>/</a:t>
            </a:r>
            <a:r>
              <a:rPr lang="ru-RU" sz="3200" dirty="0" smtClean="0"/>
              <a:t>ч) –  </a:t>
            </a:r>
            <a:r>
              <a:rPr lang="ru-RU" sz="3200" b="1" dirty="0" smtClean="0"/>
              <a:t>скорость </a:t>
            </a:r>
            <a:r>
              <a:rPr lang="ru-RU" sz="3200" b="1" dirty="0" smtClean="0"/>
              <a:t>сближения </a:t>
            </a:r>
            <a:r>
              <a:rPr lang="ru-RU" sz="3200" dirty="0" smtClean="0"/>
              <a:t>пешехода и велосипедиста;</a:t>
            </a:r>
            <a:endParaRPr lang="ru-RU" sz="3200" dirty="0" smtClean="0"/>
          </a:p>
          <a:p>
            <a:pPr marL="342900" indent="-342900"/>
            <a:r>
              <a:rPr lang="ru-RU" sz="3200" dirty="0" smtClean="0"/>
              <a:t>   2)  </a:t>
            </a:r>
            <a:r>
              <a:rPr lang="ru-RU" sz="3200" dirty="0" smtClean="0"/>
              <a:t>65 : 13 </a:t>
            </a:r>
            <a:r>
              <a:rPr lang="ru-RU" sz="3200" dirty="0" smtClean="0"/>
              <a:t>= </a:t>
            </a:r>
            <a:r>
              <a:rPr lang="ru-RU" sz="3200" dirty="0" smtClean="0"/>
              <a:t>5 (ч) </a:t>
            </a:r>
            <a:r>
              <a:rPr lang="ru-RU" sz="3200" dirty="0" smtClean="0"/>
              <a:t>– </a:t>
            </a:r>
            <a:r>
              <a:rPr lang="ru-RU" sz="3200" dirty="0" smtClean="0"/>
              <a:t>через столько времени они встретятся. </a:t>
            </a:r>
            <a:endParaRPr lang="ru-RU" sz="3200" dirty="0" smtClean="0"/>
          </a:p>
          <a:p>
            <a:pPr marL="342900" indent="-342900"/>
            <a:r>
              <a:rPr lang="ru-RU" sz="3200" b="1" dirty="0" smtClean="0"/>
              <a:t>Ответ:</a:t>
            </a:r>
            <a:r>
              <a:rPr lang="ru-RU" sz="3200" dirty="0" smtClean="0"/>
              <a:t> </a:t>
            </a:r>
            <a:r>
              <a:rPr lang="ru-RU" sz="3200" dirty="0" smtClean="0"/>
              <a:t>5 часов.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363272" cy="3641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 решении задач  на встречное </a:t>
            </a:r>
            <a:r>
              <a:rPr lang="ru-RU" dirty="0" smtClean="0"/>
              <a:t>движение полезно </a:t>
            </a:r>
            <a:r>
              <a:rPr lang="ru-RU" dirty="0"/>
              <a:t>использовать понятие « </a:t>
            </a:r>
            <a:r>
              <a:rPr lang="ru-RU" u="sng" dirty="0"/>
              <a:t>скорость</a:t>
            </a:r>
            <a:r>
              <a:rPr lang="ru-RU" dirty="0"/>
              <a:t> </a:t>
            </a:r>
            <a:r>
              <a:rPr lang="ru-RU" u="sng" dirty="0"/>
              <a:t>сближения</a:t>
            </a:r>
            <a:r>
              <a:rPr lang="ru-RU" dirty="0" smtClean="0"/>
              <a:t>».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СКОРОСТЬ СБЛИЖЕНИЯ = СУММЕ СКОРОСТЕЙ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8484" name="WordArt 4"/>
          <p:cNvSpPr>
            <a:spLocks noChangeArrowheads="1" noChangeShapeType="1" noTextEdit="1"/>
          </p:cNvSpPr>
          <p:nvPr/>
        </p:nvSpPr>
        <p:spPr bwMode="auto">
          <a:xfrm>
            <a:off x="2057400" y="381000"/>
            <a:ext cx="5257800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49"/>
              </a:avLst>
            </a:prstTxWarp>
          </a:bodyPr>
          <a:lstStyle/>
          <a:p>
            <a:pPr algn="ctr"/>
            <a:r>
              <a:rPr lang="ru-RU" sz="44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Делаем выводы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Замечательная анимационная картинка бабочки Солнце светит яркими луч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700808"/>
            <a:ext cx="57626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Смайлики Смайлики анимированны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0"/>
            <a:ext cx="2016224" cy="1800200"/>
          </a:xfrm>
          <a:prstGeom prst="rect">
            <a:avLst/>
          </a:prstGeom>
          <a:noFill/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328</Words>
  <Application>Microsoft Office PowerPoint</Application>
  <PresentationFormat>Экран (4:3)</PresentationFormat>
  <Paragraphs>45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11</cp:revision>
  <dcterms:created xsi:type="dcterms:W3CDTF">2014-10-27T17:46:45Z</dcterms:created>
  <dcterms:modified xsi:type="dcterms:W3CDTF">2014-10-27T19:58:27Z</dcterms:modified>
</cp:coreProperties>
</file>