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8" r:id="rId2"/>
    <p:sldId id="259" r:id="rId3"/>
    <p:sldId id="260" r:id="rId4"/>
    <p:sldId id="277" r:id="rId5"/>
    <p:sldId id="262" r:id="rId6"/>
    <p:sldId id="264" r:id="rId7"/>
    <p:sldId id="271" r:id="rId8"/>
    <p:sldId id="273" r:id="rId9"/>
    <p:sldId id="274" r:id="rId10"/>
    <p:sldId id="272" r:id="rId11"/>
    <p:sldId id="279" r:id="rId12"/>
    <p:sldId id="268" r:id="rId13"/>
    <p:sldId id="267" r:id="rId14"/>
    <p:sldId id="269" r:id="rId15"/>
    <p:sldId id="270" r:id="rId16"/>
    <p:sldId id="263" r:id="rId17"/>
    <p:sldId id="280" r:id="rId18"/>
    <p:sldId id="281" r:id="rId1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CC66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52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D15B5-A865-484B-9CCF-0706450D315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B4D13-7F19-45E2-9B93-AB04B6CEE34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33CAB-003A-4081-A4A5-1101EEDD950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F96DC-9FB7-4FAD-81E0-63A05A937F8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7D8FC3-D84C-4B38-A73F-513A1C575E2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AE208-7458-42DA-8EED-80A513B07A9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35D8A8-3E91-4D44-9E85-95A1A325145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DF3EE-2D5C-44FC-A13D-AE43FE075B5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BAD8E-78C0-4D63-9B6C-2F7AB6E3539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F40F8-FD5D-4689-A284-F8A01FA7D98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9E5FF-AB6E-43E0-A311-40700F2E467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848C93-0806-42AC-992A-67CD9CA10429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2357453"/>
          </a:xfrm>
        </p:spPr>
        <p:txBody>
          <a:bodyPr/>
          <a:lstStyle/>
          <a:p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Беседы о писателях и иллюстраторах книг.</a:t>
            </a: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Картинки по запросу скачать рисунки чарушина к детским произведениям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857496"/>
            <a:ext cx="2428892" cy="2989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рисунки васнецова к детским книгам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786058"/>
            <a:ext cx="221457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 descr="Картинки по запросу иллюстрации сутеев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571744"/>
            <a:ext cx="2105028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царевна лягушка иллюстрации маврино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071810"/>
            <a:ext cx="3673483" cy="3165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4498623_2_1_ (583x699, 216Kb)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00174"/>
            <a:ext cx="371477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786314" y="1071546"/>
            <a:ext cx="385765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i="1" dirty="0" smtClean="0">
                <a:latin typeface="+mj-lt"/>
                <a:ea typeface="Calibri" pitchFamily="34" charset="0"/>
                <a:cs typeface="Times New Roman" pitchFamily="18" charset="0"/>
              </a:rPr>
              <a:t>.</a:t>
            </a:r>
            <a:r>
              <a:rPr lang="ru-RU" i="1" dirty="0" smtClean="0">
                <a:latin typeface="+mj-lt"/>
                <a:ea typeface="Calibri" pitchFamily="34" charset="0"/>
                <a:cs typeface="Times New Roman" pitchFamily="18" charset="0"/>
              </a:rPr>
              <a:t> *Какая иллюстрация вам нравится?</a:t>
            </a:r>
            <a:endParaRPr lang="ru-RU" i="1" dirty="0" smtClean="0">
              <a:latin typeface="+mj-lt"/>
              <a:cs typeface="Arial" pitchFamily="34" charset="0"/>
            </a:endParaRPr>
          </a:p>
          <a:p>
            <a:pPr lvl="0" eaLnBrk="0" hangingPunct="0"/>
            <a:r>
              <a:rPr lang="ru-RU" i="1" dirty="0" smtClean="0">
                <a:latin typeface="+mj-lt"/>
                <a:ea typeface="Calibri" pitchFamily="34" charset="0"/>
                <a:cs typeface="Times New Roman" pitchFamily="18" charset="0"/>
              </a:rPr>
              <a:t>*Почему?</a:t>
            </a:r>
            <a:endParaRPr lang="ru-RU" i="1" dirty="0" smtClean="0">
              <a:latin typeface="+mj-lt"/>
              <a:cs typeface="Arial" pitchFamily="34" charset="0"/>
            </a:endParaRPr>
          </a:p>
          <a:p>
            <a:pPr lvl="0" eaLnBrk="0" hangingPunct="0"/>
            <a:r>
              <a:rPr lang="ru-RU" i="1" dirty="0" smtClean="0">
                <a:latin typeface="+mj-lt"/>
                <a:ea typeface="Calibri" pitchFamily="34" charset="0"/>
                <a:cs typeface="Times New Roman" pitchFamily="18" charset="0"/>
              </a:rPr>
              <a:t>* Как одеты Иваны?</a:t>
            </a:r>
            <a:endParaRPr lang="ru-RU" i="1" dirty="0" smtClean="0">
              <a:latin typeface="+mj-lt"/>
              <a:cs typeface="Arial" pitchFamily="34" charset="0"/>
            </a:endParaRPr>
          </a:p>
          <a:p>
            <a:pPr lvl="0" eaLnBrk="0" hangingPunct="0"/>
            <a:r>
              <a:rPr lang="ru-RU" i="1" dirty="0" smtClean="0">
                <a:latin typeface="+mj-lt"/>
                <a:ea typeface="Calibri" pitchFamily="34" charset="0"/>
                <a:cs typeface="Times New Roman" pitchFamily="18" charset="0"/>
              </a:rPr>
              <a:t>*Какая иллюстрация точнее передает настроение Ивана?</a:t>
            </a:r>
            <a:endParaRPr lang="ru-RU" i="1" dirty="0" smtClean="0">
              <a:latin typeface="+mj-lt"/>
              <a:cs typeface="Arial" pitchFamily="34" charset="0"/>
            </a:endParaRPr>
          </a:p>
          <a:p>
            <a:pPr lvl="0" eaLnBrk="0" hangingPunct="0"/>
            <a:r>
              <a:rPr lang="ru-RU" i="1" dirty="0" smtClean="0">
                <a:latin typeface="+mj-lt"/>
                <a:ea typeface="Calibri" pitchFamily="34" charset="0"/>
                <a:cs typeface="Times New Roman" pitchFamily="18" charset="0"/>
              </a:rPr>
              <a:t>*Назовите автора иллюстраци</a:t>
            </a:r>
            <a:r>
              <a:rPr lang="ru-RU" sz="1600" i="1" dirty="0" smtClean="0">
                <a:latin typeface="+mj-lt"/>
                <a:ea typeface="Calibri" pitchFamily="34" charset="0"/>
                <a:cs typeface="Times New Roman" pitchFamily="18" charset="0"/>
              </a:rPr>
              <a:t>й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00042"/>
            <a:ext cx="67865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«</a:t>
            </a:r>
            <a:r>
              <a:rPr lang="ru-RU" b="1" dirty="0" smtClean="0"/>
              <a:t>Царевна лягушка</a:t>
            </a:r>
            <a:r>
              <a:rPr lang="ru-RU" dirty="0" smtClean="0"/>
              <a:t>»(иллюстрации Татьяны Мавриной и Ивана </a:t>
            </a:r>
            <a:r>
              <a:rPr lang="ru-RU" dirty="0" err="1" smtClean="0"/>
              <a:t>Билибина</a:t>
            </a:r>
            <a:r>
              <a:rPr lang="ru-RU" dirty="0" smtClean="0"/>
              <a:t> образ Иванушки.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1000108"/>
            <a:ext cx="807249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процессе реализации третьего этапа можно использовать различные игры по иллюстрациям к художественным произведениям: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«Кто быстрее выберет иллюстрации одного художника;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«Время»(определить какое время изображено на иллюстрации- нынешнее ,прошлое или будущее?);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«Какие предметы быта и детали , характерны для жизни наших предков, вы видите на иллюстрациях? Что используется в современном мире?»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- «Что сначала, что потом».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3" name="Рисунок 2" descr="Какие книги читать детям от 3 до 4 лет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9442" y="3571876"/>
            <a:ext cx="3774558" cy="303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 rot="10800000" flipV="1">
            <a:off x="214277" y="115092"/>
            <a:ext cx="892971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проведения игр на данном этапе рекомендуется педагогам познакомить детей.</a:t>
            </a:r>
          </a:p>
          <a:p>
            <a:r>
              <a:rPr lang="ru-RU" sz="2400" dirty="0" smtClean="0"/>
              <a:t> *</a:t>
            </a:r>
            <a:r>
              <a:rPr lang="ru-RU" sz="2000" i="1" dirty="0" smtClean="0"/>
              <a:t>в младшей группе </a:t>
            </a:r>
            <a:r>
              <a:rPr lang="ru-RU" sz="2400" dirty="0" smtClean="0"/>
              <a:t> </a:t>
            </a:r>
            <a:r>
              <a:rPr lang="ru-RU" sz="2000" i="1" dirty="0" smtClean="0"/>
              <a:t>– с творчеством</a:t>
            </a:r>
          </a:p>
          <a:p>
            <a:r>
              <a:rPr lang="ru-RU" sz="2000" i="1" dirty="0" smtClean="0"/>
              <a:t>         Ю.Васнецова                      Е.Рвачева                      </a:t>
            </a:r>
            <a:r>
              <a:rPr lang="ru-RU" sz="2000" i="1" dirty="0" err="1" smtClean="0"/>
              <a:t>К.Овчинникова</a:t>
            </a:r>
            <a:r>
              <a:rPr lang="ru-RU" sz="2000" i="1" dirty="0" smtClean="0"/>
              <a:t>.</a:t>
            </a:r>
          </a:p>
          <a:p>
            <a:endParaRPr lang="ru-RU" sz="24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61" name="AutoShape 9" descr="Картинки по запросу иллюстрации васнец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3" name="AutoShape 11" descr="Картинки по запросу иллюстрации васнецо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5" name="Picture 13" descr="Картинки по запросу иллюстрации Е.Раче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000240"/>
            <a:ext cx="1714512" cy="1738315"/>
          </a:xfrm>
          <a:prstGeom prst="rect">
            <a:avLst/>
          </a:prstGeom>
          <a:noFill/>
        </p:spPr>
      </p:pic>
      <p:pic>
        <p:nvPicPr>
          <p:cNvPr id="23567" name="Picture 15" descr="Картинки по запросу иллюстрации Е.Раче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071942"/>
            <a:ext cx="2071702" cy="2528889"/>
          </a:xfrm>
          <a:prstGeom prst="rect">
            <a:avLst/>
          </a:prstGeom>
          <a:noFill/>
        </p:spPr>
      </p:pic>
      <p:pic>
        <p:nvPicPr>
          <p:cNvPr id="23569" name="Picture 17" descr="http://4.bp.blogspot.com/-zs8YtFYNWjs/Vdb6SNZlomI/AAAAAAAABVU/c6R6bL6sO74/s200/%25D0%259A%25D0%25B8%25D1%2580%25D0%25B8%25D0%25BB%25D0%25BB_%25D0%2592%25D0%25BB%25D0%25B0%25D0%25B4%25D0%25B8%25D0%25BC%25D0%25B8%25D1%2580%25D0%25BE%25D0%25B2%25D0%25B8%25D1%2587_%25D0%259E%25D0%25B2%25D1%2587%25D0%25B8%25D0%25BD%25D0%25BD%25D0%25B8%25D0%25BA%25D0%25BE%25D0%25B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1857364"/>
            <a:ext cx="1643074" cy="1905000"/>
          </a:xfrm>
          <a:prstGeom prst="rect">
            <a:avLst/>
          </a:prstGeom>
          <a:noFill/>
        </p:spPr>
      </p:pic>
      <p:pic>
        <p:nvPicPr>
          <p:cNvPr id="18" name="Picture 2" descr="http://dubrk.karelia.ru/images/169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1571612"/>
            <a:ext cx="2409825" cy="2247901"/>
          </a:xfrm>
          <a:prstGeom prst="rect">
            <a:avLst/>
          </a:prstGeom>
          <a:noFill/>
        </p:spPr>
      </p:pic>
      <p:pic>
        <p:nvPicPr>
          <p:cNvPr id="19" name="Рисунок 18" descr="Картинки по запросу разноцветные коты васнецова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4000504"/>
            <a:ext cx="178625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g1.liveinternet.ru/images/attach/c/0/36/431/36431003_1228816763_210120082114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43702" y="4071942"/>
            <a:ext cx="193866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571480"/>
            <a:ext cx="99244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*в средней группе – с творчеством В.Лебедева, Е .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Чарушина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dirty="0" smtClean="0">
                <a:latin typeface="+mj-lt"/>
                <a:cs typeface="Times New Roman" pitchFamily="18" charset="0"/>
              </a:rPr>
              <a:t>  </a:t>
            </a:r>
            <a:r>
              <a:rPr lang="ru-RU" sz="2000" i="1" dirty="0" err="1" smtClean="0">
                <a:latin typeface="+mj-lt"/>
                <a:cs typeface="Times New Roman" pitchFamily="18" charset="0"/>
              </a:rPr>
              <a:t>В.Сутеева</a:t>
            </a:r>
            <a:r>
              <a:rPr lang="ru-RU" sz="2000" i="1" dirty="0" smtClean="0">
                <a:latin typeface="+mj-lt"/>
                <a:cs typeface="Times New Roman" pitchFamily="18" charset="0"/>
              </a:rPr>
              <a:t>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4579" name="AutoShape 3" descr="Картинки по запросу творчество чаруши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1" name="Picture 5" descr="Картинки по запросу творчество чаруши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786190"/>
            <a:ext cx="1876425" cy="2428875"/>
          </a:xfrm>
          <a:prstGeom prst="rect">
            <a:avLst/>
          </a:prstGeom>
          <a:noFill/>
        </p:spPr>
      </p:pic>
      <p:pic>
        <p:nvPicPr>
          <p:cNvPr id="24585" name="Picture 9" descr="Картинки по запросу творчество чаруш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357298"/>
            <a:ext cx="1928826" cy="2166943"/>
          </a:xfrm>
          <a:prstGeom prst="rect">
            <a:avLst/>
          </a:prstGeom>
          <a:noFill/>
        </p:spPr>
      </p:pic>
      <p:pic>
        <p:nvPicPr>
          <p:cNvPr id="24587" name="Picture 11" descr="Картинки по запросу творчество художника иллюстратора в.лебедев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786190"/>
            <a:ext cx="1876425" cy="2438400"/>
          </a:xfrm>
          <a:prstGeom prst="rect">
            <a:avLst/>
          </a:prstGeom>
          <a:noFill/>
        </p:spPr>
      </p:pic>
      <p:sp>
        <p:nvSpPr>
          <p:cNvPr id="24589" name="AutoShape 13" descr="Картинки по запросу художник иллюстратор в.лебеде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91" name="AutoShape 15" descr="Картинки по запросу художник иллюстратор в.лебедев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93" name="Picture 17" descr="Картинки по запросу художник иллюстратор в.лебедев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500174"/>
            <a:ext cx="2009775" cy="1919285"/>
          </a:xfrm>
          <a:prstGeom prst="rect">
            <a:avLst/>
          </a:prstGeom>
          <a:noFill/>
        </p:spPr>
      </p:pic>
      <p:pic>
        <p:nvPicPr>
          <p:cNvPr id="24597" name="Picture 21" descr="Картинки по запросу иллюстрации сутеев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1428736"/>
            <a:ext cx="1714512" cy="2133601"/>
          </a:xfrm>
          <a:prstGeom prst="rect">
            <a:avLst/>
          </a:prstGeom>
          <a:noFill/>
        </p:spPr>
      </p:pic>
      <p:pic>
        <p:nvPicPr>
          <p:cNvPr id="24601" name="Picture 25" descr="Картинки по запросу иллюстрации сутеева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3786190"/>
            <a:ext cx="1785950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285728"/>
            <a:ext cx="83977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*в старшей группе – с творчеством В. Конашевича, И. 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Билибина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, А. Бенуа;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27651" name="AutoShape 3" descr="Картинки по запросу иллюстратор в.конашеви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3" name="AutoShape 5" descr="Картинки по запросу иллюстратор в.конашевич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5" name="AutoShape 7" descr="http://www.fairyroom.ru/wp-content/uploads/2012/11/kr7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7" name="Picture 9" descr="http://www.fairyroom.ru/wp-content/uploads/2012/11/kr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14422"/>
            <a:ext cx="1905000" cy="2486026"/>
          </a:xfrm>
          <a:prstGeom prst="rect">
            <a:avLst/>
          </a:prstGeom>
          <a:noFill/>
        </p:spPr>
      </p:pic>
      <p:pic>
        <p:nvPicPr>
          <p:cNvPr id="27659" name="Picture 11" descr="Картинки по запросу иллюстратор в.конашеви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857628"/>
            <a:ext cx="1857375" cy="2457451"/>
          </a:xfrm>
          <a:prstGeom prst="rect">
            <a:avLst/>
          </a:prstGeom>
          <a:noFill/>
        </p:spPr>
      </p:pic>
      <p:sp>
        <p:nvSpPr>
          <p:cNvPr id="27661" name="AutoShape 13" descr="Картинки по запросу билибин картин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63" name="AutoShape 15" descr="Картинки по запросу билибин картин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67" name="Picture 19" descr="https://image.jimcdn.com/app/cms/image/transf/dimension=210x1024:format=jpg/path/se40399142dca370b/image/i0786dbc8582fd586/version/1375783823/im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786190"/>
            <a:ext cx="2000250" cy="2571751"/>
          </a:xfrm>
          <a:prstGeom prst="rect">
            <a:avLst/>
          </a:prstGeom>
          <a:noFill/>
        </p:spPr>
      </p:pic>
      <p:pic>
        <p:nvPicPr>
          <p:cNvPr id="12" name="Рисунок 11" descr="портрет Билибина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1285860"/>
            <a:ext cx="1928826" cy="2353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9" name="AutoShape 21" descr="Картинки по запросу билибин картин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71" name="AutoShape 23" descr="Картинки по запросу билибин картин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73" name="AutoShape 25" descr="Картинки по запросу бену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75" name="Picture 27" descr="Albert Benois photo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1285860"/>
            <a:ext cx="2095500" cy="2324102"/>
          </a:xfrm>
          <a:prstGeom prst="rect">
            <a:avLst/>
          </a:prstGeom>
          <a:noFill/>
        </p:spPr>
      </p:pic>
      <p:pic>
        <p:nvPicPr>
          <p:cNvPr id="17" name="Рисунок 16" descr="http://bookmix.ru/notes/img/notes_1330016132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3714752"/>
            <a:ext cx="2118094" cy="2625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26" y="214290"/>
            <a:ext cx="878687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+mj-lt"/>
              </a:rPr>
              <a:t>*</a:t>
            </a:r>
            <a:r>
              <a:rPr lang="ru-RU" sz="2000" i="1" dirty="0" smtClean="0">
                <a:latin typeface="+mj-lt"/>
                <a:cs typeface="Times New Roman" pitchFamily="18" charset="0"/>
              </a:rPr>
              <a:t>в подготовительной группе- с творчеством А. Пахомова, Н.Кочергина и других художников на выбор педагога .</a:t>
            </a:r>
            <a:endParaRPr lang="ru-RU" sz="2000" i="1" dirty="0">
              <a:latin typeface="+mj-lt"/>
              <a:cs typeface="Times New Roman" pitchFamily="18" charset="0"/>
            </a:endParaRPr>
          </a:p>
        </p:txBody>
      </p:sp>
      <p:pic>
        <p:nvPicPr>
          <p:cNvPr id="28678" name="Picture 6" descr="https://encrypted-tbn3.gstatic.com/images?q=tbn:ANd9GcS3Jx3M_J8Q-xk-MK_iZZmwQm6e4AQdvl_xwNbO3FdtqNxJh-O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786190"/>
            <a:ext cx="1714512" cy="2428892"/>
          </a:xfrm>
          <a:prstGeom prst="rect">
            <a:avLst/>
          </a:prstGeom>
          <a:noFill/>
        </p:spPr>
      </p:pic>
      <p:pic>
        <p:nvPicPr>
          <p:cNvPr id="28680" name="Picture 8" descr="Алексей Пахом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214422"/>
            <a:ext cx="1905000" cy="2486026"/>
          </a:xfrm>
          <a:prstGeom prst="rect">
            <a:avLst/>
          </a:prstGeom>
          <a:noFill/>
        </p:spPr>
      </p:pic>
      <p:pic>
        <p:nvPicPr>
          <p:cNvPr id="28684" name="Picture 12" descr="Картинки по запросу пахомов алексей федорович картинки для дет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3857628"/>
            <a:ext cx="1800225" cy="2543175"/>
          </a:xfrm>
          <a:prstGeom prst="rect">
            <a:avLst/>
          </a:prstGeom>
          <a:noFill/>
        </p:spPr>
      </p:pic>
      <p:pic>
        <p:nvPicPr>
          <p:cNvPr id="28686" name="Picture 14" descr="https://pp.vk.me/c608627/v608627414/ce18/JUdt5tJ29S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857628"/>
            <a:ext cx="1785950" cy="2433643"/>
          </a:xfrm>
          <a:prstGeom prst="rect">
            <a:avLst/>
          </a:prstGeom>
          <a:noFill/>
        </p:spPr>
      </p:pic>
      <p:pic>
        <p:nvPicPr>
          <p:cNvPr id="28688" name="Picture 16" descr="http://web-kapiche.ru/uploads/posts/2014-07/1405917814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1214422"/>
            <a:ext cx="1990724" cy="2605086"/>
          </a:xfrm>
          <a:prstGeom prst="rect">
            <a:avLst/>
          </a:prstGeom>
          <a:noFill/>
        </p:spPr>
      </p:pic>
      <p:pic>
        <p:nvPicPr>
          <p:cNvPr id="9" name="Рисунок 8" descr="Художник-иллюстратор Николай Кочергин (361 работ)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3857628"/>
            <a:ext cx="186257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0"/>
            <a:ext cx="864396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На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четвертом этапе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дети сами превращаются в художников-иллюстраторов . Сначала они подражают известным мастерам. Так, одним « росчерком кисти» дети младшей группы создают художественный образ крокодила из произведений К.И. Чуковского (в подражание художественному стилю М 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Митурича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) , а дети средней группы – картину сказочного леса по мотивам русских народных сказок (в подражание иллюстрациям Ю. Васнецова).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pic>
        <p:nvPicPr>
          <p:cNvPr id="3" name="Рисунок 2" descr="Зимний сон ( Зима ). 1908-191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357430"/>
            <a:ext cx="2786082" cy="2573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:\DCIM\101MSDCF\DSC0259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000372"/>
            <a:ext cx="2724150" cy="233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DCIM\101MSDCF\DSC0259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3929066"/>
            <a:ext cx="2796038" cy="227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Самодельные иллюстрированные книги</a:t>
            </a:r>
            <a:endParaRPr lang="ru-RU" sz="2000" dirty="0"/>
          </a:p>
        </p:txBody>
      </p:sp>
      <p:pic>
        <p:nvPicPr>
          <p:cNvPr id="4" name="Рисунок 3" descr="F:\P106087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1201722"/>
            <a:ext cx="5940425" cy="4454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25788">
            <a:off x="1273372" y="2303218"/>
            <a:ext cx="7216008" cy="3411545"/>
          </a:xfrm>
        </p:spPr>
        <p:txBody>
          <a:bodyPr/>
          <a:lstStyle/>
          <a:p>
            <a:r>
              <a:rPr lang="ru-RU" b="0" i="1" dirty="0" smtClean="0">
                <a:solidFill>
                  <a:srgbClr val="0070C0"/>
                </a:solidFill>
              </a:rPr>
              <a:t>Спасибо за внимание</a:t>
            </a:r>
            <a:endParaRPr lang="ru-RU" b="0" i="1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2098" name="Picture 2" descr="Картинки по запросу рисунки васнецова к детским книга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1847850" cy="2476501"/>
          </a:xfrm>
          <a:prstGeom prst="rect">
            <a:avLst/>
          </a:prstGeom>
          <a:noFill/>
        </p:spPr>
      </p:pic>
      <p:pic>
        <p:nvPicPr>
          <p:cNvPr id="132100" name="Picture 4" descr="Картинки по запросу скачать рисунки чарушина к детским произведения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785794"/>
            <a:ext cx="2371725" cy="1924051"/>
          </a:xfrm>
          <a:prstGeom prst="rect">
            <a:avLst/>
          </a:prstGeom>
          <a:noFill/>
        </p:spPr>
      </p:pic>
      <p:pic>
        <p:nvPicPr>
          <p:cNvPr id="132102" name="Picture 6" descr="Картинки по запросу рисунки сутеева скачат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714356"/>
            <a:ext cx="2143125" cy="21431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2928934"/>
            <a:ext cx="835824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Рассматривание детьми иллюстраций , беседа по их содержанию в сопоставлении с содержанием литературного произведения- это мостик к развитию у </a:t>
            </a:r>
            <a:r>
              <a:rPr lang="ru-RU" sz="2000" dirty="0" smtClean="0"/>
              <a:t>дошкольников:</a:t>
            </a:r>
          </a:p>
          <a:p>
            <a:pPr>
              <a:buFontTx/>
              <a:buChar char="-"/>
            </a:pPr>
            <a:r>
              <a:rPr lang="ru-RU" sz="2000" i="1" dirty="0" smtClean="0"/>
              <a:t>читательской грамотности,</a:t>
            </a:r>
          </a:p>
          <a:p>
            <a:r>
              <a:rPr lang="ru-RU" sz="2000" i="1" dirty="0" smtClean="0"/>
              <a:t>-</a:t>
            </a:r>
            <a:r>
              <a:rPr lang="ru-RU" sz="2000" i="1" dirty="0"/>
              <a:t>художественно-эстетического </a:t>
            </a:r>
            <a:r>
              <a:rPr lang="ru-RU" sz="2000" i="1" dirty="0" smtClean="0"/>
              <a:t>вкуса,</a:t>
            </a:r>
          </a:p>
          <a:p>
            <a:pPr>
              <a:buFontTx/>
              <a:buChar char="-"/>
            </a:pPr>
            <a:r>
              <a:rPr lang="ru-RU" sz="2000" i="1" dirty="0" smtClean="0"/>
              <a:t>познавательно </a:t>
            </a:r>
            <a:r>
              <a:rPr lang="ru-RU" sz="2000" i="1" dirty="0"/>
              <a:t>-исследовательских </a:t>
            </a:r>
            <a:r>
              <a:rPr lang="ru-RU" sz="2000" i="1" dirty="0" smtClean="0"/>
              <a:t>навыков,</a:t>
            </a:r>
            <a:r>
              <a:rPr lang="ru-RU" sz="2000" i="1" dirty="0"/>
              <a:t> опирающихся на </a:t>
            </a:r>
            <a:r>
              <a:rPr lang="ru-RU" sz="2000" i="1" dirty="0" smtClean="0"/>
              <a:t>     наблюдательность</a:t>
            </a:r>
            <a:r>
              <a:rPr lang="ru-RU" sz="2000" i="1" dirty="0"/>
              <a:t>, </a:t>
            </a:r>
            <a:endParaRPr lang="ru-RU" sz="2000" i="1" dirty="0" smtClean="0"/>
          </a:p>
          <a:p>
            <a:pPr>
              <a:buFontTx/>
              <a:buChar char="-"/>
            </a:pPr>
            <a:r>
              <a:rPr lang="ru-RU" sz="2000" i="1" dirty="0" smtClean="0"/>
              <a:t>умение </a:t>
            </a:r>
            <a:r>
              <a:rPr lang="ru-RU" sz="2000" i="1" dirty="0"/>
              <a:t>синтезировать, обобщать</a:t>
            </a:r>
            <a:r>
              <a:rPr lang="ru-RU" sz="2000" i="1" dirty="0" smtClean="0"/>
              <a:t>,</a:t>
            </a:r>
            <a:r>
              <a:rPr lang="ru-RU" sz="2000" i="1" dirty="0"/>
              <a:t> выделять </a:t>
            </a:r>
            <a:r>
              <a:rPr lang="ru-RU" sz="2000" i="1" dirty="0" smtClean="0"/>
              <a:t>особенности,</a:t>
            </a:r>
          </a:p>
          <a:p>
            <a:pPr>
              <a:buFontTx/>
              <a:buChar char="-"/>
            </a:pPr>
            <a:r>
              <a:rPr lang="ru-RU" sz="2000" i="1" dirty="0" smtClean="0"/>
              <a:t>  </a:t>
            </a:r>
            <a:r>
              <a:rPr lang="ru-RU" sz="2000" i="1" dirty="0"/>
              <a:t>использовать речь для рассуждения,  пояснения, выражения своего мнения и т.д.</a:t>
            </a:r>
          </a:p>
          <a:p>
            <a:pPr>
              <a:buFontTx/>
              <a:buChar char="-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sz="2000" dirty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Работу по приобщению детей к художественной литературе можно разделить на несколько этапов</a:t>
            </a:r>
            <a:r>
              <a:rPr lang="ru-RU" sz="20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  <a:t>.</a:t>
            </a:r>
            <a:br>
              <a:rPr lang="ru-RU" sz="2000" dirty="0" smtClean="0">
                <a:solidFill>
                  <a:srgbClr val="7030A0"/>
                </a:solidFill>
                <a:latin typeface="+mj-lt"/>
                <a:ea typeface="+mj-ea"/>
                <a:cs typeface="+mj-cs"/>
              </a:rPr>
            </a:b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 </a:t>
            </a:r>
            <a:r>
              <a:rPr lang="ru-RU" sz="20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первом этапе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происходит вовлечение детей и родителей в совместную деятельность по изучению всего разнообразия детской литературы</a:t>
            </a: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20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000" i="1" dirty="0">
                <a:solidFill>
                  <a:srgbClr val="7030A0"/>
                </a:solidFill>
                <a:latin typeface="+mn-lt"/>
                <a:ea typeface="+mn-ea"/>
                <a:cs typeface="+mn-cs"/>
              </a:rPr>
              <a:t>Основная форма работы </a:t>
            </a:r>
            <a:r>
              <a:rPr lang="ru-RU" sz="20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выставка книг (вариантов издания одного и того же произведения или серии произведений), </a:t>
            </a:r>
            <a:r>
              <a:rPr lang="ru-RU" sz="20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принесенных </a:t>
            </a:r>
            <a:r>
              <a:rPr lang="ru-RU" sz="20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детьми из </a:t>
            </a:r>
            <a:r>
              <a:rPr lang="ru-RU" sz="20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дома.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214686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 В качестве подготовительной работы родители вместе с детьми находят в домашней библиотеке издание произведения, обозначенного воспитателем, и внимательно рассматривают его, читая текст. Если такой книги в домашней библиотеке нет , то семьи могут воспользоваться городской библиотекой или купить издание в магазине. </a:t>
            </a:r>
            <a:endParaRPr lang="ru-RU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750099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Здесь преследуется цель  формирования качественной домашней детской библиотеки, поскольку для дошкольника важно постоянно обращаться к закреплению заинтересовавшего его материала : в этом случае ребенок может реализовать эту потребность не только в группе детского сада, но и дома. </a:t>
            </a:r>
            <a:endParaRPr lang="ru-RU" sz="2000" i="1" dirty="0"/>
          </a:p>
        </p:txBody>
      </p:sp>
      <p:pic>
        <p:nvPicPr>
          <p:cNvPr id="3" name="Рисунок 2" descr="Ребёнок и чтение книг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357562"/>
            <a:ext cx="3500462" cy="280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2.bp.blogspot.com/-0r0fMoHK4EI/UGhhA0E2DCI/AAAAAAAAANY/Ow9cylJkW7w/s320/%25D0%25B1%25D0%25B8%25D0%25B1%25D0%25BB%25D0%25B8%25D0%25BE%25D1%2582%25D0%25B5%25D0%25BA%25D0%25B0+00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286124"/>
            <a:ext cx="335758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ходе</a:t>
            </a:r>
            <a:r>
              <a:rPr lang="ru-RU" sz="24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второго этапа 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непосредственно в группе воспитатель с помощью детей организует </a:t>
            </a: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выставку изданий 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заданного </a:t>
            </a:r>
            <a: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произведения .</a:t>
            </a:r>
            <a:br>
              <a:rPr lang="ru-RU" sz="24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500174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 </a:t>
            </a:r>
            <a:r>
              <a:rPr lang="ru-RU" sz="2000" i="1" dirty="0"/>
              <a:t>Дети рассматривают и сравнивают различные оформления, высказывают предложения о том, кто из художников точнее передал содержание книги и</a:t>
            </a:r>
            <a:r>
              <a:rPr lang="ru-RU" sz="2000" dirty="0"/>
              <a:t> </a:t>
            </a:r>
            <a:r>
              <a:rPr lang="ru-RU" sz="2000" i="1" dirty="0"/>
              <a:t>ее настроение, выбирают наиболее понравившееся издание и пытаются пояснить свои предпочтения. </a:t>
            </a:r>
          </a:p>
          <a:p>
            <a:endParaRPr lang="ru-RU" sz="2000" dirty="0"/>
          </a:p>
        </p:txBody>
      </p:sp>
      <p:pic>
        <p:nvPicPr>
          <p:cNvPr id="6" name="Рисунок 5" descr="F:\P106087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571876"/>
            <a:ext cx="350046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G:\DCIM\101MSDCF\DSC0258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571876"/>
            <a:ext cx="364333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 </a:t>
            </a:r>
            <a:r>
              <a:rPr lang="ru-RU" sz="20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третьем этапе </a:t>
            </a:r>
            <a:r>
              <a:rPr lang="ru-RU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воспитатель расширяет представления о творчестве художников-иллюстраторов, с которыми дети недавно познакомились</a:t>
            </a:r>
            <a: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</a:t>
            </a:r>
            <a:br>
              <a:rPr lang="ru-RU" sz="2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428736"/>
            <a:ext cx="81439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/>
              <a:t>Эта деятельность проводится в форме досугов, экскурсий или гостиных(в зале или кабинете, оборудованном </a:t>
            </a:r>
            <a:r>
              <a:rPr lang="ru-RU" sz="2000" i="1" dirty="0" err="1"/>
              <a:t>мультимедийной</a:t>
            </a:r>
            <a:r>
              <a:rPr lang="ru-RU" sz="2000" i="1" dirty="0"/>
              <a:t> презентационной техникой).</a:t>
            </a:r>
          </a:p>
        </p:txBody>
      </p:sp>
      <p:pic>
        <p:nvPicPr>
          <p:cNvPr id="4" name="Рисунок 3" descr="F:\P106088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857496"/>
            <a:ext cx="3316919" cy="3003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P106088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928934"/>
            <a:ext cx="3214710" cy="2780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 flipH="1">
            <a:off x="785786" y="928670"/>
            <a:ext cx="771530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 ходе знакомства с творчеством иллюстраторов дети усваивают особенности их индивидуального стиля , а также учатся внимательному восприятию деталей оформления книги через игровые и познавательные задания . Обязательным элементом знакомства с художником является его краткая биография и портрет(желательно за работой), а также перечень самых известных детских книг, которые он иллюстрировал.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29699" name="Picture 3" descr="Картинки по запросу иллюстрации сутее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786190"/>
            <a:ext cx="2714644" cy="2386018"/>
          </a:xfrm>
          <a:prstGeom prst="rect">
            <a:avLst/>
          </a:prstGeom>
          <a:noFill/>
        </p:spPr>
      </p:pic>
      <p:pic>
        <p:nvPicPr>
          <p:cNvPr id="29701" name="Picture 5" descr="Картинки по запросу иллюстрации сутее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786190"/>
            <a:ext cx="1857375" cy="2457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:\DCIM\101MSDCF\DSC0258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644037" y="1999509"/>
            <a:ext cx="5042048" cy="3471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71472" y="428604"/>
            <a:ext cx="757242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Волшебная линия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Мая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Митурича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(посвящена птицам в изображении художника)к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стихам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Агнии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Барто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28596" y="1714488"/>
            <a:ext cx="378621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*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Каких птиц изобразил художник?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*Сколько их ?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*Что делают эти птицы?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dirty="0" smtClean="0">
                <a:latin typeface="+mj-lt"/>
                <a:ea typeface="Calibri" pitchFamily="34" charset="0"/>
                <a:cs typeface="Times New Roman" pitchFamily="18" charset="0"/>
              </a:rPr>
              <a:t>*Какое время года изображено?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*Нарисуйте</a:t>
            </a:r>
            <a:r>
              <a:rPr kumimoji="0" lang="ru-RU" sz="20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семью  лебедей.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33611" y="0"/>
            <a:ext cx="22767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Примеры заданий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царевна лягушка иллюстрации маврино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2928934"/>
            <a:ext cx="3833515" cy="337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fs1.ppt4web.ru/images/2692/52196/640/img1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5327667" cy="3886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572000" y="642918"/>
            <a:ext cx="435771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*К какому эпизоду сказки данная иллюстрация?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*Что, по вашему мнению , отражает праздничность каравая? Что она подчеркивает?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*Какими элементами Т. Маврина подчеркнула русский стиль?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*Нарисуй свой праздничный хлеб.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0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 «</a:t>
            </a:r>
            <a:r>
              <a:rPr lang="ru-RU" b="1" dirty="0" smtClean="0"/>
              <a:t>Царевна лягушка</a:t>
            </a:r>
            <a:r>
              <a:rPr lang="ru-RU" dirty="0" smtClean="0"/>
              <a:t>»(иллюстрации Татьяны Мавриной и Ивана </a:t>
            </a:r>
            <a:r>
              <a:rPr lang="ru-RU" dirty="0" err="1" smtClean="0"/>
              <a:t>Билибина</a:t>
            </a:r>
            <a:r>
              <a:rPr lang="ru-RU" dirty="0" smtClean="0"/>
              <a:t> к эпизоду сказки «Праздничный каравай» 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4245</TotalTime>
  <Words>712</Words>
  <Application>Microsoft Office PowerPoint</Application>
  <PresentationFormat>Экран (4:3)</PresentationFormat>
  <Paragraphs>50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Diseño predeterminado</vt:lpstr>
      <vt:lpstr>Беседы о писателях и иллюстраторах книг.</vt:lpstr>
      <vt:lpstr>Слайд 2</vt:lpstr>
      <vt:lpstr>Работу по приобщению детей к художественной литературе можно разделить на несколько этапов. </vt:lpstr>
      <vt:lpstr>Слайд 4</vt:lpstr>
      <vt:lpstr>В ходе второго этапа непосредственно в группе воспитатель с помощью детей организует выставку изданий заданного произведения . </vt:lpstr>
      <vt:lpstr>На третьем этапе воспитатель расширяет представления о творчестве художников-иллюстраторов, с которыми дети недавно познакомились.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Самодельные иллюстрированные книги</vt:lpstr>
      <vt:lpstr>Спасибо за внимание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admin</cp:lastModifiedBy>
  <cp:revision>646</cp:revision>
  <dcterms:created xsi:type="dcterms:W3CDTF">2010-05-23T14:28:12Z</dcterms:created>
  <dcterms:modified xsi:type="dcterms:W3CDTF">2016-03-29T19:39:25Z</dcterms:modified>
</cp:coreProperties>
</file>