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9"/>
  </p:handoutMasterIdLst>
  <p:sldIdLst>
    <p:sldId id="256" r:id="rId2"/>
    <p:sldId id="257" r:id="rId3"/>
    <p:sldId id="259" r:id="rId4"/>
    <p:sldId id="265" r:id="rId5"/>
    <p:sldId id="258" r:id="rId6"/>
    <p:sldId id="260" r:id="rId7"/>
    <p:sldId id="261" r:id="rId8"/>
    <p:sldId id="262" r:id="rId9"/>
    <p:sldId id="266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93" r:id="rId19"/>
    <p:sldId id="324" r:id="rId20"/>
    <p:sldId id="298" r:id="rId21"/>
    <p:sldId id="314" r:id="rId22"/>
    <p:sldId id="306" r:id="rId23"/>
    <p:sldId id="304" r:id="rId24"/>
    <p:sldId id="303" r:id="rId25"/>
    <p:sldId id="302" r:id="rId26"/>
    <p:sldId id="300" r:id="rId27"/>
    <p:sldId id="297" r:id="rId28"/>
    <p:sldId id="296" r:id="rId29"/>
    <p:sldId id="295" r:id="rId30"/>
    <p:sldId id="294" r:id="rId31"/>
    <p:sldId id="274" r:id="rId32"/>
    <p:sldId id="279" r:id="rId33"/>
    <p:sldId id="280" r:id="rId34"/>
    <p:sldId id="281" r:id="rId35"/>
    <p:sldId id="282" r:id="rId36"/>
    <p:sldId id="283" r:id="rId37"/>
    <p:sldId id="284" r:id="rId3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0054"/>
    <a:srgbClr val="632B8D"/>
    <a:srgbClr val="DFDA00"/>
    <a:srgbClr val="D7D200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11E52FF-6080-4EA4-B3C2-3C2766344B8A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97916D0-E4CA-40BF-A398-03212ABE3A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429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ABB07E3-5CFE-4E39-9C4D-2C2A14FFA923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E9A7827-5A98-4580-BEDD-F24ECC881F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196" y="0"/>
            <a:ext cx="9153195" cy="686489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7304856" cy="302433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FFFF00"/>
                </a:solidFill>
              </a:rPr>
              <a:t>Выполнила</a:t>
            </a:r>
            <a:r>
              <a:rPr lang="ru-RU" sz="2000" b="1" dirty="0" smtClean="0">
                <a:solidFill>
                  <a:srgbClr val="FFFF00"/>
                </a:solidFill>
              </a:rPr>
              <a:t>:  учитель  начальных классов</a:t>
            </a:r>
            <a:endParaRPr lang="ru-RU" sz="2000" b="1" dirty="0" smtClean="0">
              <a:solidFill>
                <a:srgbClr val="FFFF00"/>
              </a:solidFill>
            </a:endParaRPr>
          </a:p>
          <a:p>
            <a:pPr algn="l"/>
            <a:r>
              <a:rPr lang="ru-RU" sz="2000" b="1" dirty="0" smtClean="0">
                <a:solidFill>
                  <a:srgbClr val="FFFF00"/>
                </a:solidFill>
              </a:rPr>
              <a:t>Альшевская Ирина Леонидовна</a:t>
            </a:r>
          </a:p>
          <a:p>
            <a:pPr algn="l"/>
            <a:r>
              <a:rPr lang="ru-RU" sz="2000" b="1" dirty="0" smtClean="0">
                <a:solidFill>
                  <a:srgbClr val="FFFF00"/>
                </a:solidFill>
              </a:rPr>
              <a:t>МБОУ « СОШ № 37»</a:t>
            </a:r>
            <a:endParaRPr lang="ru-RU" sz="2000" b="1" dirty="0">
              <a:solidFill>
                <a:srgbClr val="FFFF00"/>
              </a:solidFill>
            </a:endParaRPr>
          </a:p>
          <a:p>
            <a:r>
              <a:rPr lang="ru-RU" sz="2000" b="1" dirty="0" smtClean="0">
                <a:solidFill>
                  <a:srgbClr val="FFFF00"/>
                </a:solidFill>
              </a:rPr>
              <a:t>г. </a:t>
            </a:r>
            <a:r>
              <a:rPr lang="ru-RU" sz="2000" b="1" dirty="0" smtClean="0">
                <a:solidFill>
                  <a:srgbClr val="FFFF00"/>
                </a:solidFill>
              </a:rPr>
              <a:t>Кемерово  2019 г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2595736"/>
          </a:xfrm>
        </p:spPr>
        <p:txBody>
          <a:bodyPr/>
          <a:lstStyle/>
          <a:p>
            <a:pPr marL="182880" indent="0">
              <a:buNone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ТЕМА: ФИТОНЦИДЫ И ИХ 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ЗНАЧЕНИЕ.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633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0"/>
            <a:ext cx="56521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Фитонциды растений обладают мощным бактерицидным действием. Таким образом, фитонциды создают невосприимчивость, или, как говорят, природный иммунитет растений к различным видам заболеваний. Лабораторией профессора 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Бориса Петровича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 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Токина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было обнаружено более 500 видов растений, обладающих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фитонцидными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свойствами. </a:t>
            </a:r>
            <a:endParaRPr lang="ru-RU" sz="2400" dirty="0"/>
          </a:p>
        </p:txBody>
      </p:sp>
      <p:pic>
        <p:nvPicPr>
          <p:cNvPr id="1026" name="Picture 2" descr="http://www.libo.ru/uploads/posts/2010-07/1279778276_945bbb5626b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2502"/>
            <a:ext cx="3491881" cy="4074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949" y="4437112"/>
            <a:ext cx="90364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Бактерицидные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вещества обнаружены в чесноке, луке, хрене, алое. Эти вещества способны убивать многие виды бактерий в течение нескольких минут и даже секунд. Особенно активные фитонциды обнаружены в чесноке и луке. В тканях растения фитонциды распределены неравномерно. 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486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0"/>
            <a:ext cx="5400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Например, у томата их больше всего в листьях, меньше в корнях и совсем мало в плодах и стеблях. В луке и чесноке фитонциды накапливаются преимущественно в луковицах. Горчица содержит большое количество их в листьях и семенах. </a:t>
            </a:r>
            <a:endParaRPr lang="ru-RU" dirty="0">
              <a:solidFill>
                <a:srgbClr val="540054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www.tumentoday.ru/wp-content/uploads/2011/05/91-09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15649"/>
            <a:ext cx="3275856" cy="3457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health.wild-mistress.ru/wm/health.nsf/publicall/2011-09-08-2284729.html/$FILE/gorch08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9" y="3573016"/>
            <a:ext cx="3722481" cy="279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3717032"/>
            <a:ext cx="4752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Уже более 70 лет назад было установлено, что листья горчицы предохраняют яблочный сок от порчи. Давно известно народное средство, способствующее заживлению ран, — лук. </a:t>
            </a:r>
          </a:p>
          <a:p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083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960" y="188640"/>
            <a:ext cx="492859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Древние лекари рекомендовали в период эпидемий для очистки воздуха в помещениях развешивать длинные связки головок лука и чеснока. Оказалось, что фитонциды этих растений убивают болезнетворных бактерий. Высокой активностью обладает и фитонцид горчицы —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аллиловое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масло. Если на литр виноградного сока добавить 25 мг этого масла, сок долго сохраняет свои свойства и не портится.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pics.turist.rbc.ru/turist_pics/uniora/48/1188277624_0448.230x1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97" y="1478390"/>
            <a:ext cx="4058442" cy="324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911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3" y="188640"/>
            <a:ext cx="77345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Комнатные растения и растения, произрастающие вблизи жилых зданий, так же могут влиять на состояние человека, его работоспособность. Известно, что утром растения выделяют больше фитонцидов, чем вечером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807261" y="2191874"/>
            <a:ext cx="533673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Запахи растений вызывают обонятельные ассоциации, влияющие на состояние человека. Стимулирующие и тонизирующие запахи имеют: гвоздика, лавровый лист, чёрный перец, ирис, кофе, смородина, рябина, 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4098" name="Picture 2" descr="http://namewoman.ru/images/stories/olivkovoe-maslo-gretsii%20kori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3175" y="4842415"/>
            <a:ext cx="2790825" cy="1971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-fotki.yandex.ru/get/5109/svetlera.306/0_5dfab_17489e39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2095" y="260648"/>
            <a:ext cx="1301905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mygazeta.com/i/cache/28250_NewsPGMPHo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3" y="2191874"/>
            <a:ext cx="3689783" cy="262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4548" y="4875277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тополь чёрный, чай. Успокаивающими запахами обладают: апельсин мандарин, валериана, герань душистая, лимон, резеда, роза, цикламен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06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3518" y="188640"/>
            <a:ext cx="359864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Разные плоды деревьев в той или иной степени задерживают пыль, другие взвешенные частицы, поглощают углекислый газ. За лето взрослое дерево поглощает из воздуха углекислого газа: тополь – 44 кг., дуб – 28 кг., липа – 26 кг., ель – 6кг. </a:t>
            </a:r>
          </a:p>
        </p:txBody>
      </p:sp>
      <p:pic>
        <p:nvPicPr>
          <p:cNvPr id="5122" name="Picture 2" descr="http://img-fotki.yandex.ru/get/5806/s-vailjewa.7/0_61dc8_15ea6352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50" y="836712"/>
            <a:ext cx="236220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ic.academic.ru/pictures/wiki/files/81/Quercus_ilex_rotundifoli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825588"/>
            <a:ext cx="3059832" cy="3989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373216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Многие деревья способствуют летом поглощению температуры, снижают действие ветра и шума.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228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48680"/>
            <a:ext cx="65162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Двадцать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минут пребывания в обществе дезинфицирующих растений достаточно, чтобы восстановить работоспособность, бодрость и позитивное мироощущение. </a:t>
            </a:r>
            <a:br>
              <a:rPr lang="ru-RU" sz="2400" dirty="0">
                <a:solidFill>
                  <a:srgbClr val="540054"/>
                </a:solidFill>
                <a:latin typeface="Comic Sans MS" pitchFamily="66" charset="0"/>
              </a:rPr>
            </a:br>
            <a:endParaRPr lang="ru-RU" sz="1200" dirty="0" smtClean="0">
              <a:solidFill>
                <a:srgbClr val="540054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Алоэ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, анис, лен, лотос, мята, можжевельник, дурман - ими не только лечились, но даже обрабатывали саркофаги для лучшей сохранности погребенных тел. У всех этих растений есть одно общее свойство: повышенное выделение фитонцидов. Все они способны воздействовать на организм человека на расстоянии - достаточно, чтобы они находились в одном с вами помещении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0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Чудодейственное влияние фитонцидов: </a:t>
            </a:r>
            <a:endParaRPr lang="ru-RU" sz="2400" dirty="0"/>
          </a:p>
        </p:txBody>
      </p:sp>
      <p:pic>
        <p:nvPicPr>
          <p:cNvPr id="6146" name="Picture 2" descr="http://www.sunhome.ru/UsersGallery/122004/271939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48680"/>
            <a:ext cx="257381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proflowers.ru/pic/newuploadedfoto/myata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77072"/>
            <a:ext cx="2553849" cy="229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642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18661"/>
            <a:ext cx="65809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Разбросанные в комнате ветки багульника и пихты в десять раз снижают количество микроорганизмов в воздухе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  <p:pic>
        <p:nvPicPr>
          <p:cNvPr id="7170" name="Picture 2" descr="http://img-2007-05.photosight.ru/08/2077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26" y="62067"/>
            <a:ext cx="2204864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news.city.zt.ua/uploads/posts/2011-02/1297712292_lim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38803" y="1772816"/>
            <a:ext cx="2797693" cy="209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dictionaries.rin.ru/pic/259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54" y="4397723"/>
            <a:ext cx="2162175" cy="241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55776" y="4653136"/>
            <a:ext cx="6480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Розмарин лекарственный поможет вам, если вы подвержены болезням верхних дыхательных путей (даже таким, как бронхиальная астма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).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453" y="2420888"/>
            <a:ext cx="66937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Фитонциды лимона действуют на кишечную палочку, и, между прочим, гораздо эффективнее, нежели такие сильнодействующие лекарства, как стрептомицин и эритромицин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014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183" y="260648"/>
            <a:ext cx="610499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Если на вашем подоконнике приживется такое средиземноморское растение, как мирт обыкновенный, то у вашей семьи будет больше шансов противостоять ангине, ОРЗ и прочим осенне-зимним заразным вирусным хворям. Кстати, оно хорошо помогает детям, склонным к аллергиям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  <p:pic>
        <p:nvPicPr>
          <p:cNvPr id="8194" name="Picture 2" descr="http://img-fotki.yandex.ru/get/2712/anz5567.1/0_27865_8b40b03_-1-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38120"/>
            <a:ext cx="253828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38016" y="3653371"/>
            <a:ext cx="55801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Все знают, что листья лавра незаменимы в кулинарии, но не всем известно, что отвар из них рекомендуют больным диабетом, а фитонциды этого растения улучшают самочувствие людей с сердечно-сосудистыми заболеваниями и стенокардией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  <p:pic>
        <p:nvPicPr>
          <p:cNvPr id="8196" name="Picture 4" descr="http://attachments-blog.tut.by/24763/files/2012/01/lavry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53371"/>
            <a:ext cx="3086902" cy="3151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086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58" y="89135"/>
            <a:ext cx="66298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 Летучие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вещества растений положительно влияют на защитные системы организма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Сосновые и хвойные леса выделяют в воздух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большое количество эфирных масел, которые</a:t>
            </a:r>
          </a:p>
        </p:txBody>
      </p:sp>
      <p:pic>
        <p:nvPicPr>
          <p:cNvPr id="10242" name="Picture 2" descr="http://www.zateevo.ru/userfiles/image/Otveti_kosheya/230310/otvkoshey230310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58" y="1988840"/>
            <a:ext cx="248789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0.tqn.com/d/gardening/1/6/I/4/SalviaEvolutionL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3" y="72933"/>
            <a:ext cx="2483768" cy="372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39213" y="2028127"/>
            <a:ext cx="41210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благоприятно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влияют на общее самочувствие, на нервную и дыхательную системы человека. Поэтому хвойные 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деревья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39213" y="3967119"/>
            <a:ext cx="660478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высаживают на территориях санаториев и домов отдыха. </a:t>
            </a:r>
            <a:br>
              <a:rPr lang="ru-RU" sz="2400" dirty="0">
                <a:solidFill>
                  <a:srgbClr val="540054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540054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rgbClr val="540054"/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 медицине используются целебные свойства чеснока, лука, эвкалипта, редьки, хрена, шалфея, черемухи и других растений. Все эти растения выделяют фитонциды. 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108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4624"/>
            <a:ext cx="8856984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540054"/>
                </a:solidFill>
                <a:latin typeface="Comic Sans MS" pitchFamily="66" charset="0"/>
              </a:rPr>
              <a:t>СПИСОК ЛИТЕРАТУРЫ</a:t>
            </a:r>
          </a:p>
          <a:p>
            <a:endParaRPr lang="ru-RU" sz="3200" b="1" dirty="0">
              <a:solidFill>
                <a:srgbClr val="540054"/>
              </a:solidFill>
              <a:latin typeface="Comic Sans MS" pitchFamily="66" charset="0"/>
            </a:endParaRPr>
          </a:p>
          <a:p>
            <a:pPr lvl="0"/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1. Багрова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Л.А.,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Хинн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О.Г. Я познаю мир. Растения / / Энциклопедия для детей. - М.: ООО «Издательство АСТ - ЛТД». - 1997г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1200" dirty="0">
              <a:solidFill>
                <a:srgbClr val="540054"/>
              </a:solidFill>
              <a:latin typeface="Comic Sans MS" pitchFamily="66" charset="0"/>
            </a:endParaRPr>
          </a:p>
          <a:p>
            <a:pPr lvl="0"/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2. Я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познаю мир. Экология// Энциклопедия для детей. - Москва.: ООО « Издательство АСТ ЛТД ». - 1997г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</a:p>
          <a:p>
            <a:pPr lvl="0"/>
            <a:endParaRPr lang="ru-RU" sz="1200" dirty="0">
              <a:solidFill>
                <a:srgbClr val="540054"/>
              </a:solidFill>
              <a:latin typeface="Comic Sans MS" pitchFamily="66" charset="0"/>
            </a:endParaRPr>
          </a:p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3. Б.П. </a:t>
            </a:r>
            <a:r>
              <a:rPr lang="ru-RU" sz="2400" dirty="0" err="1" smtClean="0">
                <a:solidFill>
                  <a:srgbClr val="540054"/>
                </a:solidFill>
                <a:latin typeface="Comic Sans MS" pitchFamily="66" charset="0"/>
              </a:rPr>
              <a:t>Топкин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 Фитонциды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– 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Москва.: Издательство Академии Медицинских наук СССР. - 1951 г.</a:t>
            </a:r>
          </a:p>
          <a:p>
            <a:endParaRPr lang="ru-RU" sz="1200" b="1" dirty="0">
              <a:solidFill>
                <a:srgbClr val="540054"/>
              </a:solidFill>
              <a:latin typeface="Comic Sans MS" pitchFamily="66" charset="0"/>
            </a:endParaRPr>
          </a:p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4. Ирина Филиппова Фитонциды – хранители здоровья.// Естественные антибиотики вокруг нас. – М.: </a:t>
            </a:r>
            <a:r>
              <a:rPr lang="ru-RU" sz="2400" dirty="0" err="1" smtClean="0">
                <a:solidFill>
                  <a:srgbClr val="540054"/>
                </a:solidFill>
                <a:latin typeface="Comic Sans MS" pitchFamily="66" charset="0"/>
              </a:rPr>
              <a:t>Издтельство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 ИГ «Весь». – 2004 г.</a:t>
            </a:r>
          </a:p>
          <a:p>
            <a:endParaRPr lang="ru-RU" sz="1200" dirty="0">
              <a:solidFill>
                <a:srgbClr val="540054"/>
              </a:solidFill>
              <a:latin typeface="Comic Sans MS" pitchFamily="66" charset="0"/>
            </a:endParaRPr>
          </a:p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4. Ирина Филиппова Фитонциды – 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киллеры.//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Естественные 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антибиотики.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– М.: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Издтельство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ИГ «Весь». – 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2001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г.</a:t>
            </a:r>
          </a:p>
          <a:p>
            <a:endParaRPr lang="ru-RU" sz="2400" dirty="0" smtClean="0">
              <a:solidFill>
                <a:srgbClr val="540054"/>
              </a:solidFill>
              <a:latin typeface="Comic Sans MS" pitchFamily="66" charset="0"/>
            </a:endParaRPr>
          </a:p>
          <a:p>
            <a:endParaRPr lang="ru-RU" sz="3200" b="1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58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resa.ge/new/img/multimedia/a1930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411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3583"/>
            <a:ext cx="914400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u="sng" dirty="0" smtClean="0">
              <a:solidFill>
                <a:srgbClr val="540054"/>
              </a:solidFill>
              <a:latin typeface="Comic Sans MS" pitchFamily="66" charset="0"/>
            </a:endParaRPr>
          </a:p>
          <a:p>
            <a:r>
              <a:rPr lang="ru-RU" sz="2800" b="1" i="1" u="sng" dirty="0" smtClean="0">
                <a:solidFill>
                  <a:srgbClr val="540054"/>
                </a:solidFill>
                <a:latin typeface="Comic Sans MS" pitchFamily="66" charset="0"/>
              </a:rPr>
              <a:t>Цель</a:t>
            </a:r>
            <a:r>
              <a:rPr lang="ru-RU" b="1" dirty="0">
                <a:solidFill>
                  <a:srgbClr val="540054"/>
                </a:solidFill>
                <a:latin typeface="Comic Sans MS" pitchFamily="66" charset="0"/>
              </a:rPr>
              <a:t> </a:t>
            </a: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: 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изучить летучие вещества растений - фитонциды и их значение для человека</a:t>
            </a: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</a:p>
          <a:p>
            <a:endParaRPr lang="ru-RU" b="1" dirty="0" smtClean="0">
              <a:solidFill>
                <a:srgbClr val="540054"/>
              </a:solidFill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 </a:t>
            </a:r>
            <a:r>
              <a:rPr lang="ru-RU" sz="2800" b="1" i="1" u="sng" dirty="0">
                <a:solidFill>
                  <a:srgbClr val="540054"/>
                </a:solidFill>
                <a:latin typeface="Comic Sans MS" pitchFamily="66" charset="0"/>
              </a:rPr>
              <a:t>задачи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: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1. Изучить 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различные источники с целью получения информации о влиянии растений на организм человека.</a:t>
            </a: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2. Провести 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эксперимент и выявить влияние веществ, выделяемых растениями в воздух, на микробы</a:t>
            </a: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400" b="1" dirty="0">
              <a:solidFill>
                <a:srgbClr val="540054"/>
              </a:solidFill>
              <a:latin typeface="Comic Sans MS" pitchFamily="66" charset="0"/>
            </a:endParaRP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3. Выяснить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, какую роль играют фитонциды в нашей </a:t>
            </a: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жизни.</a:t>
            </a:r>
            <a:endParaRPr lang="ru-RU" sz="2400" b="1" dirty="0">
              <a:solidFill>
                <a:srgbClr val="540054"/>
              </a:solidFill>
              <a:latin typeface="Comic Sans MS" pitchFamily="66" charset="0"/>
            </a:endParaRPr>
          </a:p>
          <a:p>
            <a:pPr lvl="0">
              <a:lnSpc>
                <a:spcPct val="150000"/>
              </a:lnSpc>
            </a:pP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4. Рассмотреть 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действие отдельных видов </a:t>
            </a:r>
            <a:r>
              <a:rPr lang="ru-RU" sz="2400" b="1" dirty="0" err="1">
                <a:solidFill>
                  <a:srgbClr val="540054"/>
                </a:solidFill>
                <a:latin typeface="Comic Sans MS" pitchFamily="66" charset="0"/>
              </a:rPr>
              <a:t>фитонцидных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540054"/>
                </a:solidFill>
                <a:latin typeface="Comic Sans MS" pitchFamily="66" charset="0"/>
              </a:rPr>
              <a:t>растений.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03430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98730"/>
            <a:ext cx="3949824" cy="48691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44623"/>
            <a:ext cx="8244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540054"/>
                </a:solidFill>
                <a:latin typeface="Comic Sans MS" pitchFamily="66" charset="0"/>
              </a:rPr>
              <a:t>1.Вещества, выделяемые растениями – фитонциды</a:t>
            </a:r>
            <a:r>
              <a:rPr lang="ru-RU" sz="2800" b="1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49824" y="521676"/>
            <a:ext cx="51941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Для получения ответа на наш вопрос мы обратились к различным источникам научно – популярной литературы и узнали следующее: оказывается, многие растения, особенно хвойные деревья, выделяют в воздух необычные вещества – фитонциды. Из энциклопедии для детей «Я познаю мир. Растения» мы узнали, что </a:t>
            </a: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фитонциды 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– это вещества растительного происхождения, обладающие свойством обеззараживать воздух, т.е.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141" y="6027003"/>
            <a:ext cx="8928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губительно действовать на микроорганизмы. 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123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057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8864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761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4624"/>
            <a:ext cx="892899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 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511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  <a:p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280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60648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, 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35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0303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9628423"/>
              </p:ext>
            </p:extLst>
          </p:nvPr>
        </p:nvGraphicFramePr>
        <p:xfrm>
          <a:off x="0" y="2143116"/>
          <a:ext cx="71406" cy="11428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406"/>
              </a:tblGrid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6410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err="1" smtClean="0">
                          <a:effectLst/>
                          <a:latin typeface="Comic Sans MS" pitchFamily="66" charset="0"/>
                        </a:rPr>
                        <a:t>ра</a:t>
                      </a:r>
                      <a:r>
                        <a:rPr lang="ru-RU" sz="1600" dirty="0" smtClean="0">
                          <a:effectLst/>
                          <a:latin typeface="Comic Sans MS" pitchFamily="66" charset="0"/>
                        </a:rPr>
                        <a:t> воздуха</a:t>
                      </a:r>
                      <a:endParaRPr lang="ru-RU" sz="1600" dirty="0" smtClean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omic Sans MS" pitchFamily="66" charset="0"/>
                        </a:rPr>
                        <a:t>18°С</a:t>
                      </a: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32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omic Sans MS" pitchFamily="66" charset="0"/>
                        </a:rPr>
                        <a:t>13°С</a:t>
                      </a: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32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omic Sans MS" pitchFamily="66" charset="0"/>
                        </a:rPr>
                        <a:t>10°С</a:t>
                      </a: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892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641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Comic Sans MS" pitchFamily="66" charset="0"/>
                        </a:rPr>
                        <a:t>13°С</a:t>
                      </a: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6410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  <a:tr h="961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21550" marR="215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3534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4680520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В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большой советской энциклопедии определение дается так </a:t>
            </a:r>
            <a:br>
              <a:rPr lang="ru-RU" sz="2400" dirty="0">
                <a:solidFill>
                  <a:srgbClr val="540054"/>
                </a:solidFill>
                <a:latin typeface="Comic Sans MS" pitchFamily="66" charset="0"/>
              </a:rPr>
            </a:br>
            <a:r>
              <a:rPr lang="ru-RU" sz="2400" b="1" dirty="0">
                <a:solidFill>
                  <a:srgbClr val="540054"/>
                </a:solidFill>
                <a:latin typeface="Comic Sans MS" pitchFamily="66" charset="0"/>
              </a:rPr>
              <a:t>Фитонциды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 (от греч.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phytón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– растение и лат.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caedo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– убиваю), образуемые растениями биологически активные вещества, убивающие или подавляющие рост и развитие бактерий, микроскопических грибов, простейших; играют важную роль в иммунитете растений и во взаимоотношениях организмов в биогеоценозах. </a:t>
            </a:r>
            <a:br>
              <a:rPr lang="ru-RU" sz="2400" dirty="0">
                <a:solidFill>
                  <a:srgbClr val="540054"/>
                </a:solidFill>
                <a:latin typeface="Comic Sans MS" pitchFamily="66" charset="0"/>
              </a:rPr>
            </a:b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3" name="Picture 2" descr="http://children.claw.ru/2_plants/Content/001/12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4231839" cy="544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6840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etnic.ru/images/berries/ch4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-62000"/>
                    </a14:imgEffect>
                    <a14:imgEffect>
                      <a14:brightnessContrast brigh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70098"/>
            <a:ext cx="5111959" cy="3615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903" y="0"/>
            <a:ext cx="9144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5400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Открытие </a:t>
            </a:r>
            <a:r>
              <a:rPr lang="ru-RU" sz="3200" b="1" u="sng" dirty="0">
                <a:solidFill>
                  <a:srgbClr val="5400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фитонцидов</a:t>
            </a:r>
          </a:p>
          <a:p>
            <a:endParaRPr lang="ru-RU" sz="2400" dirty="0" smtClean="0">
              <a:latin typeface="Comic Sans MS" pitchFamily="66" charset="0"/>
            </a:endParaRPr>
          </a:p>
          <a:p>
            <a:r>
              <a:rPr lang="ru-RU" sz="2400" dirty="0" smtClean="0">
                <a:latin typeface="Comic Sans MS" pitchFamily="66" charset="0"/>
              </a:rPr>
              <a:t>	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В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1928 г. студент Московского университета, Борис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Токин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наблюдал под микроскопом интересную картину: когда он на предметное стекло наносил кашицу из растертого чеснока, а рядом – капельку воды, в которой плавали инфузории, то в течение нескольких минут эти простейшие организмы погибали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.</a:t>
            </a:r>
            <a:endParaRPr lang="ru-RU" sz="2400" dirty="0">
              <a:solidFill>
                <a:srgbClr val="540054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098" y="3356992"/>
            <a:ext cx="381601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omic Sans MS" pitchFamily="66" charset="0"/>
              </a:rPr>
              <a:t>	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Он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провел опыты с другими растениями и убедился, что многие из них, как и чеснок, способны на расстоянии угнетать бактерии. </a:t>
            </a:r>
            <a:endParaRPr lang="ru-RU" sz="2400" dirty="0">
              <a:solidFill>
                <a:srgbClr val="5400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656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9912" y="404664"/>
            <a:ext cx="51845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Это явление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Токин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объяснил тем, что многие растения в целях самозащиты выделяют специальные летучие противомикробные вещества.</a:t>
            </a:r>
          </a:p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Дальнейшие опыты показали, что летучие фракции – лишь первая линия химической обороны растения, а вторая, более мощная – тканевые соки. Так, смешивание тканевого сока лука, чеснока или хрена с суспензией бактерий вызывало быструю, нередко мгновенную гибель последних.</a:t>
            </a:r>
          </a:p>
        </p:txBody>
      </p:sp>
      <p:pic>
        <p:nvPicPr>
          <p:cNvPr id="1028" name="Picture 4" descr="http://x06.xanga.com/f308430151448255742320/z203386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45" y="620688"/>
            <a:ext cx="3565401" cy="433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75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-10886"/>
            <a:ext cx="892899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>
                <a:solidFill>
                  <a:srgbClr val="540054"/>
                </a:solidFill>
                <a:latin typeface="Comic Sans MS" pitchFamily="66" charset="0"/>
              </a:rPr>
              <a:t>Влияние фитонцидов на организм человека.</a:t>
            </a:r>
            <a:br>
              <a:rPr lang="ru-RU" sz="3200" b="1" u="sng" dirty="0">
                <a:solidFill>
                  <a:srgbClr val="540054"/>
                </a:solidFill>
                <a:latin typeface="Comic Sans MS" pitchFamily="66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Все растения, кроме грибов, обладают антимикробным действием. Таким образом, они сами себя защищают, это их иммунитет. И это все благодаря фитонцидам – летучим веществам. Обнаружение фитонцидов в 20-х годах считается одним из крупнейших достижений ХХ века. Кроме того, фитонциды повышают иммунитет организма. Это весьма важно при лечении инфекционных заболеваний, которые потому и возникают, что иммунитет организма снижается.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http://woman.hutor.ru/preview/4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4899147"/>
            <a:ext cx="2169308" cy="148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lottaherrgesell.de/wp-content/uploads/2012/01/iStock_000014178351XSmall-150x1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4790" y="4833515"/>
            <a:ext cx="1872208" cy="154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sobesednik.ru/sites/default/files/imagecache/264x199/image-annons/861-e07cc867bc72834d85cc90d6c0b66e6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899147"/>
            <a:ext cx="251460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440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188640"/>
            <a:ext cx="57241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Фитонциды различных растений очищают воздух. Например, фитонциды бегонии снижают количество микробов в комнате на 43%, а фитонциды хризантемы – на 66%. В помещении, где находятся, например, цитрусовые, розмарин, мирт, в воздухе намного меньше микробов. </a:t>
            </a:r>
          </a:p>
        </p:txBody>
      </p:sp>
      <p:pic>
        <p:nvPicPr>
          <p:cNvPr id="6146" name="Picture 2" descr="http://img-fotki.yandex.ru/get/4911/lady-missis-iva.261/0_62b7f_439076c6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340"/>
            <a:ext cx="3168000" cy="3025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den.ru/uploads/images/f/7/2/e/3/aefba05200.jpg"/>
          <p:cNvPicPr preferRelativeResize="0"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3168000" cy="2589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3599786"/>
            <a:ext cx="56886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А частицы солей тяжелых металлов, которые попадают к нам домой с улицы, переполненной машинами, поглощает аспарагус. Если у вас есть в доме герань, то вам повезло. Фитонциды, которые выделяет герань, дезинфицируют и дезодорируют воздух.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9077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789" y="124407"/>
            <a:ext cx="5760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Это 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препятствует возникновению легочных заболеваний и улучшает обмен веществ. А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хлорофитум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 за сутки способен очистить воздух в 10-12 метровой комнате на 80</a:t>
            </a:r>
            <a:r>
              <a:rPr lang="ru-RU" sz="2400" dirty="0" smtClean="0">
                <a:solidFill>
                  <a:srgbClr val="540054"/>
                </a:solidFill>
                <a:latin typeface="Comic Sans MS" pitchFamily="66" charset="0"/>
              </a:rPr>
              <a:t>%.</a:t>
            </a:r>
            <a:endParaRPr lang="ru-RU" dirty="0"/>
          </a:p>
        </p:txBody>
      </p:sp>
      <p:pic>
        <p:nvPicPr>
          <p:cNvPr id="7170" name="Picture 2" descr="http://www.polysad.ru/products_pictures/BIRCH_DOUBLEgin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35398" y="124407"/>
            <a:ext cx="303885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diets.ru/data/cache/2011oct/21/42/429187_56728nothumb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574" y="2924944"/>
            <a:ext cx="3234821" cy="3040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3" y="2924944"/>
            <a:ext cx="57241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Если мы правильно подберем комнатные растения, которые выделяют фитонциды, мы сможем оздоровить атмосферу в комнате. Например, от фитонцидов, выделяемых хвойными растениями, фикусами, пеларгонией, </a:t>
            </a:r>
            <a:r>
              <a:rPr lang="ru-RU" sz="2400" dirty="0" err="1">
                <a:solidFill>
                  <a:srgbClr val="540054"/>
                </a:solidFill>
                <a:latin typeface="Comic Sans MS" pitchFamily="66" charset="0"/>
              </a:rPr>
              <a:t>монстерой</a:t>
            </a:r>
            <a:r>
              <a:rPr lang="ru-RU" sz="2400" dirty="0">
                <a:solidFill>
                  <a:srgbClr val="540054"/>
                </a:solidFill>
                <a:latin typeface="Comic Sans MS" pitchFamily="66" charset="0"/>
              </a:rPr>
              <a:t>, аспарагусом, розмарином, гибнут большинство болезнетворных микробов, находящихся в комнатах.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296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1479</TotalTime>
  <Words>1024</Words>
  <Application>Microsoft Office PowerPoint</Application>
  <PresentationFormat>Экран (4:3)</PresentationFormat>
  <Paragraphs>67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Воздушный поток</vt:lpstr>
      <vt:lpstr>ТЕМА: ФИТОНЦИДЫ И ИХ ЗНАЧЕНИЕ.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ФИТОНЦИДЫ</dc:title>
  <dc:creator>Ирина</dc:creator>
  <cp:lastModifiedBy>Customer</cp:lastModifiedBy>
  <cp:revision>60</cp:revision>
  <cp:lastPrinted>2013-02-18T14:16:55Z</cp:lastPrinted>
  <dcterms:created xsi:type="dcterms:W3CDTF">2013-02-01T18:02:01Z</dcterms:created>
  <dcterms:modified xsi:type="dcterms:W3CDTF">2019-06-05T13:15:46Z</dcterms:modified>
</cp:coreProperties>
</file>