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58" r:id="rId3"/>
    <p:sldId id="259" r:id="rId4"/>
    <p:sldId id="288" r:id="rId5"/>
    <p:sldId id="289" r:id="rId6"/>
    <p:sldId id="290" r:id="rId7"/>
    <p:sldId id="291" r:id="rId8"/>
    <p:sldId id="264" r:id="rId9"/>
    <p:sldId id="295" r:id="rId10"/>
    <p:sldId id="294" r:id="rId11"/>
    <p:sldId id="293" r:id="rId12"/>
    <p:sldId id="292" r:id="rId13"/>
    <p:sldId id="269" r:id="rId14"/>
    <p:sldId id="296" r:id="rId15"/>
    <p:sldId id="297" r:id="rId16"/>
    <p:sldId id="299" r:id="rId17"/>
    <p:sldId id="298" r:id="rId18"/>
    <p:sldId id="274" r:id="rId19"/>
    <p:sldId id="300" r:id="rId20"/>
    <p:sldId id="301" r:id="rId21"/>
    <p:sldId id="303" r:id="rId22"/>
    <p:sldId id="302" r:id="rId23"/>
    <p:sldId id="279" r:id="rId24"/>
    <p:sldId id="307" r:id="rId25"/>
    <p:sldId id="306" r:id="rId26"/>
    <p:sldId id="305" r:id="rId27"/>
    <p:sldId id="30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33"/>
    <a:srgbClr val="660066"/>
    <a:srgbClr val="800000"/>
    <a:srgbClr val="603000"/>
    <a:srgbClr val="924900"/>
    <a:srgbClr val="663300"/>
    <a:srgbClr val="004200"/>
    <a:srgbClr val="2A65AC"/>
    <a:srgbClr val="FAF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52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274583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15503-F96C-444A-9BF1-735A2AC34F68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443079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108569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481347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871742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964339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101461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26" Type="http://schemas.openxmlformats.org/officeDocument/2006/relationships/slide" Target="slide26.xml"/><Relationship Id="rId3" Type="http://schemas.openxmlformats.org/officeDocument/2006/relationships/slide" Target="slide3.xml"/><Relationship Id="rId21" Type="http://schemas.openxmlformats.org/officeDocument/2006/relationships/slide" Target="slide21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5" Type="http://schemas.openxmlformats.org/officeDocument/2006/relationships/slide" Target="slide25.xml"/><Relationship Id="rId2" Type="http://schemas.openxmlformats.org/officeDocument/2006/relationships/notesSlide" Target="../notesSlides/notesSlide2.xml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slide" Target="slide24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slide" Target="slide23.xml"/><Relationship Id="rId28" Type="http://schemas.openxmlformats.org/officeDocument/2006/relationships/image" Target="../media/image5.png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Relationship Id="rId27" Type="http://schemas.openxmlformats.org/officeDocument/2006/relationships/slide" Target="slide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Рисунок17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827584" y="332658"/>
            <a:ext cx="7416824" cy="650226"/>
          </a:xfrm>
          <a:prstGeom prst="rect">
            <a:avLst/>
          </a:prstGeom>
        </p:spPr>
      </p:pic>
      <p:pic>
        <p:nvPicPr>
          <p:cNvPr id="11" name="Рисунок 10" descr="Рисунок18.png">
            <a:hlinkClick r:id="" action="ppaction://noaction"/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95536" y="6165304"/>
            <a:ext cx="1606332" cy="360040"/>
          </a:xfrm>
          <a:prstGeom prst="rect">
            <a:avLst/>
          </a:prstGeom>
        </p:spPr>
      </p:pic>
      <p:pic>
        <p:nvPicPr>
          <p:cNvPr id="12" name="Рисунок 11" descr="Рисунок19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6084168" y="6165304"/>
            <a:ext cx="2700300" cy="36004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11560" y="1124744"/>
            <a:ext cx="8064896" cy="2088232"/>
          </a:xfrm>
          <a:prstGeom prst="rect">
            <a:avLst/>
          </a:prstGeom>
        </p:spPr>
        <p:txBody>
          <a:bodyPr wrap="square">
            <a:prstTxWarp prst="textChevron">
              <a:avLst>
                <a:gd name="adj" fmla="val 47629"/>
              </a:avLst>
            </a:prstTxWarp>
            <a:spAutoFit/>
          </a:bodyPr>
          <a:lstStyle/>
          <a:p>
            <a:pPr lvl="0" algn="ctr"/>
            <a:r>
              <a:rPr lang="ru-RU" sz="6600" b="1" dirty="0">
                <a:ln w="31550" cmpd="sng">
                  <a:noFill/>
                  <a:prstDash val="solid"/>
                </a:ln>
                <a:solidFill>
                  <a:srgbClr val="C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Мир Л.Н. Толстого</a:t>
            </a:r>
          </a:p>
        </p:txBody>
      </p:sp>
      <p:sp>
        <p:nvSpPr>
          <p:cNvPr id="3" name="AutoShape 2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54229" y="2967335"/>
            <a:ext cx="623555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Подготовила:</a:t>
            </a:r>
          </a:p>
          <a:p>
            <a:pPr algn="ctr"/>
            <a:r>
              <a:rPr lang="ru-RU" sz="2400" dirty="0" err="1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Прибышина</a:t>
            </a:r>
            <a:r>
              <a:rPr lang="ru-RU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Надежда Викторовна,</a:t>
            </a:r>
          </a:p>
          <a:p>
            <a:pPr algn="ctr"/>
            <a:r>
              <a:rPr lang="ru-RU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Учитель начальных классов ГБОУ лицей №533</a:t>
            </a:r>
            <a:endParaRPr lang="ru-RU" sz="2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</a:t>
            </a: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Азбука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Как называется самая известная книга </a:t>
            </a:r>
            <a:r>
              <a:rPr lang="ru-RU" sz="3600" b="1" dirty="0" err="1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Л.Н.Толстого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 для детей?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Чтобы сделать всех людей счастливыми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124744"/>
            <a:ext cx="84969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Зачем Лев Толстой искал «Зелёную палочку»?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88224" y="4005064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179512" y="306896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В </a:t>
            </a:r>
            <a:r>
              <a:rPr lang="ru-RU" sz="2800" b="1" i="1" dirty="0">
                <a:solidFill>
                  <a:srgbClr val="C00000"/>
                </a:solidFill>
                <a:latin typeface="Georgia" pitchFamily="18" charset="0"/>
              </a:rPr>
              <a:t>Ясной </a:t>
            </a: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поляне в лесу около оврага, где была зарыта зелёная палочка.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268760"/>
            <a:ext cx="84969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Где находится могила Л.Н. Толстого?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 smtClean="0">
                <a:solidFill>
                  <a:srgbClr val="800000"/>
                </a:solidFill>
                <a:latin typeface="Georgia" pitchFamily="18" charset="0"/>
              </a:rPr>
              <a:t>сливы</a:t>
            </a:r>
            <a:endParaRPr lang="ru-RU" sz="2800" b="1" i="1" dirty="0">
              <a:solidFill>
                <a:srgbClr val="800000"/>
              </a:solidFill>
              <a:latin typeface="Georgia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 smtClean="0">
                <a:solidFill>
                  <a:srgbClr val="660066"/>
                </a:solidFill>
                <a:latin typeface="Georgia" pitchFamily="18" charset="0"/>
              </a:rPr>
              <a:t>Что </a:t>
            </a:r>
            <a:r>
              <a:rPr lang="ru-RU" sz="3600" b="1" dirty="0">
                <a:solidFill>
                  <a:srgbClr val="660066"/>
                </a:solidFill>
                <a:latin typeface="Georgia" pitchFamily="18" charset="0"/>
              </a:rPr>
              <a:t>купила мама в рассказе </a:t>
            </a:r>
            <a:r>
              <a:rPr lang="ru-RU" sz="3600" b="1" dirty="0" smtClean="0">
                <a:solidFill>
                  <a:srgbClr val="660066"/>
                </a:solidFill>
                <a:latin typeface="Georgia" pitchFamily="18" charset="0"/>
              </a:rPr>
              <a:t>«Косточка»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 smtClean="0">
                <a:solidFill>
                  <a:srgbClr val="800000"/>
                </a:solidFill>
                <a:latin typeface="Georgia" pitchFamily="18" charset="0"/>
              </a:rPr>
              <a:t>прутики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>
                <a:solidFill>
                  <a:srgbClr val="660066"/>
                </a:solidFill>
                <a:latin typeface="Georgia" pitchFamily="18" charset="0"/>
              </a:rPr>
              <a:t>Какой предмет ломали в басне «Отец и сыновья»?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 err="1" smtClean="0">
                <a:solidFill>
                  <a:srgbClr val="800000"/>
                </a:solidFill>
                <a:latin typeface="Georgia" pitchFamily="18" charset="0"/>
              </a:rPr>
              <a:t>Филипок</a:t>
            </a:r>
            <a:endParaRPr lang="ru-RU" sz="2800" b="1" i="1" dirty="0" smtClean="0">
              <a:solidFill>
                <a:srgbClr val="800000"/>
              </a:solidFill>
              <a:latin typeface="Georgia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179512" y="1124744"/>
            <a:ext cx="89644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>
                <a:solidFill>
                  <a:srgbClr val="660066"/>
                </a:solidFill>
                <a:latin typeface="Georgia" pitchFamily="18" charset="0"/>
              </a:rPr>
              <a:t>Герою, какого рассказа пришлось идти в школу в отцовской </a:t>
            </a:r>
            <a:r>
              <a:rPr lang="ru-RU" sz="3600" b="1" dirty="0" smtClean="0">
                <a:solidFill>
                  <a:srgbClr val="660066"/>
                </a:solidFill>
                <a:latin typeface="Georgia" pitchFamily="18" charset="0"/>
              </a:rPr>
              <a:t>шапке? </a:t>
            </a:r>
            <a:endParaRPr lang="ru-RU" sz="3600" b="1" dirty="0">
              <a:solidFill>
                <a:srgbClr val="660066"/>
              </a:solidFill>
              <a:latin typeface="Georgia" pitchFamily="18" charset="0"/>
            </a:endParaRP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 smtClean="0">
                <a:solidFill>
                  <a:srgbClr val="800000"/>
                </a:solidFill>
                <a:latin typeface="Georgia" pitchFamily="18" charset="0"/>
              </a:rPr>
              <a:t>Костя 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 smtClean="0">
                <a:solidFill>
                  <a:srgbClr val="660066"/>
                </a:solidFill>
                <a:latin typeface="Georgia" pitchFamily="18" charset="0"/>
              </a:rPr>
              <a:t>Имя </a:t>
            </a:r>
            <a:r>
              <a:rPr lang="ru-RU" sz="3600" b="1" dirty="0">
                <a:solidFill>
                  <a:srgbClr val="660066"/>
                </a:solidFill>
                <a:latin typeface="Georgia" pitchFamily="18" charset="0"/>
              </a:rPr>
              <a:t>брата </a:t>
            </a:r>
            <a:r>
              <a:rPr lang="ru-RU" sz="3600" b="1" dirty="0" err="1" smtClean="0">
                <a:solidFill>
                  <a:srgbClr val="660066"/>
                </a:solidFill>
                <a:latin typeface="Georgia" pitchFamily="18" charset="0"/>
              </a:rPr>
              <a:t>Филипка</a:t>
            </a:r>
            <a:r>
              <a:rPr lang="ru-RU" sz="3600" b="1" dirty="0" smtClean="0">
                <a:solidFill>
                  <a:srgbClr val="660066"/>
                </a:solidFill>
                <a:latin typeface="Georgia" pitchFamily="18" charset="0"/>
              </a:rPr>
              <a:t> </a:t>
            </a:r>
            <a:r>
              <a:rPr lang="ru-RU" sz="3600" b="1" dirty="0">
                <a:solidFill>
                  <a:srgbClr val="660066"/>
                </a:solidFill>
                <a:latin typeface="Georgia" pitchFamily="18" charset="0"/>
              </a:rPr>
              <a:t>в рассказе "</a:t>
            </a:r>
            <a:r>
              <a:rPr lang="ru-RU" sz="3600" b="1" dirty="0" err="1" smtClean="0">
                <a:solidFill>
                  <a:srgbClr val="660066"/>
                </a:solidFill>
                <a:latin typeface="Georgia" pitchFamily="18" charset="0"/>
              </a:rPr>
              <a:t>Филипок</a:t>
            </a:r>
            <a:r>
              <a:rPr lang="ru-RU" sz="3600" b="1" dirty="0">
                <a:solidFill>
                  <a:srgbClr val="660066"/>
                </a:solidFill>
                <a:latin typeface="Georgia" pitchFamily="18" charset="0"/>
              </a:rPr>
              <a:t>" </a:t>
            </a:r>
            <a:endParaRPr lang="ru-RU" sz="3600" b="1" dirty="0" smtClean="0">
              <a:solidFill>
                <a:srgbClr val="660066"/>
              </a:solidFill>
              <a:latin typeface="Georgia" pitchFamily="18" charset="0"/>
            </a:endParaRP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>
                <a:solidFill>
                  <a:srgbClr val="800000"/>
                </a:solidFill>
                <a:latin typeface="Georgia" pitchFamily="18" charset="0"/>
              </a:rPr>
              <a:t>Старый дед и внучек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052736"/>
            <a:ext cx="849694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>
                <a:solidFill>
                  <a:srgbClr val="660066"/>
                </a:solidFill>
                <a:latin typeface="Georgia" pitchFamily="18" charset="0"/>
              </a:rPr>
              <a:t>В каком рассказе маленький мальчик делал лоханку для своих родителей? 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260648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156176" y="4149080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2555776" y="5085184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 smtClean="0">
                <a:solidFill>
                  <a:srgbClr val="007033"/>
                </a:solidFill>
                <a:latin typeface="Georgia" pitchFamily="18" charset="0"/>
              </a:rPr>
              <a:t>Лев и собачка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539552" y="90872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007033"/>
                </a:solidFill>
                <a:latin typeface="Georgia" pitchFamily="18" charset="0"/>
              </a:rPr>
              <a:t>Назови произведение</a:t>
            </a:r>
          </a:p>
        </p:txBody>
      </p:sp>
      <p:sp>
        <p:nvSpPr>
          <p:cNvPr id="2" name="AutoShape 2" descr="ÐÐ°ÑÑÐ¸Ð½ÐºÐ¸ Ð¿Ð¾ Ð·Ð°Ð¿ÑÐ¾ÑÑ Ð¸Ð»Ð»ÑÑÑÑÐ°ÑÐ¸Ð¸ Ðº ÑÐ°ÑÑÐºÐ°Ð·Ð°Ð¼ ÑÐ¾Ð»ÑÑÐ¾Ð³Ð¾ Ð´Ð»Ñ Ð´ÐµÑÐµÐ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1484784"/>
            <a:ext cx="3926001" cy="3344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18864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660232" y="400506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2555776" y="5013176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 err="1" smtClean="0">
                <a:solidFill>
                  <a:srgbClr val="007033"/>
                </a:solidFill>
                <a:latin typeface="Georgia" pitchFamily="18" charset="0"/>
              </a:rPr>
              <a:t>Филипок</a:t>
            </a:r>
            <a:r>
              <a:rPr lang="ru-RU" sz="2800" b="1" i="1" dirty="0" smtClean="0">
                <a:solidFill>
                  <a:srgbClr val="007033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2" name="AutoShape 2" descr="ÐÐ°ÑÑÐ¸Ð½ÐºÐ¸ Ð¿Ð¾ Ð·Ð°Ð¿ÑÐ¾ÑÑ Ð¸Ð»Ð»ÑÑÑÑÐ°ÑÐ¸Ð¸ Ðº ÑÐ°ÑÑÐºÐ°Ð·Ð°Ð¼ ÑÐ¾Ð»ÑÑÐ¾Ð³Ð¾ Ð´Ð»Ñ Ð´ÐµÑÐµÐ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1556792"/>
            <a:ext cx="4543357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980728"/>
            <a:ext cx="44598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800" b="1" dirty="0">
                <a:solidFill>
                  <a:srgbClr val="007033"/>
                </a:solidFill>
                <a:latin typeface="Georgia" pitchFamily="18" charset="0"/>
              </a:rPr>
              <a:t>Назови произведение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9" name="AutoShape 4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997969" y="1700734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21" name="AutoShape 4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933007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22" name="AutoShape 5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869632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23" name="AutoShape 51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06257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40</a:t>
            </a:r>
          </a:p>
        </p:txBody>
      </p:sp>
      <p:sp>
        <p:nvSpPr>
          <p:cNvPr id="3124" name="AutoShape 52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741294" y="1700734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3125" name="AutoShape 53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3997969" y="256483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26" name="AutoShape 54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4933007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27" name="AutoShape 55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5869632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28" name="AutoShape 56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6806257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29" name="AutoShape 57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7741294" y="256483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3130" name="AutoShape 58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3997969" y="342892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31" name="AutoShape 59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4933007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32" name="AutoShape 60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5869632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33" name="AutoShape 61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6806257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34" name="AutoShape 62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7741294" y="342892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3135" name="AutoShape 63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3997969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36" name="AutoShape 64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4933007" y="429302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37" name="AutoShape 65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5869632" y="429302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38" name="AutoShape 66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6877694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39" name="AutoShape 67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7741294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50</a:t>
            </a:r>
          </a:p>
        </p:txBody>
      </p:sp>
      <p:sp>
        <p:nvSpPr>
          <p:cNvPr id="3140" name="AutoShape 68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3997969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10</a:t>
            </a:r>
            <a:endParaRPr lang="ru-RU" sz="3200" b="1" dirty="0"/>
          </a:p>
        </p:txBody>
      </p:sp>
      <p:sp>
        <p:nvSpPr>
          <p:cNvPr id="3142" name="AutoShape 70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4933007" y="5157118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43" name="AutoShape 71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5941069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30</a:t>
            </a:r>
          </a:p>
        </p:txBody>
      </p:sp>
      <p:sp>
        <p:nvSpPr>
          <p:cNvPr id="3144" name="AutoShape 72">
            <a:hlinkClick r:id="rId26" action="ppaction://hlinksldjump"/>
          </p:cNvPr>
          <p:cNvSpPr>
            <a:spLocks noChangeArrowheads="1"/>
          </p:cNvSpPr>
          <p:nvPr/>
        </p:nvSpPr>
        <p:spPr bwMode="auto">
          <a:xfrm>
            <a:off x="6877694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45" name="AutoShape 73">
            <a:hlinkClick r:id="rId27" action="ppaction://hlinksldjump"/>
          </p:cNvPr>
          <p:cNvSpPr>
            <a:spLocks noChangeArrowheads="1"/>
          </p:cNvSpPr>
          <p:nvPr/>
        </p:nvSpPr>
        <p:spPr bwMode="auto">
          <a:xfrm>
            <a:off x="7741294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smtClean="0"/>
              <a:t>50</a:t>
            </a:r>
            <a:endParaRPr lang="ru-RU" sz="3200" b="1" dirty="0"/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468312" y="1700734"/>
            <a:ext cx="2879551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lvl="0" algn="ctr"/>
            <a:r>
              <a:rPr lang="ru-RU" b="1" cap="all" dirty="0">
                <a:solidFill>
                  <a:prstClr val="black"/>
                </a:solidFill>
                <a:latin typeface="Georgia" pitchFamily="18" charset="0"/>
              </a:rPr>
              <a:t>Животные в</a:t>
            </a:r>
          </a:p>
          <a:p>
            <a:pPr lvl="0" algn="ctr"/>
            <a:r>
              <a:rPr lang="ru-RU" b="1" cap="all" dirty="0">
                <a:solidFill>
                  <a:prstClr val="black"/>
                </a:solidFill>
                <a:latin typeface="Georgia" pitchFamily="18" charset="0"/>
              </a:rPr>
              <a:t>Произведениях </a:t>
            </a:r>
            <a:endParaRPr lang="ru-RU" b="1" cap="all" dirty="0">
              <a:latin typeface="Georgia" pitchFamily="18" charset="0"/>
            </a:endParaRPr>
          </a:p>
        </p:txBody>
      </p:sp>
      <p:sp>
        <p:nvSpPr>
          <p:cNvPr id="3" name="AutoShape 68"/>
          <p:cNvSpPr>
            <a:spLocks noChangeArrowheads="1"/>
          </p:cNvSpPr>
          <p:nvPr/>
        </p:nvSpPr>
        <p:spPr bwMode="auto">
          <a:xfrm>
            <a:off x="468312" y="5157118"/>
            <a:ext cx="2879551" cy="792162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400" b="1" cap="all" dirty="0">
                <a:latin typeface="Georgia" pitchFamily="18" charset="0"/>
              </a:rPr>
              <a:t>эрудит</a:t>
            </a:r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468312" y="4293022"/>
            <a:ext cx="2879551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000" b="1" cap="all" dirty="0" smtClean="0">
                <a:latin typeface="Georgia" pitchFamily="18" charset="0"/>
              </a:rPr>
              <a:t>иллюстрации</a:t>
            </a:r>
            <a:endParaRPr lang="ru-RU" sz="2000" b="1" cap="all" dirty="0">
              <a:latin typeface="Georgia" pitchFamily="18" charset="0"/>
            </a:endParaRP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467544" y="2564904"/>
            <a:ext cx="2879551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rgbClr val="FAFBF7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b="1" cap="all" dirty="0" smtClean="0">
                <a:solidFill>
                  <a:prstClr val="black"/>
                </a:solidFill>
                <a:latin typeface="Georgia" pitchFamily="18" charset="0"/>
              </a:rPr>
              <a:t>О </a:t>
            </a:r>
            <a:r>
              <a:rPr lang="ru-RU" b="1" cap="all" dirty="0">
                <a:solidFill>
                  <a:prstClr val="black"/>
                </a:solidFill>
                <a:latin typeface="Georgia" pitchFamily="18" charset="0"/>
              </a:rPr>
              <a:t>Л.Н. Толстом</a:t>
            </a:r>
          </a:p>
          <a:p>
            <a:pPr algn="ctr"/>
            <a:r>
              <a:rPr lang="ru-RU" b="1" cap="all" dirty="0" smtClean="0">
                <a:latin typeface="Georgia" pitchFamily="18" charset="0"/>
              </a:rPr>
              <a:t> </a:t>
            </a:r>
            <a:endParaRPr lang="ru-RU" b="1" cap="all" dirty="0">
              <a:latin typeface="Georgia" pitchFamily="18" charset="0"/>
            </a:endParaRPr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468312" y="3428926"/>
            <a:ext cx="2879551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000" b="1" cap="all" dirty="0" smtClean="0">
                <a:latin typeface="Georgia" pitchFamily="18" charset="0"/>
              </a:rPr>
              <a:t>О детях</a:t>
            </a:r>
            <a:endParaRPr lang="ru-RU" sz="2000" b="1" cap="all" dirty="0">
              <a:latin typeface="Georgia" pitchFamily="18" charset="0"/>
            </a:endParaRPr>
          </a:p>
        </p:txBody>
      </p:sp>
      <p:pic>
        <p:nvPicPr>
          <p:cNvPr id="38" name="Рисунок 37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8" cstate="screen"/>
          <a:srcRect/>
          <a:stretch>
            <a:fillRect/>
          </a:stretch>
        </p:blipFill>
        <p:spPr>
          <a:xfrm>
            <a:off x="7308304" y="6237312"/>
            <a:ext cx="1152128" cy="3008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907704" y="476672"/>
            <a:ext cx="56278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660066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Мир Л.Н. Толстого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660066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7" dur="indefinite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3" dur="indefinite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8" dur="indefinite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9" dur="indefinite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5" dur="indefinite"/>
                                        <p:tgtEl>
                                          <p:spTgt spid="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indefinite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51" dur="indefinite"/>
                                        <p:tgtEl>
                                          <p:spTgt spid="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5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7" grpId="0" animBg="1"/>
      <p:bldP spid="3128" grpId="0" animBg="1"/>
      <p:bldP spid="3129" grpId="0" animBg="1"/>
      <p:bldP spid="3130" grpId="0" animBg="1"/>
      <p:bldP spid="3131" grpId="0" animBg="1"/>
      <p:bldP spid="3132" grpId="0" animBg="1"/>
      <p:bldP spid="3133" grpId="0" animBg="1"/>
      <p:bldP spid="3134" grpId="0" animBg="1"/>
      <p:bldP spid="3135" grpId="0" animBg="1"/>
      <p:bldP spid="3136" grpId="0" animBg="1"/>
      <p:bldP spid="3137" grpId="0" animBg="1"/>
      <p:bldP spid="3138" grpId="0" animBg="1"/>
      <p:bldP spid="3139" grpId="0" animBg="1"/>
      <p:bldP spid="3140" grpId="0" animBg="1"/>
      <p:bldP spid="3142" grpId="0" animBg="1"/>
      <p:bldP spid="3143" grpId="0" animBg="1"/>
      <p:bldP spid="3144" grpId="0" animBg="1"/>
      <p:bldP spid="314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876256" y="3933056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491880" y="52292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 smtClean="0">
                <a:solidFill>
                  <a:srgbClr val="007033"/>
                </a:solidFill>
                <a:latin typeface="Georgia" pitchFamily="18" charset="0"/>
              </a:rPr>
              <a:t>Прыжок 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851920" y="1052736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800" b="1" dirty="0">
                <a:solidFill>
                  <a:srgbClr val="007033"/>
                </a:solidFill>
                <a:latin typeface="Georgia" pitchFamily="18" charset="0"/>
              </a:rPr>
              <a:t>Назови произведение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1052736"/>
            <a:ext cx="3003166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332656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372200" y="4077072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2411760" y="5517232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 smtClean="0">
                <a:solidFill>
                  <a:srgbClr val="007033"/>
                </a:solidFill>
                <a:latin typeface="Georgia" pitchFamily="18" charset="0"/>
              </a:rPr>
              <a:t>Акула 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779912" y="1052736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800" b="1" dirty="0">
                <a:solidFill>
                  <a:srgbClr val="007033"/>
                </a:solidFill>
                <a:latin typeface="Georgia" pitchFamily="18" charset="0"/>
              </a:rPr>
              <a:t>Назови произведение</a:t>
            </a:r>
          </a:p>
        </p:txBody>
      </p:sp>
      <p:sp>
        <p:nvSpPr>
          <p:cNvPr id="2" name="AutoShape 2" descr="ÐÐ°ÑÑÐ¸Ð½ÐºÐ¸ Ð¿Ð¾ Ð·Ð°Ð¿ÑÐ¾ÑÑ Ð¸Ð»Ð»ÑÑÑÑÐ°ÑÐ¸Ð¸ Ðº ÑÐ°ÑÑÐºÐ°Ð·Ð°Ð¼ ÑÐ¾Ð»ÑÑÐ¾Ð³Ð¾ Ð´Ð»Ñ Ð´ÐµÑÐµÐ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2952328" cy="4534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372200" y="4149080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2123728" y="486916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>
                <a:solidFill>
                  <a:srgbClr val="007033"/>
                </a:solidFill>
                <a:latin typeface="Georgia" pitchFamily="18" charset="0"/>
              </a:rPr>
              <a:t>Старый дед и внучек</a:t>
            </a:r>
          </a:p>
        </p:txBody>
      </p:sp>
      <p:sp>
        <p:nvSpPr>
          <p:cNvPr id="2" name="AutoShape 2" descr="ÐÐ°ÑÑÐ¸Ð½ÐºÐ¸ Ð¿Ð¾ Ð·Ð°Ð¿ÑÐ¾ÑÑ Ð¡ÑÐ°ÑÑÐ¹ Ð´ÐµÐ´ Ð¸ Ð²Ð½ÑÑÐµ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ÐÐ°ÑÑÐ¸Ð½ÐºÐ¸ Ð¿Ð¾ Ð·Ð°Ð¿ÑÐ¾ÑÑ Ð¡ÑÐ°ÑÑÐ¹ Ð´ÐµÐ´ Ð¸ Ð²Ð½ÑÑÐµÐº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ÐÐ°ÑÑÐ¸Ð½ÐºÐ¸ Ð¿Ð¾ Ð·Ð°Ð¿ÑÐ¾ÑÑ Ð¡ÑÐ°ÑÑÐ¹ Ð´ÐµÐ´ Ð¸ Ð²Ð½ÑÑÐµÐº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ÐÐ°ÑÑÐ¸Ð½ÐºÐ¸ Ð¿Ð¾ Ð·Ð°Ð¿ÑÐ¾ÑÑ Ð¡ÑÐ°ÑÑÐ¹ Ð´ÐµÐ´ Ð¸ Ð²Ð½ÑÑÐµÐº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124744"/>
            <a:ext cx="5199863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18864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эрудит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156176" y="4149080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708920"/>
            <a:ext cx="84969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 smtClean="0">
                <a:solidFill>
                  <a:srgbClr val="603000"/>
                </a:solidFill>
                <a:latin typeface="Georgia" pitchFamily="18" charset="0"/>
              </a:rPr>
              <a:t>Краткий рассказ, в котором действуют животные, растения, предметы, а подразумеваются людские поступки и поведение.  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647056" y="1196752"/>
            <a:ext cx="84969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000" b="1" dirty="0" smtClean="0">
                <a:solidFill>
                  <a:srgbClr val="924900"/>
                </a:solidFill>
                <a:latin typeface="Georgia" pitchFamily="18" charset="0"/>
              </a:rPr>
              <a:t>Что такое басня?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87624" y="332656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эрудит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228184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 smtClean="0">
                <a:solidFill>
                  <a:srgbClr val="603000"/>
                </a:solidFill>
                <a:latin typeface="Georgia" pitchFamily="18" charset="0"/>
              </a:rPr>
              <a:t>Краткое </a:t>
            </a:r>
            <a:r>
              <a:rPr lang="ru-RU" sz="2800" b="1" i="1" dirty="0">
                <a:solidFill>
                  <a:srgbClr val="603000"/>
                </a:solidFill>
                <a:latin typeface="Georgia" pitchFamily="18" charset="0"/>
              </a:rPr>
              <a:t>нравоучительное заключение </a:t>
            </a:r>
            <a:endParaRPr lang="ru-RU" sz="2800" b="1" i="1" dirty="0" smtClean="0">
              <a:solidFill>
                <a:srgbClr val="603000"/>
              </a:solidFill>
              <a:latin typeface="Georgia" pitchFamily="18" charset="0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 smtClean="0">
                <a:solidFill>
                  <a:srgbClr val="924900"/>
                </a:solidFill>
                <a:latin typeface="Georgia" pitchFamily="18" charset="0"/>
              </a:rPr>
              <a:t>Мораль басни – это...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403648" y="18864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эрудит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80112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2852936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 smtClean="0">
                <a:solidFill>
                  <a:srgbClr val="603000"/>
                </a:solidFill>
                <a:latin typeface="Georgia" pitchFamily="18" charset="0"/>
              </a:rPr>
              <a:t>Один из видов фольклора, в котором рассказывается о подвигах богатырей.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539552" y="1268760"/>
            <a:ext cx="84969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 smtClean="0">
                <a:solidFill>
                  <a:srgbClr val="924900"/>
                </a:solidFill>
                <a:latin typeface="Georgia" pitchFamily="18" charset="0"/>
              </a:rPr>
              <a:t>Объясни, что такое былина.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18864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эрудит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940152" y="4221088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67544" y="2852936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 smtClean="0">
                <a:solidFill>
                  <a:srgbClr val="603000"/>
                </a:solidFill>
                <a:latin typeface="Georgia" pitchFamily="18" charset="0"/>
              </a:rPr>
              <a:t>Это </a:t>
            </a:r>
            <a:r>
              <a:rPr lang="ru-RU" sz="2800" b="1" i="1" dirty="0">
                <a:solidFill>
                  <a:srgbClr val="603000"/>
                </a:solidFill>
                <a:latin typeface="Georgia" pitchFamily="18" charset="0"/>
              </a:rPr>
              <a:t>рассказ, повествование о действительно каком-то </a:t>
            </a:r>
            <a:r>
              <a:rPr lang="ru-RU" sz="2800" b="1" i="1" dirty="0" smtClean="0">
                <a:solidFill>
                  <a:srgbClr val="603000"/>
                </a:solidFill>
                <a:latin typeface="Georgia" pitchFamily="18" charset="0"/>
              </a:rPr>
              <a:t>происшедшем событии. Не </a:t>
            </a:r>
            <a:r>
              <a:rPr lang="ru-RU" sz="2800" b="1" i="1" dirty="0">
                <a:solidFill>
                  <a:srgbClr val="603000"/>
                </a:solidFill>
                <a:latin typeface="Georgia" pitchFamily="18" charset="0"/>
              </a:rPr>
              <a:t>выдумка!</a:t>
            </a:r>
            <a:endParaRPr lang="ru-RU" sz="2800" b="1" i="1" dirty="0" smtClean="0">
              <a:solidFill>
                <a:srgbClr val="603000"/>
              </a:solidFill>
              <a:latin typeface="Georgia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1124744"/>
            <a:ext cx="68062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603000"/>
                </a:solidFill>
              </a:rPr>
              <a:t>Какой рассказ называют былью?</a:t>
            </a:r>
            <a:endParaRPr lang="ru-RU" sz="3600" b="1" dirty="0">
              <a:solidFill>
                <a:srgbClr val="603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эрудит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876256" y="4005064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67544" y="2924944"/>
            <a:ext cx="84969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800" b="1" i="1" dirty="0">
                <a:solidFill>
                  <a:srgbClr val="603000"/>
                </a:solidFill>
                <a:latin typeface="Georgia" pitchFamily="18" charset="0"/>
              </a:rPr>
              <a:t>автор не передает свои чувства и переживания, а сообщает сведения и факты из жизни кого-либо, дает информацию.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95536" y="1052736"/>
            <a:ext cx="849694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600" b="1" dirty="0">
                <a:solidFill>
                  <a:srgbClr val="924900"/>
                </a:solidFill>
                <a:latin typeface="Georgia" pitchFamily="18" charset="0"/>
              </a:rPr>
              <a:t>Научно – познавательный рассказ – это рассказ, в котором…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Собачка 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 smtClean="0">
                <a:solidFill>
                  <a:srgbClr val="660066"/>
                </a:solidFill>
                <a:latin typeface="Georgia" pitchFamily="18" charset="0"/>
              </a:rPr>
              <a:t>Маленькая подружка льва.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1560" y="404664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Животные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в произведениях 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обезьянка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268760"/>
            <a:ext cx="84969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600" b="1" dirty="0">
                <a:solidFill>
                  <a:srgbClr val="660066"/>
                </a:solidFill>
                <a:latin typeface="Georgia" pitchFamily="18" charset="0"/>
              </a:rPr>
              <a:t>Виновница бед сына капитана корабля.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9512" y="404664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Животные в произведениях </a:t>
            </a:r>
          </a:p>
          <a:p>
            <a:pPr algn="ctr"/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717032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зайцы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052736"/>
            <a:ext cx="849694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 smtClean="0">
                <a:solidFill>
                  <a:srgbClr val="660066"/>
                </a:solidFill>
                <a:latin typeface="Georgia" pitchFamily="18" charset="0"/>
              </a:rPr>
              <a:t>Они бывают лесные, кормятся </a:t>
            </a:r>
            <a:r>
              <a:rPr lang="ru-RU" sz="3600" b="1" dirty="0" err="1" smtClean="0">
                <a:solidFill>
                  <a:srgbClr val="660066"/>
                </a:solidFill>
                <a:latin typeface="Georgia" pitchFamily="18" charset="0"/>
              </a:rPr>
              <a:t>корою</a:t>
            </a:r>
            <a:r>
              <a:rPr lang="ru-RU" sz="3600" b="1" dirty="0" smtClean="0">
                <a:solidFill>
                  <a:srgbClr val="660066"/>
                </a:solidFill>
                <a:latin typeface="Georgia" pitchFamily="18" charset="0"/>
              </a:rPr>
              <a:t> деревьев. Полевые – озимями и травой. </a:t>
            </a:r>
            <a:r>
              <a:rPr lang="ru-RU" sz="3600" b="1" dirty="0" err="1" smtClean="0">
                <a:solidFill>
                  <a:srgbClr val="660066"/>
                </a:solidFill>
                <a:latin typeface="Georgia" pitchFamily="18" charset="0"/>
              </a:rPr>
              <a:t>Гуменники</a:t>
            </a:r>
            <a:r>
              <a:rPr lang="ru-RU" sz="3600" b="1" dirty="0" smtClean="0">
                <a:solidFill>
                  <a:srgbClr val="660066"/>
                </a:solidFill>
                <a:latin typeface="Georgia" pitchFamily="18" charset="0"/>
              </a:rPr>
              <a:t> – хлебными зёрнами на гумнах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1520" y="404664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3600" b="1" spc="50" dirty="0">
                <a:ln w="11430"/>
                <a:gradFill>
                  <a:gsLst>
                    <a:gs pos="25000">
                      <a:srgbClr val="2A65AC"/>
                    </a:gs>
                    <a:gs pos="100000">
                      <a:srgbClr val="1F497D">
                        <a:lumMod val="7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Животные в произведениях </a:t>
            </a:r>
          </a:p>
          <a:p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652120" y="4005064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чижа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79512" y="1052736"/>
            <a:ext cx="84969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3600" b="1" dirty="0">
                <a:solidFill>
                  <a:srgbClr val="660066"/>
                </a:solidFill>
                <a:latin typeface="Times New Roman"/>
                <a:ea typeface="Calibri"/>
                <a:cs typeface="Times New Roman"/>
              </a:rPr>
              <a:t>Какую птичку держал Серёжа в клетке в рассказе "Птичка"?</a:t>
            </a:r>
            <a:endParaRPr lang="ru-RU" sz="3600" b="1" dirty="0">
              <a:solidFill>
                <a:srgbClr val="660066"/>
              </a:solidFill>
              <a:ea typeface="Calibri"/>
              <a:cs typeface="Times New Roman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404664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3600" b="1" spc="50" dirty="0">
                <a:ln w="11430"/>
                <a:gradFill>
                  <a:gsLst>
                    <a:gs pos="25000">
                      <a:srgbClr val="2A65AC"/>
                    </a:gs>
                    <a:gs pos="100000">
                      <a:srgbClr val="1F497D">
                        <a:lumMod val="7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Животные в произведениях </a:t>
            </a:r>
          </a:p>
          <a:p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827584" y="3717032"/>
            <a:ext cx="54726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котёнок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052736"/>
            <a:ext cx="849694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>
                <a:solidFill>
                  <a:srgbClr val="660066"/>
                </a:solidFill>
                <a:latin typeface="Georgia" pitchFamily="18" charset="0"/>
              </a:rPr>
              <a:t>В каком рассказе мальчик Вася закрыл собой котёнка от злых собак?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9552" y="332656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3600" b="1" spc="50" dirty="0">
                <a:ln w="11430"/>
                <a:gradFill>
                  <a:gsLst>
                    <a:gs pos="25000">
                      <a:srgbClr val="2A65AC"/>
                    </a:gs>
                    <a:gs pos="100000">
                      <a:srgbClr val="1F497D">
                        <a:lumMod val="7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Животные в произведениях </a:t>
            </a:r>
          </a:p>
          <a:p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148064" y="335699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16216" y="4149080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Ясная поляна</a:t>
            </a:r>
            <a:endParaRPr lang="ru-RU" sz="3200" b="1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В какой усадьбе родился </a:t>
            </a:r>
            <a:r>
              <a:rPr lang="ru-RU" sz="3600" b="1" dirty="0" err="1">
                <a:solidFill>
                  <a:schemeClr val="accent3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Л.Н.Толстой</a:t>
            </a:r>
            <a:r>
              <a:rPr lang="ru-RU" sz="2800" dirty="0">
                <a:solidFill>
                  <a:srgbClr val="181818"/>
                </a:solidFill>
                <a:latin typeface="Times New Roman"/>
                <a:ea typeface="Calibri"/>
                <a:cs typeface="Times New Roman"/>
              </a:rPr>
              <a:t>? </a:t>
            </a:r>
            <a:endParaRPr lang="ru-RU" sz="2000" dirty="0">
              <a:ea typeface="Calibri"/>
              <a:cs typeface="Times New Roman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300192" y="4005064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Школу для крестьянских детей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124744"/>
            <a:ext cx="84969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Что открыл писатель в Ясной поляне?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744</TotalTime>
  <Words>420</Words>
  <Application>Microsoft Office PowerPoint</Application>
  <PresentationFormat>Экран (4:3)</PresentationFormat>
  <Paragraphs>143</Paragraphs>
  <Slides>27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Ирина Н. Крылова</cp:lastModifiedBy>
  <cp:revision>22</cp:revision>
  <dcterms:created xsi:type="dcterms:W3CDTF">2014-01-06T16:00:12Z</dcterms:created>
  <dcterms:modified xsi:type="dcterms:W3CDTF">2019-06-05T09:51:15Z</dcterms:modified>
</cp:coreProperties>
</file>