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80" r:id="rId4"/>
    <p:sldId id="281" r:id="rId5"/>
    <p:sldId id="258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5" r:id="rId20"/>
    <p:sldId id="276" r:id="rId21"/>
    <p:sldId id="277" r:id="rId22"/>
    <p:sldId id="278" r:id="rId23"/>
    <p:sldId id="273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40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A5F366A-1457-4142-B786-BC85E5D63ECE}" type="datetimeFigureOut">
              <a:rPr lang="ru-RU" smtClean="0"/>
              <a:pPr/>
              <a:t>05.06.2019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1E41A7A-4566-425E-ABF9-98F251520D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500043"/>
            <a:ext cx="8458200" cy="33718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cap="small" dirty="0" smtClean="0">
                <a:latin typeface="Impact" pitchFamily="34" charset="0"/>
              </a:rPr>
              <a:t>Молодежь как особая </a:t>
            </a:r>
            <a:br>
              <a:rPr lang="ru-RU" sz="4000" cap="small" dirty="0" smtClean="0">
                <a:latin typeface="Impact" pitchFamily="34" charset="0"/>
              </a:rPr>
            </a:br>
            <a:r>
              <a:rPr lang="ru-RU" sz="4000" cap="small" dirty="0" smtClean="0">
                <a:latin typeface="Impact" pitchFamily="34" charset="0"/>
              </a:rPr>
              <a:t>социально-демографическая группа</a:t>
            </a:r>
            <a:br>
              <a:rPr lang="ru-RU" sz="4000" cap="small" dirty="0" smtClean="0">
                <a:latin typeface="Impact" pitchFamily="34" charset="0"/>
              </a:rPr>
            </a:br>
            <a:r>
              <a:rPr lang="ru-RU" sz="2400" cap="small" dirty="0" smtClean="0">
                <a:latin typeface="Impact" pitchFamily="34" charset="0"/>
              </a:rPr>
              <a:t>10 класс, урок обществознания</a:t>
            </a:r>
            <a:r>
              <a:rPr lang="ru-RU" sz="4000" cap="small" dirty="0" smtClean="0">
                <a:latin typeface="Impact" pitchFamily="34" charset="0"/>
              </a:rPr>
              <a:t/>
            </a:r>
            <a:br>
              <a:rPr lang="ru-RU" sz="4000" cap="small" dirty="0" smtClean="0">
                <a:latin typeface="Impact" pitchFamily="34" charset="0"/>
              </a:rPr>
            </a:br>
            <a:r>
              <a:rPr lang="ru-RU" sz="4000" cap="small" dirty="0" smtClean="0">
                <a:latin typeface="Impact" pitchFamily="34" charset="0"/>
              </a:rPr>
              <a:t> </a:t>
            </a:r>
            <a:br>
              <a:rPr lang="ru-RU" sz="4000" cap="small" dirty="0" smtClean="0">
                <a:latin typeface="Impact" pitchFamily="34" charset="0"/>
              </a:rPr>
            </a:br>
            <a:r>
              <a:rPr lang="ru-RU" sz="4000" cap="small" dirty="0" smtClean="0">
                <a:latin typeface="Impact" pitchFamily="34" charset="0"/>
              </a:rPr>
              <a:t>Т.Б. Севастьянова</a:t>
            </a:r>
            <a:r>
              <a:rPr lang="ru-RU" b="1" cap="small" dirty="0" smtClean="0"/>
              <a:t/>
            </a:r>
            <a:br>
              <a:rPr lang="ru-RU" b="1" cap="small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072074"/>
            <a:ext cx="6286544" cy="135732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Impact" pitchFamily="34" charset="0"/>
              </a:rPr>
              <a:t>Государственное бюджетное общеобразовательное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Impact" pitchFamily="34" charset="0"/>
              </a:rPr>
              <a:t>учреждение «Санкт-Петербургский губернаторский </a:t>
            </a:r>
            <a:br>
              <a:rPr lang="ru-RU" sz="2000" dirty="0" smtClean="0">
                <a:solidFill>
                  <a:schemeClr val="tx1"/>
                </a:solidFill>
                <a:latin typeface="Impact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Impact" pitchFamily="34" charset="0"/>
              </a:rPr>
              <a:t>физико-математический лицей №30» (ФМЛ № 30)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1007111" cy="946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семь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5500702"/>
            <a:ext cx="1301739" cy="851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857224" y="714356"/>
            <a:ext cx="7372376" cy="13573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Impact" pitchFamily="34" charset="0"/>
              </a:rPr>
              <a:t>самостоятельное обеспечение себя и своей семьи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642918"/>
            <a:ext cx="3543296" cy="1179576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sz="7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ВОПРОС</a:t>
            </a:r>
            <a:endParaRPr lang="ru-RU" sz="7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10" y="2571745"/>
            <a:ext cx="8043890" cy="3143272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51500" dist="25400" dir="5400000" rotWithShape="0">
              <a:srgbClr val="000000">
                <a:alpha val="40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4000" dirty="0" smtClean="0">
                <a:latin typeface="Impact" pitchFamily="34" charset="0"/>
              </a:rPr>
              <a:t>Только ли возраст является решающим критерием для определения молодежи как социальной группы?</a:t>
            </a:r>
            <a:endParaRPr lang="ru-RU" sz="40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4294967295"/>
          </p:nvPr>
        </p:nvSpPr>
        <p:spPr>
          <a:xfrm>
            <a:off x="428596" y="785794"/>
            <a:ext cx="8286808" cy="5788044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dirty="0" smtClean="0"/>
              <a:t> </a:t>
            </a:r>
            <a:r>
              <a:rPr lang="ru-RU" sz="3600" dirty="0" smtClean="0">
                <a:latin typeface="Impact" pitchFamily="34" charset="0"/>
              </a:rPr>
              <a:t>Временные границы молодежного возраста подвижны и обусловлены социальными и культурными условиями взросления. </a:t>
            </a:r>
          </a:p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Для правильного понимания особенностей молодежи как социальной группы следует акцентировать внимание не на демографическом критерии, а на социально-психологическом.</a:t>
            </a:r>
            <a:endParaRPr lang="ru-RU" sz="36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001056" cy="563231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u="sng" dirty="0">
                <a:solidFill>
                  <a:srgbClr val="C00000"/>
                </a:solidFill>
                <a:latin typeface="Impact" pitchFamily="34" charset="0"/>
              </a:rPr>
              <a:t>Молодежь</a:t>
            </a:r>
            <a:r>
              <a:rPr lang="ru-RU" sz="4000" i="1" u="sng" dirty="0">
                <a:solidFill>
                  <a:srgbClr val="C00000"/>
                </a:solidFill>
                <a:latin typeface="Impact" pitchFamily="34" charset="0"/>
              </a:rPr>
              <a:t> </a:t>
            </a:r>
            <a:r>
              <a:rPr lang="ru-RU" sz="4000" i="1" u="sng" dirty="0" smtClean="0">
                <a:solidFill>
                  <a:srgbClr val="C00000"/>
                </a:solidFill>
                <a:latin typeface="Impact" pitchFamily="34" charset="0"/>
              </a:rPr>
              <a:t> </a:t>
            </a:r>
            <a:r>
              <a:rPr lang="ru-RU" sz="4000" dirty="0" smtClean="0">
                <a:solidFill>
                  <a:srgbClr val="C00000"/>
                </a:solidFill>
                <a:latin typeface="Impact" pitchFamily="34" charset="0"/>
              </a:rPr>
              <a:t>—  </a:t>
            </a:r>
          </a:p>
          <a:p>
            <a:pPr algn="ctr"/>
            <a:r>
              <a:rPr lang="ru-RU" sz="4000" dirty="0" smtClean="0">
                <a:latin typeface="Impact" pitchFamily="34" charset="0"/>
              </a:rPr>
              <a:t>это </a:t>
            </a:r>
            <a:r>
              <a:rPr lang="ru-RU" sz="4000" dirty="0">
                <a:latin typeface="Impact" pitchFamily="34" charset="0"/>
              </a:rPr>
              <a:t>поколение людей, проходящих стадию взросления, т.е. становления </a:t>
            </a:r>
            <a:r>
              <a:rPr lang="ru-RU" sz="4000" dirty="0" smtClean="0">
                <a:latin typeface="Impact" pitchFamily="34" charset="0"/>
              </a:rPr>
              <a:t>личности (1), </a:t>
            </a:r>
            <a:r>
              <a:rPr lang="ru-RU" sz="4000" dirty="0">
                <a:latin typeface="Impact" pitchFamily="34" charset="0"/>
              </a:rPr>
              <a:t>усвоения </a:t>
            </a:r>
            <a:r>
              <a:rPr lang="ru-RU" sz="4000" dirty="0" smtClean="0">
                <a:latin typeface="Impact" pitchFamily="34" charset="0"/>
              </a:rPr>
              <a:t>знаний (2), </a:t>
            </a:r>
          </a:p>
          <a:p>
            <a:pPr algn="ctr"/>
            <a:r>
              <a:rPr lang="ru-RU" sz="4000" dirty="0" smtClean="0">
                <a:latin typeface="Impact" pitchFamily="34" charset="0"/>
              </a:rPr>
              <a:t>социальных </a:t>
            </a:r>
            <a:r>
              <a:rPr lang="ru-RU" sz="4000" dirty="0">
                <a:latin typeface="Impact" pitchFamily="34" charset="0"/>
              </a:rPr>
              <a:t>ценностей и </a:t>
            </a:r>
            <a:r>
              <a:rPr lang="ru-RU" sz="4000" dirty="0" smtClean="0">
                <a:latin typeface="Impact" pitchFamily="34" charset="0"/>
              </a:rPr>
              <a:t>норм (3), </a:t>
            </a:r>
            <a:r>
              <a:rPr lang="ru-RU" sz="4000" dirty="0">
                <a:latin typeface="Impact" pitchFamily="34" charset="0"/>
              </a:rPr>
              <a:t>необходимых для того, чтобы </a:t>
            </a:r>
            <a:r>
              <a:rPr lang="ru-RU" sz="4000" dirty="0" smtClean="0">
                <a:latin typeface="Impact" pitchFamily="34" charset="0"/>
              </a:rPr>
              <a:t>состояться  </a:t>
            </a:r>
            <a:r>
              <a:rPr lang="ru-RU" sz="4000" dirty="0">
                <a:latin typeface="Impact" pitchFamily="34" charset="0"/>
              </a:rPr>
              <a:t>как </a:t>
            </a:r>
            <a:r>
              <a:rPr lang="ru-RU" sz="4000" dirty="0" smtClean="0">
                <a:latin typeface="Impact" pitchFamily="34" charset="0"/>
              </a:rPr>
              <a:t>полноценный  </a:t>
            </a:r>
            <a:r>
              <a:rPr lang="ru-RU" sz="4000" dirty="0">
                <a:latin typeface="Impact" pitchFamily="34" charset="0"/>
              </a:rPr>
              <a:t>и полноправный </a:t>
            </a:r>
            <a:r>
              <a:rPr lang="ru-RU" sz="4000" dirty="0" smtClean="0">
                <a:latin typeface="Impact" pitchFamily="34" charset="0"/>
              </a:rPr>
              <a:t> член  </a:t>
            </a:r>
            <a:r>
              <a:rPr lang="ru-RU" sz="4000" dirty="0">
                <a:latin typeface="Impact" pitchFamily="34" charset="0"/>
              </a:rPr>
              <a:t>общества.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143372" y="857232"/>
            <a:ext cx="4543428" cy="1928826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Impact" pitchFamily="34" charset="0"/>
              </a:rPr>
              <a:t>Особенности </a:t>
            </a:r>
            <a:br>
              <a:rPr lang="ru-RU" sz="3600" dirty="0" smtClean="0">
                <a:latin typeface="Impact" pitchFamily="34" charset="0"/>
              </a:rPr>
            </a:br>
            <a:r>
              <a:rPr lang="ru-RU" sz="3600" dirty="0" smtClean="0">
                <a:latin typeface="Impact" pitchFamily="34" charset="0"/>
              </a:rPr>
              <a:t>(характерные черты) </a:t>
            </a:r>
            <a:br>
              <a:rPr lang="ru-RU" sz="3600" dirty="0" smtClean="0">
                <a:latin typeface="Impact" pitchFamily="34" charset="0"/>
              </a:rPr>
            </a:br>
            <a:r>
              <a:rPr lang="ru-RU" sz="3600" dirty="0" smtClean="0">
                <a:latin typeface="Impact" pitchFamily="34" charset="0"/>
              </a:rPr>
              <a:t>молодёжи</a:t>
            </a:r>
            <a:endParaRPr lang="ru-RU" sz="3600" dirty="0">
              <a:latin typeface="Impact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359850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>
              <a:buNone/>
            </a:pPr>
            <a:r>
              <a:rPr lang="ru-RU" sz="3200" dirty="0" smtClean="0">
                <a:latin typeface="Impact" pitchFamily="34" charset="0"/>
              </a:rPr>
              <a:t>1. Молодежь с точки зрения </a:t>
            </a:r>
            <a:r>
              <a:rPr lang="ru-RU" sz="3200" dirty="0" smtClean="0">
                <a:solidFill>
                  <a:srgbClr val="C00000"/>
                </a:solidFill>
                <a:latin typeface="Impact" pitchFamily="34" charset="0"/>
              </a:rPr>
              <a:t>ведущих видов деятельности</a:t>
            </a:r>
            <a:r>
              <a:rPr lang="ru-RU" sz="3200" dirty="0" smtClean="0">
                <a:latin typeface="Impact" pitchFamily="34" charset="0"/>
              </a:rPr>
              <a:t>, то этот период совпадает с завершением образования (учебной деятельности) и вступлением в трудовую жизнь (трудовая деятельность).</a:t>
            </a:r>
            <a:endParaRPr lang="ru-RU" sz="32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71480"/>
            <a:ext cx="7329510" cy="1643074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r"/>
            <a:r>
              <a:rPr lang="ru-RU" dirty="0" smtClean="0">
                <a:latin typeface="Impact" pitchFamily="34" charset="0"/>
              </a:rPr>
              <a:t>Особенности  (характерные черты) </a:t>
            </a:r>
            <a:br>
              <a:rPr lang="ru-RU" dirty="0" smtClean="0">
                <a:latin typeface="Impact" pitchFamily="34" charset="0"/>
              </a:rPr>
            </a:br>
            <a:r>
              <a:rPr lang="ru-RU" dirty="0" smtClean="0">
                <a:latin typeface="Impact" pitchFamily="34" charset="0"/>
              </a:rPr>
              <a:t>молодёжи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428868"/>
            <a:ext cx="8643998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dirty="0" smtClean="0">
                <a:latin typeface="Impact" pitchFamily="34" charset="0"/>
              </a:rPr>
              <a:t>2. С точки зрения </a:t>
            </a:r>
            <a:r>
              <a:rPr lang="ru-RU" sz="3000" dirty="0" smtClean="0">
                <a:solidFill>
                  <a:srgbClr val="C00000"/>
                </a:solidFill>
                <a:latin typeface="Impact" pitchFamily="34" charset="0"/>
              </a:rPr>
              <a:t>психологии </a:t>
            </a:r>
            <a:r>
              <a:rPr lang="ru-RU" sz="3000" dirty="0" smtClean="0">
                <a:latin typeface="Impact" pitchFamily="34" charset="0"/>
              </a:rPr>
              <a:t>— это период обретения своего </a:t>
            </a:r>
            <a:r>
              <a:rPr lang="ru-RU" sz="3000" dirty="0" smtClean="0">
                <a:solidFill>
                  <a:srgbClr val="C00000"/>
                </a:solidFill>
                <a:latin typeface="Impact" pitchFamily="34" charset="0"/>
              </a:rPr>
              <a:t>Я</a:t>
            </a:r>
            <a:r>
              <a:rPr lang="ru-RU" sz="3000" dirty="0" smtClean="0">
                <a:latin typeface="Impact" pitchFamily="34" charset="0"/>
              </a:rPr>
              <a:t>, утверждения человека как индивидуальной, </a:t>
            </a:r>
            <a:r>
              <a:rPr lang="ru-RU" sz="3000" dirty="0" smtClean="0">
                <a:solidFill>
                  <a:srgbClr val="C00000"/>
                </a:solidFill>
                <a:latin typeface="Impact" pitchFamily="34" charset="0"/>
              </a:rPr>
              <a:t>неповторимой личности </a:t>
            </a:r>
            <a:r>
              <a:rPr lang="ru-RU" sz="3000" dirty="0" smtClean="0">
                <a:latin typeface="Impact" pitchFamily="34" charset="0"/>
              </a:rPr>
              <a:t>; процесс поиска своего особого пути достижения успеха и счастья. Как в любом поиске, молодой человек не застрахован от трудностей и ошибок. Однако именно осознание этих ошибок формирует его </a:t>
            </a:r>
            <a:r>
              <a:rPr lang="ru-RU" sz="3000" dirty="0" smtClean="0">
                <a:solidFill>
                  <a:srgbClr val="C00000"/>
                </a:solidFill>
                <a:latin typeface="Impact" pitchFamily="34" charset="0"/>
              </a:rPr>
              <a:t>собственный жизненный опыт</a:t>
            </a:r>
            <a:r>
              <a:rPr lang="ru-RU" sz="3000" dirty="0" smtClean="0">
                <a:latin typeface="Impact" pitchFamily="34" charset="0"/>
              </a:rPr>
              <a:t>.</a:t>
            </a:r>
            <a:endParaRPr lang="ru-RU" sz="30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714356"/>
            <a:ext cx="7186634" cy="1000132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Impact" pitchFamily="34" charset="0"/>
              </a:rPr>
              <a:t>Особенности  (характерные черты) </a:t>
            </a:r>
            <a:br>
              <a:rPr lang="ru-RU" dirty="0" smtClean="0">
                <a:latin typeface="Impact" pitchFamily="34" charset="0"/>
              </a:rPr>
            </a:br>
            <a:r>
              <a:rPr lang="ru-RU" dirty="0" smtClean="0">
                <a:latin typeface="Impact" pitchFamily="34" charset="0"/>
              </a:rPr>
              <a:t>молодёжи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572560" cy="4574296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Impact" pitchFamily="34" charset="0"/>
              </a:rPr>
              <a:t>3. С позиции </a:t>
            </a:r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права</a:t>
            </a:r>
            <a:r>
              <a:rPr lang="ru-RU" dirty="0" smtClean="0">
                <a:latin typeface="Impact" pitchFamily="34" charset="0"/>
              </a:rPr>
              <a:t> молодость — время наступления гражданского совершеннолетия (Россия — 18 лет). </a:t>
            </a:r>
          </a:p>
          <a:p>
            <a:pPr>
              <a:buNone/>
            </a:pPr>
            <a:r>
              <a:rPr lang="ru-RU" dirty="0" smtClean="0">
                <a:latin typeface="Impact" pitchFamily="34" charset="0"/>
              </a:rPr>
              <a:t>Совершеннолетний человек получает </a:t>
            </a:r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полную правоспособность</a:t>
            </a:r>
            <a:r>
              <a:rPr lang="ru-RU" dirty="0" smtClean="0">
                <a:latin typeface="Impact" pitchFamily="34" charset="0"/>
              </a:rPr>
              <a:t>, т.е. возможность пользоваться всеми правами гражданина (избирательными правами, правом вступления в законный брак и т.д.) </a:t>
            </a:r>
          </a:p>
          <a:p>
            <a:pPr>
              <a:buNone/>
            </a:pPr>
            <a:r>
              <a:rPr lang="ru-RU" dirty="0" smtClean="0">
                <a:latin typeface="Impact" pitchFamily="34" charset="0"/>
              </a:rPr>
              <a:t>Одновременно молодой человек принимает на себя определенные </a:t>
            </a:r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обязанности</a:t>
            </a:r>
            <a:r>
              <a:rPr lang="ru-RU" dirty="0" smtClean="0">
                <a:latin typeface="Impact" pitchFamily="34" charset="0"/>
              </a:rPr>
              <a:t>, среди которых — соблюдение законов, уплата налогов, забота о нетрудоспособных членах семьи, зашита Отечества.</a:t>
            </a:r>
            <a:endParaRPr lang="ru-RU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15394" cy="857256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ru-RU" sz="3200" dirty="0" smtClean="0">
                <a:latin typeface="Impact" pitchFamily="34" charset="0"/>
              </a:rPr>
              <a:t>Особенности  (характерные черты) </a:t>
            </a:r>
            <a:br>
              <a:rPr lang="ru-RU" sz="3200" dirty="0" smtClean="0">
                <a:latin typeface="Impact" pitchFamily="34" charset="0"/>
              </a:rPr>
            </a:br>
            <a:r>
              <a:rPr lang="ru-RU" sz="3200" dirty="0" smtClean="0">
                <a:latin typeface="Impact" pitchFamily="34" charset="0"/>
              </a:rPr>
              <a:t>молодёжи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715436" cy="5002924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>
                <a:latin typeface="Impact" pitchFamily="34" charset="0"/>
              </a:rPr>
              <a:t>4. С </a:t>
            </a:r>
            <a:r>
              <a:rPr lang="ru-RU" sz="3200" dirty="0" smtClean="0">
                <a:solidFill>
                  <a:srgbClr val="C00000"/>
                </a:solidFill>
                <a:latin typeface="Impact" pitchFamily="34" charset="0"/>
              </a:rPr>
              <a:t>общефилософской</a:t>
            </a:r>
            <a:r>
              <a:rPr lang="ru-RU" sz="3200" dirty="0" smtClean="0">
                <a:latin typeface="Impact" pitchFamily="34" charset="0"/>
              </a:rPr>
              <a:t> точки зрения молодость – это время возможностей, время устремленности в будущее.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  <a:latin typeface="Impact" pitchFamily="34" charset="0"/>
              </a:rPr>
              <a:t>Артур Шопенгауэр </a:t>
            </a:r>
            <a:r>
              <a:rPr lang="ru-RU" sz="3200" dirty="0" smtClean="0">
                <a:latin typeface="Impact" pitchFamily="34" charset="0"/>
              </a:rPr>
              <a:t>(1788-1860 г.г.) говорил: </a:t>
            </a:r>
          </a:p>
          <a:p>
            <a:pPr>
              <a:buNone/>
            </a:pPr>
            <a:r>
              <a:rPr lang="ru-RU" sz="3200" u="sng" dirty="0" smtClean="0">
                <a:latin typeface="Impact" pitchFamily="34" charset="0"/>
              </a:rPr>
              <a:t>«С точки зрения молодости, жизнь — бесконечно долгое будущее; с точки зрения старости, это очень краткое прошлое». </a:t>
            </a:r>
            <a:r>
              <a:rPr lang="ru-RU" sz="3200" dirty="0" smtClean="0">
                <a:latin typeface="Impact" pitchFamily="34" charset="0"/>
              </a:rPr>
              <a:t>Молодость — это время, когда еще ничего не свершилось, когда все можно успеть сделать.</a:t>
            </a:r>
            <a:endParaRPr lang="ru-RU" sz="32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571480"/>
            <a:ext cx="1900222" cy="35719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ВЫВОД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2990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4000" i="1" u="sng" dirty="0" smtClean="0">
                <a:solidFill>
                  <a:srgbClr val="C00000"/>
                </a:solidFill>
                <a:latin typeface="Impact" pitchFamily="34" charset="0"/>
              </a:rPr>
              <a:t>Молодежь</a:t>
            </a:r>
            <a:r>
              <a:rPr lang="ru-RU" sz="4000" dirty="0" smtClean="0">
                <a:solidFill>
                  <a:srgbClr val="C00000"/>
                </a:solidFill>
                <a:latin typeface="Impact" pitchFamily="34" charset="0"/>
              </a:rPr>
              <a:t>  —  </a:t>
            </a:r>
          </a:p>
          <a:p>
            <a:pPr algn="ctr">
              <a:buNone/>
            </a:pPr>
            <a:r>
              <a:rPr lang="ru-RU" sz="4000" dirty="0" smtClean="0">
                <a:latin typeface="Impact" pitchFamily="34" charset="0"/>
              </a:rPr>
              <a:t>это специфическая социально-демографическая группа,  характер которой определен совокупностью  возрастных характеристик,  особенностей социального положения и  особым психологическим складом.</a:t>
            </a:r>
            <a:endParaRPr lang="ru-RU" sz="4000" dirty="0">
              <a:latin typeface="Impact" pitchFamily="34" charset="0"/>
            </a:endParaRPr>
          </a:p>
        </p:txBody>
      </p:sp>
      <p:sp>
        <p:nvSpPr>
          <p:cNvPr id="4" name="5-конечная звезда 3"/>
          <p:cNvSpPr/>
          <p:nvPr/>
        </p:nvSpPr>
        <p:spPr>
          <a:xfrm>
            <a:off x="1214414" y="571480"/>
            <a:ext cx="1571636" cy="1000132"/>
          </a:xfrm>
          <a:prstGeom prst="star5">
            <a:avLst/>
          </a:prstGeom>
          <a:solidFill>
            <a:srgbClr val="FFFF00"/>
          </a:solidFill>
          <a:effectLst>
            <a:glow rad="101600">
              <a:srgbClr val="FFFF00"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00496" y="571480"/>
            <a:ext cx="4686304" cy="107157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Некоторые проблемы молодёжи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500307"/>
            <a:ext cx="8186766" cy="392909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В Российской Федерации высок уровень безработицы среди молодых людей 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в возрасте 15–24 года (6,4%). 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Продолжается уход молодежи в сферу "теневой" экономики, который по различным оценкам составляет 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от 2,3 до 2,6 миллионов 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молодых людей в год.</a:t>
            </a:r>
            <a:endParaRPr lang="ru-RU" sz="2800" dirty="0">
              <a:latin typeface="Impact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714356"/>
            <a:ext cx="8501122" cy="585948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Impact" pitchFamily="34" charset="0"/>
              </a:rPr>
              <a:t>План.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4000" dirty="0" smtClean="0">
                <a:latin typeface="Impact" pitchFamily="34" charset="0"/>
              </a:rPr>
              <a:t>Характеристика молодёжи как социально-демографической группы.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4000" dirty="0" smtClean="0">
                <a:latin typeface="Impact" pitchFamily="34" charset="0"/>
              </a:rPr>
              <a:t>Молодёжь в современном обществе.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4000" dirty="0" smtClean="0">
                <a:latin typeface="Impact" pitchFamily="34" charset="0"/>
              </a:rPr>
              <a:t>Проблемы молодёжи.</a:t>
            </a:r>
          </a:p>
          <a:p>
            <a:pPr marL="624078" indent="-514350">
              <a:buFont typeface="+mj-lt"/>
              <a:buAutoNum type="arabicPeriod"/>
            </a:pPr>
            <a:r>
              <a:rPr lang="ru-RU" sz="4000" dirty="0" smtClean="0">
                <a:latin typeface="Impact" pitchFamily="34" charset="0"/>
              </a:rPr>
              <a:t>Молодежная политика в России.</a:t>
            </a:r>
          </a:p>
          <a:p>
            <a:pPr marL="624078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714356"/>
            <a:ext cx="4329114" cy="1495444"/>
          </a:xfrm>
        </p:spPr>
        <p:txBody>
          <a:bodyPr>
            <a:normAutofit/>
          </a:bodyPr>
          <a:lstStyle/>
          <a:p>
            <a:pPr algn="r"/>
            <a:r>
              <a:rPr lang="ru-RU" sz="3200" dirty="0" smtClean="0">
                <a:solidFill>
                  <a:srgbClr val="C00000"/>
                </a:solidFill>
                <a:latin typeface="Impact" pitchFamily="34" charset="0"/>
              </a:rPr>
              <a:t>Некоторые проблемы молодёжи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57562"/>
            <a:ext cx="8258204" cy="3286148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За 10 лет в России количество </a:t>
            </a:r>
          </a:p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детей-сирот увеличилось вдвое и составило 734 тыс. человек. </a:t>
            </a:r>
          </a:p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93% - это социальные сироты, </a:t>
            </a:r>
          </a:p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сироты при живых родителях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857232"/>
            <a:ext cx="4757742" cy="135256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Некоторые проблемы молодёжи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214687"/>
            <a:ext cx="8258204" cy="3071834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Криминальная активность малолетних правонарушителей сопоставима с преступностью взрослых. 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Доля правонарушителей в возрасте 14 – 29 лет (54,7%) более чем в два раза превышает долю данной возрастной группы в численности всего населения. </a:t>
            </a:r>
            <a:endParaRPr lang="ru-RU" sz="2800" dirty="0">
              <a:latin typeface="Impac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785794"/>
            <a:ext cx="4857784" cy="1424006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Некоторые проблемы молодёжи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3429000"/>
            <a:ext cx="8572560" cy="3214709"/>
          </a:xfr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В общей группе ВИЧ-инфицированных граждан России молодые люди в возрасте от 15 до 30 лет </a:t>
            </a:r>
          </a:p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составляют 79%, </a:t>
            </a:r>
          </a:p>
          <a:p>
            <a:pPr algn="ctr">
              <a:buNone/>
            </a:pPr>
            <a:r>
              <a:rPr lang="ru-RU" sz="3600" dirty="0" smtClean="0">
                <a:latin typeface="Impact" pitchFamily="34" charset="0"/>
              </a:rPr>
              <a:t>молодые женщины в аналогичном возрасте – 80%.</a:t>
            </a:r>
            <a:endParaRPr lang="ru-RU" sz="3600" dirty="0">
              <a:latin typeface="Impac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Impact" pitchFamily="34" charset="0"/>
              </a:rPr>
              <a:t>Задание (</a:t>
            </a:r>
            <a:r>
              <a:rPr lang="ru-RU" dirty="0" err="1" smtClean="0">
                <a:latin typeface="Impact" pitchFamily="34" charset="0"/>
              </a:rPr>
              <a:t>д</a:t>
            </a:r>
            <a:r>
              <a:rPr lang="ru-RU" dirty="0" smtClean="0">
                <a:latin typeface="Impact" pitchFamily="34" charset="0"/>
              </a:rPr>
              <a:t>/</a:t>
            </a:r>
            <a:r>
              <a:rPr lang="ru-RU" dirty="0" err="1" smtClean="0">
                <a:latin typeface="Impact" pitchFamily="34" charset="0"/>
              </a:rPr>
              <a:t>з</a:t>
            </a:r>
            <a:r>
              <a:rPr lang="ru-RU" dirty="0" smtClean="0">
                <a:latin typeface="Impact" pitchFamily="34" charset="0"/>
              </a:rPr>
              <a:t>)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Напишите эссе 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«Проблемы молодёжи в современном обществе» (экономические, социальные, духовно-нравственные и другие)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500042"/>
            <a:ext cx="4214842" cy="1785950"/>
          </a:xfr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u="sng" dirty="0" smtClean="0">
                <a:solidFill>
                  <a:srgbClr val="C00000"/>
                </a:solidFill>
                <a:latin typeface="Impact" pitchFamily="34" charset="0"/>
              </a:rPr>
              <a:t>Молодежная политика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42844" y="3000372"/>
            <a:ext cx="8572560" cy="3500462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Impact" pitchFamily="34" charset="0"/>
              </a:rPr>
              <a:t>С</a:t>
            </a:r>
            <a:r>
              <a:rPr lang="ru-RU" sz="3600" dirty="0" smtClean="0">
                <a:latin typeface="Impact" pitchFamily="34" charset="0"/>
              </a:rPr>
              <a:t>истема государственных приоритетов и мер, направленных на создание условий и возможностей для успешной социализации и эффективной самореализации молодежи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642918"/>
            <a:ext cx="8715436" cy="785818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Impact" pitchFamily="34" charset="0"/>
              </a:rPr>
              <a:t>12 августа – Международный день молодёжи</a:t>
            </a:r>
            <a:endParaRPr lang="ru-RU" sz="3200" dirty="0">
              <a:latin typeface="Impact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281518" cy="5072098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Он установлен Генеральной Ассамблеей ООН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 с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1999 года</a:t>
            </a:r>
            <a:r>
              <a:rPr lang="ru-RU" sz="2400" dirty="0" smtClean="0">
                <a:latin typeface="Impact" pitchFamily="34" charset="0"/>
              </a:rPr>
              <a:t>.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Каждый год мероприятия, посвященные Дню молодежи (среди которых — разнообразные концерты, выставки, конференции, семинары, </a:t>
            </a:r>
            <a:r>
              <a:rPr lang="ru-RU" sz="2400" dirty="0" err="1" smtClean="0">
                <a:latin typeface="Impact" pitchFamily="34" charset="0"/>
              </a:rPr>
              <a:t>флешмобы</a:t>
            </a:r>
            <a:r>
              <a:rPr lang="ru-RU" sz="2400" dirty="0" smtClean="0">
                <a:latin typeface="Impact" pitchFamily="34" charset="0"/>
              </a:rPr>
              <a:t> и др.), проходят под определенным девизом.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571612"/>
            <a:ext cx="4281518" cy="5072097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r">
              <a:buNone/>
            </a:pPr>
            <a:r>
              <a:rPr lang="ru-RU" sz="2400" u="sng" dirty="0" smtClean="0">
                <a:solidFill>
                  <a:srgbClr val="C00000"/>
                </a:solidFill>
                <a:latin typeface="Impact" pitchFamily="34" charset="0"/>
              </a:rPr>
              <a:t>Примеры.</a:t>
            </a:r>
          </a:p>
          <a:p>
            <a:pPr>
              <a:buNone/>
            </a:pPr>
            <a:r>
              <a:rPr lang="ru-RU" sz="2400" dirty="0" smtClean="0">
                <a:latin typeface="Impact" pitchFamily="34" charset="0"/>
              </a:rPr>
              <a:t>«Совместная борьба с нищетой: молодежь и искоренение нищеты»,</a:t>
            </a:r>
          </a:p>
          <a:p>
            <a:pPr>
              <a:buNone/>
            </a:pPr>
            <a:r>
              <a:rPr lang="ru-RU" sz="2400" dirty="0" smtClean="0">
                <a:latin typeface="Impact" pitchFamily="34" charset="0"/>
              </a:rPr>
              <a:t>«Молодежь и изменение климата: время действовать»,</a:t>
            </a:r>
          </a:p>
          <a:p>
            <a:pPr>
              <a:buNone/>
            </a:pPr>
            <a:r>
              <a:rPr lang="ru-RU" sz="2400" dirty="0" smtClean="0">
                <a:latin typeface="Impact" pitchFamily="34" charset="0"/>
              </a:rPr>
              <a:t> «Молодежь и психическое здоровье», </a:t>
            </a:r>
          </a:p>
          <a:p>
            <a:pPr>
              <a:buNone/>
            </a:pPr>
            <a:r>
              <a:rPr lang="ru-RU" sz="2400" dirty="0" smtClean="0">
                <a:latin typeface="Impact" pitchFamily="34" charset="0"/>
              </a:rPr>
              <a:t>«Молодежь и гражданская вовлеченность»,</a:t>
            </a:r>
          </a:p>
          <a:p>
            <a:pPr>
              <a:buNone/>
            </a:pPr>
            <a:r>
              <a:rPr lang="ru-RU" sz="2400" dirty="0" smtClean="0">
                <a:latin typeface="Impact" pitchFamily="34" charset="0"/>
              </a:rPr>
              <a:t>«Молодежь строит мир» …</a:t>
            </a:r>
            <a:endParaRPr lang="ru-RU" sz="24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Impact" pitchFamily="34" charset="0"/>
              </a:rPr>
              <a:t>27 июня – день молодёжи в России</a:t>
            </a:r>
            <a:endParaRPr lang="ru-RU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43174" y="4500570"/>
            <a:ext cx="4038600" cy="20368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Отмечался в Советском Союзе с 1958 года.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С 1993 года празднуется 27 июня.</a:t>
            </a:r>
            <a:endParaRPr lang="ru-RU" sz="2800" dirty="0">
              <a:latin typeface="Impact" pitchFamily="34" charset="0"/>
            </a:endParaRPr>
          </a:p>
        </p:txBody>
      </p:sp>
      <p:pic>
        <p:nvPicPr>
          <p:cNvPr id="5" name="Содержимое 4" descr="11813009600329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8472518" cy="2903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14678" y="571480"/>
            <a:ext cx="2643206" cy="857256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Impact" pitchFamily="34" charset="0"/>
              </a:rPr>
              <a:t>ПОНЯТИЕ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1643051"/>
            <a:ext cx="4281518" cy="5000660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Молодёжь  </a:t>
            </a:r>
          </a:p>
          <a:p>
            <a:pPr algn="ctr">
              <a:buNone/>
            </a:pPr>
            <a:r>
              <a:rPr lang="ru-RU" sz="2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(широкий смысл) </a:t>
            </a: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—</a:t>
            </a:r>
            <a:r>
              <a:rPr lang="ru-RU" sz="2800" dirty="0" smtClean="0">
                <a:latin typeface="Impact" pitchFamily="34" charset="0"/>
              </a:rPr>
              <a:t>  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обширная совокупность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 групповых общностей, 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образующихся на 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    основе возрастных признаков и связанных с ними 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основных видов </a:t>
            </a:r>
          </a:p>
          <a:p>
            <a:pPr algn="ctr">
              <a:buNone/>
            </a:pPr>
            <a:r>
              <a:rPr lang="ru-RU" sz="2800" dirty="0" smtClean="0">
                <a:latin typeface="Impact" pitchFamily="34" charset="0"/>
              </a:rPr>
              <a:t>деятельности.</a:t>
            </a:r>
            <a:endParaRPr lang="ru-RU" sz="2800" dirty="0">
              <a:latin typeface="Impact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43051"/>
            <a:ext cx="4352956" cy="5000660"/>
          </a:xfrm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C00000"/>
                </a:solidFill>
                <a:latin typeface="Impact" pitchFamily="34" charset="0"/>
              </a:rPr>
              <a:t>Молодёжь (узкий/социологический смысл) - </a:t>
            </a:r>
            <a:r>
              <a:rPr lang="ru-RU" sz="2400" dirty="0" smtClean="0">
                <a:latin typeface="Impact" pitchFamily="34" charset="0"/>
              </a:rPr>
              <a:t>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социально-демографическая группа,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выделяемая на основе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обусловленных возрастом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особенностей социального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положения молодых людей, их места и функций в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социальной структуре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общества, специфических </a:t>
            </a:r>
          </a:p>
          <a:p>
            <a:pPr algn="ctr">
              <a:buNone/>
            </a:pPr>
            <a:r>
              <a:rPr lang="ru-RU" sz="2400" dirty="0" smtClean="0">
                <a:latin typeface="Impact" pitchFamily="34" charset="0"/>
              </a:rPr>
              <a:t>интересов и ценностей. </a:t>
            </a:r>
            <a:endParaRPr lang="ru-RU" sz="2400" dirty="0">
              <a:latin typeface="Impact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428728" y="714356"/>
            <a:ext cx="1214446" cy="500066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572264" y="714356"/>
            <a:ext cx="1000132" cy="571504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60180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Impact" pitchFamily="34" charset="0"/>
              </a:rPr>
              <a:t>Молодостью</a:t>
            </a:r>
            <a:r>
              <a:rPr lang="ru-RU" sz="5400" dirty="0" smtClean="0">
                <a:solidFill>
                  <a:srgbClr val="002060"/>
                </a:solidFill>
                <a:latin typeface="Impact" pitchFamily="34" charset="0"/>
              </a:rPr>
              <a:t> принято называть период в жизни человека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Impact" pitchFamily="34" charset="0"/>
              </a:rPr>
              <a:t>от 14 до 30 лет  </a:t>
            </a:r>
            <a:r>
              <a:rPr lang="ru-RU" sz="5400" dirty="0" smtClean="0">
                <a:solidFill>
                  <a:srgbClr val="002060"/>
                </a:solidFill>
                <a:latin typeface="Impact" pitchFamily="34" charset="0"/>
              </a:rPr>
              <a:t>— 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002060"/>
                </a:solidFill>
                <a:latin typeface="Impact" pitchFamily="34" charset="0"/>
              </a:rPr>
              <a:t>между детством и взрослым состоянием.</a:t>
            </a:r>
            <a:endParaRPr lang="ru-RU" sz="5400" dirty="0">
              <a:solidFill>
                <a:srgbClr val="002060"/>
              </a:solidFill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4000528" cy="22502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User\Desktop\treadmill-otzyvy_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643314"/>
            <a:ext cx="4000528" cy="26697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Заголовок 10"/>
          <p:cNvSpPr>
            <a:spLocks noGrp="1"/>
          </p:cNvSpPr>
          <p:nvPr>
            <p:ph type="title" idx="4294967295"/>
          </p:nvPr>
        </p:nvSpPr>
        <p:spPr>
          <a:xfrm>
            <a:off x="4957763" y="857250"/>
            <a:ext cx="4186237" cy="2286000"/>
          </a:xfr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>
                <a:latin typeface="Impact" pitchFamily="34" charset="0"/>
              </a:rPr>
              <a:t>Физическая зрелость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 descr="https://kvd-moskva.ru/upload/stati/15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kvd-moskva.ru/upload/stati/156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143248"/>
            <a:ext cx="4572000" cy="304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5743575" y="285750"/>
            <a:ext cx="3400425" cy="2643188"/>
          </a:xfr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Impact" pitchFamily="34" charset="0"/>
              </a:rPr>
              <a:t>получение необходимых знаний о мире и обществе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krasnojarskaja detskaja zheleznaja doroga_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595172"/>
            <a:ext cx="1571636" cy="1048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000500" y="214313"/>
            <a:ext cx="5143500" cy="2643187"/>
          </a:xfrm>
        </p:spPr>
        <p:txBody>
          <a:bodyPr/>
          <a:lstStyle/>
          <a:p>
            <a:pPr algn="ctr"/>
            <a:r>
              <a:rPr lang="ru-RU" dirty="0" smtClean="0">
                <a:latin typeface="Impact" pitchFamily="34" charset="0"/>
              </a:rPr>
              <a:t>приобретение профессиональных навыков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316</TotalTime>
  <Words>444</Words>
  <Application>Microsoft Office PowerPoint</Application>
  <PresentationFormat>Экран (4:3)</PresentationFormat>
  <Paragraphs>91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Городская</vt:lpstr>
      <vt:lpstr>Молодежь как особая  социально-демографическая группа 10 класс, урок обществознания   Т.Б. Севастьянова </vt:lpstr>
      <vt:lpstr>Слайд 2</vt:lpstr>
      <vt:lpstr>12 августа – Международный день молодёжи</vt:lpstr>
      <vt:lpstr>27 июня – день молодёжи в России</vt:lpstr>
      <vt:lpstr>ПОНЯТИЕ</vt:lpstr>
      <vt:lpstr>Слайд 6</vt:lpstr>
      <vt:lpstr>Физическая зрелость</vt:lpstr>
      <vt:lpstr>получение необходимых знаний о мире и обществе</vt:lpstr>
      <vt:lpstr>приобретение профессиональных навыков</vt:lpstr>
      <vt:lpstr>самостоятельное обеспечение себя и своей семьи</vt:lpstr>
      <vt:lpstr>Слайд 11</vt:lpstr>
      <vt:lpstr>Слайд 12</vt:lpstr>
      <vt:lpstr>Слайд 13</vt:lpstr>
      <vt:lpstr>Особенности  (характерные черты)  молодёжи</vt:lpstr>
      <vt:lpstr>Особенности  (характерные черты)  молодёжи</vt:lpstr>
      <vt:lpstr>Особенности  (характерные черты)  молодёжи</vt:lpstr>
      <vt:lpstr>Особенности  (характерные черты)  молодёжи</vt:lpstr>
      <vt:lpstr>ВЫВОД</vt:lpstr>
      <vt:lpstr>Некоторые проблемы молодёжи</vt:lpstr>
      <vt:lpstr>Некоторые проблемы молодёжи</vt:lpstr>
      <vt:lpstr>Некоторые проблемы молодёжи</vt:lpstr>
      <vt:lpstr>Некоторые проблемы молодёжи</vt:lpstr>
      <vt:lpstr>Задание (д/з)</vt:lpstr>
      <vt:lpstr>Молодежная политика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Молодежь как особая  социально-демографическая группа 10 класс, урок обществознания   Т.Б. Севастьянова</dc:title>
  <dc:creator>User</dc:creator>
  <cp:lastModifiedBy>User</cp:lastModifiedBy>
  <cp:revision>31</cp:revision>
  <dcterms:created xsi:type="dcterms:W3CDTF">2018-11-08T08:14:41Z</dcterms:created>
  <dcterms:modified xsi:type="dcterms:W3CDTF">2019-06-05T07:33:43Z</dcterms:modified>
</cp:coreProperties>
</file>