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8" r:id="rId20"/>
    <p:sldId id="276" r:id="rId21"/>
    <p:sldId id="274" r:id="rId22"/>
    <p:sldId id="277" r:id="rId23"/>
    <p:sldId id="279" r:id="rId24"/>
    <p:sldId id="280" r:id="rId25"/>
    <p:sldId id="281" r:id="rId26"/>
    <p:sldId id="282" r:id="rId27"/>
    <p:sldId id="284" r:id="rId28"/>
    <p:sldId id="285" r:id="rId29"/>
    <p:sldId id="286" r:id="rId30"/>
    <p:sldId id="288" r:id="rId31"/>
    <p:sldId id="283" r:id="rId32"/>
    <p:sldId id="287" r:id="rId33"/>
    <p:sldId id="289" r:id="rId34"/>
    <p:sldId id="290" r:id="rId35"/>
    <p:sldId id="293" r:id="rId36"/>
    <p:sldId id="291" r:id="rId37"/>
    <p:sldId id="292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6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2988-FEE1-41A8-A64A-6B8A6CD8A228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27D5-4EB1-4D8C-AF29-F5686130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2988-FEE1-41A8-A64A-6B8A6CD8A228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27D5-4EB1-4D8C-AF29-F5686130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2988-FEE1-41A8-A64A-6B8A6CD8A228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27D5-4EB1-4D8C-AF29-F5686130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2988-FEE1-41A8-A64A-6B8A6CD8A228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27D5-4EB1-4D8C-AF29-F5686130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2988-FEE1-41A8-A64A-6B8A6CD8A228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27D5-4EB1-4D8C-AF29-F5686130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2988-FEE1-41A8-A64A-6B8A6CD8A228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27D5-4EB1-4D8C-AF29-F5686130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2988-FEE1-41A8-A64A-6B8A6CD8A228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27D5-4EB1-4D8C-AF29-F5686130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2988-FEE1-41A8-A64A-6B8A6CD8A228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27D5-4EB1-4D8C-AF29-F5686130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2988-FEE1-41A8-A64A-6B8A6CD8A228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27D5-4EB1-4D8C-AF29-F5686130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2988-FEE1-41A8-A64A-6B8A6CD8A228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27D5-4EB1-4D8C-AF29-F5686130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82988-FEE1-41A8-A64A-6B8A6CD8A228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2F27D5-4EB1-4D8C-AF29-F5686130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82988-FEE1-41A8-A64A-6B8A6CD8A228}" type="datetimeFigureOut">
              <a:rPr lang="ru-RU" smtClean="0"/>
              <a:pPr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F27D5-4EB1-4D8C-AF29-F56861309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the-wizard-of-oz-game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sleep- slept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around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early morning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cry out- cried out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wonderful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think- thought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laugh- laughed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suddenly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neither .... nor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to be afraid of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country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wicked witch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answer-answered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kind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mistake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to be frightened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happen</a:t>
            </a:r>
          </a:p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to be glad of</a:t>
            </a: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Answer the questions:</a:t>
            </a: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Who slept for a long time?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Was it dark in the room?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Where was Toto? 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What did Dorothy see around her?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How many people did Dorothy see?</a:t>
            </a: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Put the words in the correct order to make the sentences:</a:t>
            </a: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came up, The, old, little, to, Dorothy, woman.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do, me, Why, a, call, you, fairy ?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funny, came up,  The, people, to, house , the.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her, Our, slaves, people, were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they, of, I, think, are, me, afraid</a:t>
            </a:r>
          </a:p>
          <a:p>
            <a:pPr marL="457200" indent="-457200">
              <a:buAutoNum type="arabicPeriod"/>
            </a:pPr>
            <a:endParaRPr lang="en-US" sz="32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7232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Put the words in the correct order to make the sentences:</a:t>
            </a: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came up, The, old, little, to, Dorothy, woman.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do, me, Why, a, call, you, fairy ?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funny, came up, and, The, people, to, house , the, stopped.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her, Our, slaves, people, were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they, of, I, think, are, me, afraid</a:t>
            </a:r>
          </a:p>
          <a:p>
            <a:pPr marL="457200" indent="-457200">
              <a:buAutoNum type="arabicPeriod"/>
            </a:pPr>
            <a:endParaRPr lang="en-US" sz="32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0"/>
            <a:ext cx="74888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Dorothy looked and saw two feet in silver shoes.</a:t>
            </a: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0"/>
            <a:ext cx="74888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 funny people came to the house and stopped.</a:t>
            </a: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692696"/>
            <a:ext cx="748883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8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 motto :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« 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A room without books is like a body without a soul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»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Cicero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Answer the questions:</a:t>
            </a: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Where did Dorothy wake up?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What did she see around her?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How many people did Dorothy see? 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Who were these people?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Who did Dorothy see under the house?</a:t>
            </a:r>
          </a:p>
          <a:p>
            <a:pPr marL="457200" indent="-45720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How many witches were there in the Land of Oz?</a:t>
            </a: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188639"/>
          <a:ext cx="7488832" cy="6428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398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Chapter 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cry- cried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far away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terribly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the great Wizard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 to be frightened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in the middle of..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prairie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the ruler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36387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be full of  dangers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hope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be made of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be afraid of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that’s true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the Emerald City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disappear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beautiful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188639"/>
          <a:ext cx="7488832" cy="6428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398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Chapter</a:t>
                      </a:r>
                      <a:r>
                        <a:rPr lang="en-US" sz="2800" baseline="0" dirty="0" smtClean="0"/>
                        <a:t> 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put</a:t>
                      </a:r>
                      <a:r>
                        <a:rPr lang="en-US" sz="3200" baseline="0" dirty="0" smtClean="0"/>
                        <a:t> on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far away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send back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straw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 basket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brains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hope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</a:t>
                      </a:r>
                      <a:r>
                        <a:rPr lang="en-US" sz="3200" baseline="0" dirty="0" smtClean="0"/>
                        <a:t> bark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36387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be tired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bite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decide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a lighted match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scarecrow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in surprise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886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123728" y="692696"/>
            <a:ext cx="54726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Say true  or false.</a:t>
            </a:r>
          </a:p>
          <a:p>
            <a:endParaRPr lang="en-US" sz="28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Dorothy lived with her mother and father.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Their house was very big.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There was a table, a cupboard, three or four chairs and the beds.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There were a lot of flowers near the house.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The grass was green.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188639"/>
          <a:ext cx="7488832" cy="6428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398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Team</a:t>
                      </a:r>
                      <a:r>
                        <a:rPr lang="en-US" sz="2400" baseline="0" dirty="0" smtClean="0"/>
                        <a:t> 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Team 2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 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36387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7725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Put the words in the correct order to make the sentences:</a:t>
            </a: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514350" indent="-51435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face, was, The, an old, a piece, of, shirt.</a:t>
            </a:r>
          </a:p>
          <a:p>
            <a:pPr marL="514350" indent="-51435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very, looked, funny, The , scarecrow.</a:t>
            </a:r>
          </a:p>
          <a:p>
            <a:pPr marL="514350" indent="-51435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to, went up, Dorothy, the Scarecrow.</a:t>
            </a:r>
          </a:p>
          <a:p>
            <a:pPr marL="514350" indent="-51435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hand, Please, give, your, me.</a:t>
            </a:r>
          </a:p>
          <a:p>
            <a:pPr marL="514350" indent="-514350">
              <a:buAutoNum type="arabicPeriod"/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is, the, City, Where, Emerald?</a:t>
            </a:r>
          </a:p>
          <a:p>
            <a:pPr marL="457200" indent="-457200">
              <a:buAutoNum type="arabicPeriod"/>
            </a:pPr>
            <a:endParaRPr lang="en-US" sz="32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5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5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PRESENTATION</a:t>
            </a: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-243407"/>
            <a:ext cx="7488832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Answer the questions: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What is the title of the chapter?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What did Dorothy put on?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Where did Dorothy and Toto decide to go to?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What did she want to ask the Great Wizard about? 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Why was Dorothy happy 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Who did Dorothy see in the middle of the field 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Describe the Scarecrow, please.(find in the text)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Did the Scarecrow want to go with Dorothy?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What did the Scarecrow want to ask the Great Wizard about?</a:t>
            </a: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188639"/>
          <a:ext cx="7488832" cy="64282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398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Chapter</a:t>
                      </a:r>
                      <a:r>
                        <a:rPr lang="en-US" sz="2800" baseline="0" dirty="0" smtClean="0"/>
                        <a:t> 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 strange man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Fall-fell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be made of tin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bark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 an axe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brave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the Tin Woodman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</a:t>
                      </a:r>
                      <a:r>
                        <a:rPr lang="en-US" sz="3200" baseline="0" dirty="0" smtClean="0"/>
                        <a:t> bite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36387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 heart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coward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comrade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beast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 terrible roar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courage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7398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paw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-243407"/>
            <a:ext cx="7488832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Answer the questions: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What is the title of the chapter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5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Who did Dorothy, Toto and the Scarecrow meet on their way first?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What was the Tin Woodman made of?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Did he want to go to the Emerald City with Dorothy, why? 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Who did they meet in a thick forest?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What did the lion do with the Scarecrow, the Tin Woodman and Toto?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Did Dorothy help her friends?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What did the Lion want to ask the Wizard about?</a:t>
            </a:r>
          </a:p>
          <a:p>
            <a:pPr marL="457200" indent="-45720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Did the four comrades start for the Emerald City?</a:t>
            </a: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11829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-243407"/>
            <a:ext cx="748883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They saw a big and wonderful palace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.</a:t>
            </a: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63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-603447"/>
            <a:ext cx="7488832" cy="10310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3200" b="1" dirty="0" smtClean="0">
                <a:solidFill>
                  <a:srgbClr val="FF0000"/>
                </a:solidFill>
              </a:rPr>
              <a:t>Fill in the missing words: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1)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On their way there they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…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a strange man.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2)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His head was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… 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…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tin too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3)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"Where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….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you going?" the funny man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…..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them. 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4)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"Why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….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you want to see the Great Wizard?"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……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the Tin Woodman. 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5)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You see, only the Great Wizard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…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do these things. 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6)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"You may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….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with us if you like,"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….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the little girl.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63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-603447"/>
            <a:ext cx="7488832" cy="10802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3200" b="1" dirty="0" smtClean="0">
                <a:solidFill>
                  <a:srgbClr val="FF0000"/>
                </a:solidFill>
              </a:rPr>
              <a:t>Fill in the missing words: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1)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On their way there they </a:t>
            </a:r>
            <a:r>
              <a:rPr lang="en-US" sz="3200" dirty="0" smtClean="0">
                <a:solidFill>
                  <a:srgbClr val="FF0000"/>
                </a:solidFill>
              </a:rPr>
              <a:t>met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a strange man.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2)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His head was </a:t>
            </a:r>
            <a:r>
              <a:rPr lang="en-US" sz="3200" dirty="0" smtClean="0">
                <a:solidFill>
                  <a:srgbClr val="FF0000"/>
                </a:solidFill>
              </a:rPr>
              <a:t>made</a:t>
            </a:r>
            <a:r>
              <a:rPr lang="ru-RU" sz="3200" dirty="0" smtClean="0">
                <a:solidFill>
                  <a:srgbClr val="FF0000"/>
                </a:solidFill>
              </a:rPr>
              <a:t>  </a:t>
            </a:r>
            <a:r>
              <a:rPr lang="en-US" sz="3200" dirty="0" smtClean="0">
                <a:solidFill>
                  <a:srgbClr val="FF0000"/>
                </a:solidFill>
              </a:rPr>
              <a:t>of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tin too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3)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"Where </a:t>
            </a:r>
            <a:r>
              <a:rPr lang="en-US" sz="3200" dirty="0" smtClean="0">
                <a:solidFill>
                  <a:srgbClr val="FF0000"/>
                </a:solidFill>
              </a:rPr>
              <a:t>are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you going?" the funny man </a:t>
            </a:r>
            <a:r>
              <a:rPr lang="en-US" sz="3200" dirty="0" smtClean="0">
                <a:solidFill>
                  <a:srgbClr val="FF0000"/>
                </a:solidFill>
              </a:rPr>
              <a:t>asked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them. 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4)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"Why </a:t>
            </a:r>
            <a:r>
              <a:rPr lang="en-US" sz="3200" dirty="0" smtClean="0">
                <a:solidFill>
                  <a:srgbClr val="FF0000"/>
                </a:solidFill>
              </a:rPr>
              <a:t>do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you want to see the Great Wizard?" </a:t>
            </a:r>
            <a:r>
              <a:rPr lang="en-US" sz="3200" dirty="0" smtClean="0">
                <a:solidFill>
                  <a:srgbClr val="FF0000"/>
                </a:solidFill>
              </a:rPr>
              <a:t>asked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the Tin Woodman. 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5)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You see, only the Great Wizard </a:t>
            </a:r>
            <a:r>
              <a:rPr lang="en-US" sz="3200" dirty="0" smtClean="0">
                <a:solidFill>
                  <a:srgbClr val="FF0000"/>
                </a:solidFill>
              </a:rPr>
              <a:t>can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do these things. 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6)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"You may </a:t>
            </a:r>
            <a:r>
              <a:rPr lang="en-US" sz="3200" dirty="0" smtClean="0">
                <a:solidFill>
                  <a:srgbClr val="FF0000"/>
                </a:solidFill>
              </a:rPr>
              <a:t>come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with us if you like," </a:t>
            </a:r>
            <a:r>
              <a:rPr lang="en-US" sz="3200" dirty="0" smtClean="0">
                <a:solidFill>
                  <a:srgbClr val="FF0000"/>
                </a:solidFill>
              </a:rPr>
              <a:t>said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the little girl.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63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-603447"/>
            <a:ext cx="7488832" cy="10310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3200" b="1" dirty="0" smtClean="0">
                <a:solidFill>
                  <a:srgbClr val="FF0000"/>
                </a:solidFill>
              </a:rPr>
              <a:t>Do the crossword: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1)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The organ inside your chest.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2)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A part of your face that you smell with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3)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A man made of wood. 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4)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A large area of land that covered with trees. 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5)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Someone who is not brave. 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6)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 A large African or Asian wild cat</a:t>
            </a:r>
          </a:p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7) A loud noise</a:t>
            </a:r>
          </a:p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8) A word meaning a young woman</a:t>
            </a:r>
          </a:p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9)The foot of an animal.</a:t>
            </a:r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63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123728" y="692696"/>
            <a:ext cx="54726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Say true  or false.</a:t>
            </a:r>
          </a:p>
          <a:p>
            <a:endParaRPr lang="en-US" sz="28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Dorothy lived with her mother and father.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F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Their house was very big.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F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There was a table, a cupboard, three or four chairs and the beds.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There were a lot of flowers near the house.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F</a:t>
            </a:r>
          </a:p>
          <a:p>
            <a:pPr marL="514350" indent="-514350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The grass was green.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F</a:t>
            </a:r>
            <a:endParaRPr lang="ru-RU" sz="2800" b="1" dirty="0">
              <a:solidFill>
                <a:srgbClr val="FF0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-180528" y="24430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4400" dirty="0" smtClean="0"/>
              <a:t>H/W p. 2</a:t>
            </a:r>
            <a:r>
              <a:rPr lang="ru-RU" sz="4400" dirty="0" smtClean="0"/>
              <a:t>9</a:t>
            </a:r>
            <a:r>
              <a:rPr lang="en-US" sz="4400" dirty="0" smtClean="0"/>
              <a:t>/01</a:t>
            </a:r>
          </a:p>
          <a:p>
            <a:pPr algn="ctr"/>
            <a:r>
              <a:rPr lang="ru-RU" sz="4400" dirty="0" smtClean="0"/>
              <a:t> </a:t>
            </a:r>
            <a:r>
              <a:rPr lang="en-US" sz="4400" dirty="0" smtClean="0"/>
              <a:t>Chapter</a:t>
            </a:r>
            <a:r>
              <a:rPr lang="ru-RU" sz="4400" dirty="0" smtClean="0"/>
              <a:t> </a:t>
            </a:r>
            <a:r>
              <a:rPr lang="en-US" sz="4400" dirty="0" smtClean="0"/>
              <a:t>10</a:t>
            </a:r>
            <a:r>
              <a:rPr lang="ru-RU" sz="4400" dirty="0" smtClean="0"/>
              <a:t> </a:t>
            </a:r>
            <a:r>
              <a:rPr lang="en-US" sz="4400" dirty="0" smtClean="0"/>
              <a:t>p.</a:t>
            </a:r>
            <a:r>
              <a:rPr lang="ru-RU" sz="4400" dirty="0" smtClean="0"/>
              <a:t>58 </a:t>
            </a:r>
            <a:r>
              <a:rPr lang="en-US" sz="4400" dirty="0" smtClean="0"/>
              <a:t>Ex/4 </a:t>
            </a:r>
            <a:r>
              <a:rPr lang="ru-RU" sz="4400" dirty="0" smtClean="0"/>
              <a:t>(пересказ)</a:t>
            </a:r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-243407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63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188639"/>
          <a:ext cx="7488832" cy="6205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8886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Chapter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ru-RU" sz="2800" baseline="0" dirty="0" smtClean="0"/>
                        <a:t>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wall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easy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high and thick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find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 gate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hope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knock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wear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5535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slowly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take off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ever/ never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to lock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change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order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look like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 sell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palace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188639"/>
          <a:ext cx="7488832" cy="6205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4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8886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Chapter</a:t>
                      </a:r>
                      <a:r>
                        <a:rPr lang="en-US" sz="2800" baseline="0" dirty="0" smtClean="0"/>
                        <a:t> 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talk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repeat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take-took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beast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come-came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be afraid of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see-saw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 a loud voice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055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straw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words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all right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frighten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first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push down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It’s all the same to me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the cowardly Lion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88886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-1"/>
          <a:ext cx="8784976" cy="6675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8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69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229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Chapter</a:t>
                      </a:r>
                      <a:r>
                        <a:rPr lang="en-US" sz="2800" baseline="0" dirty="0" smtClean="0"/>
                        <a:t> 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walk into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Let us rest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look around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strong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 Ball of Fire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strangers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bright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order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5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courage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fly-flew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cry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drop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15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do much harm to people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fall-fell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unlock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to break-broke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thank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-1"/>
          <a:ext cx="8784976" cy="6087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80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769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229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Chapter</a:t>
                      </a:r>
                      <a:r>
                        <a:rPr lang="en-US" sz="2800" baseline="0" dirty="0" smtClean="0"/>
                        <a:t> 9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войти в …..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сильный</a:t>
                      </a:r>
                      <a:endParaRPr lang="ru-RU" sz="3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огненный шар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приказать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яркий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упасть-упал</a:t>
                      </a:r>
                      <a:endParaRPr lang="ru-RU" sz="3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5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мужество,</a:t>
                      </a:r>
                      <a:r>
                        <a:rPr lang="ru-RU" sz="3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храбрость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летать-летал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плакать,воскликнуть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3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сломать-сломал</a:t>
                      </a:r>
                      <a:endParaRPr lang="ru-RU" sz="3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115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-1"/>
          <a:ext cx="9143999" cy="6597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3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0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229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Chapter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ru-RU" sz="2800" baseline="0" dirty="0" smtClean="0"/>
                        <a:t>10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bring-brought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be asleep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know-knew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hungry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magic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neither …nor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5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understand-understood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take off-took off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5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can-could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once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think-thought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suddenly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96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begin-began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melt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many days passed</a:t>
                      </a:r>
                      <a:endParaRPr lang="ru-RU" sz="3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16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from morning till night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-1"/>
          <a:ext cx="9143999" cy="6597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3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0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229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Chapter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ru-RU" sz="2800" baseline="0" dirty="0" smtClean="0"/>
                        <a:t>10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приносить-принес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спать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знать-знал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голодный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волшебство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 ….ни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5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понимать-понял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снять-снял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5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уметь-мог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однажды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думать-думал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вдруг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961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err="1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начинать-начал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таять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162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-1"/>
          <a:ext cx="9143999" cy="65973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3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0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229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Chapter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ru-RU" sz="2800" baseline="0" dirty="0" smtClean="0"/>
                        <a:t>11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smith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at last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easy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57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carry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54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happen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as</a:t>
                      </a:r>
                      <a:r>
                        <a:rPr lang="en-US" sz="3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soon as possible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96184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must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22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1622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11829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0" y="-243407"/>
            <a:ext cx="88924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 monkeys took Dorothy, Toto and the Lion to the Wicked Witch’s Palace.</a:t>
            </a: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9639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123728" y="692696"/>
            <a:ext cx="54726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Fill in the gaps.</a:t>
            </a:r>
          </a:p>
          <a:p>
            <a:pPr marL="514350" indent="-514350" algn="ctr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Uncle Henry ....  all day.</a:t>
            </a:r>
          </a:p>
          <a:p>
            <a:pPr marL="514350" indent="-514350" algn="ctr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They began to work ... in the morning and stopped ... in the evening.</a:t>
            </a:r>
          </a:p>
          <a:p>
            <a:pPr marL="514350" indent="-514350" algn="ctr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Dorothy ...  because she was happy.</a:t>
            </a:r>
          </a:p>
          <a:p>
            <a:pPr marL="514350" indent="-514350" algn="ctr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Toto and Dorothy played all day ... .</a:t>
            </a:r>
          </a:p>
          <a:p>
            <a:pPr marL="514350" indent="-514350" algn="ctr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Suddenly a storm ...  from the East.</a:t>
            </a:r>
          </a:p>
          <a:p>
            <a:pPr marL="514350" indent="-514350" algn="ctr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Aunt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Em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...  at the sky.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-180528" y="24430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4400" dirty="0" smtClean="0"/>
              <a:t> 1</a:t>
            </a:r>
            <a:r>
              <a:rPr lang="en-US" sz="4400" dirty="0" smtClean="0"/>
              <a:t>9</a:t>
            </a:r>
            <a:r>
              <a:rPr lang="ru-RU" sz="4400" dirty="0" smtClean="0"/>
              <a:t> .02</a:t>
            </a:r>
          </a:p>
          <a:p>
            <a:pPr algn="ctr"/>
            <a:r>
              <a:rPr lang="en-US" sz="4400" dirty="0" smtClean="0"/>
              <a:t>Chapter 11</a:t>
            </a:r>
            <a:r>
              <a:rPr lang="ru-RU" sz="4400" smtClean="0"/>
              <a:t>, дочитать</a:t>
            </a:r>
            <a:r>
              <a:rPr lang="en-US" sz="4400" smtClean="0"/>
              <a:t> </a:t>
            </a:r>
            <a:r>
              <a:rPr lang="en-US" sz="4400" dirty="0" smtClean="0"/>
              <a:t>p.70-71 Ex 1-4</a:t>
            </a:r>
            <a:endParaRPr lang="ru-RU" sz="4400" dirty="0" smtClean="0"/>
          </a:p>
          <a:p>
            <a:pPr algn="ctr"/>
            <a:r>
              <a:rPr lang="en-US" sz="4400" dirty="0" smtClean="0"/>
              <a:t> </a:t>
            </a:r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11172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/>
              <a:t>Answer the questions:</a:t>
            </a:r>
          </a:p>
          <a:p>
            <a:pPr algn="ctr"/>
            <a:endParaRPr lang="en-US" sz="3200" dirty="0" smtClean="0"/>
          </a:p>
          <a:p>
            <a:r>
              <a:rPr lang="en-US" sz="3200" dirty="0" smtClean="0">
                <a:solidFill>
                  <a:srgbClr val="002060"/>
                </a:solidFill>
                <a:latin typeface="Bookman Old Style" pitchFamily="18" charset="0"/>
              </a:rPr>
              <a:t>1)Who did Dorothy ask to find her friends?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Bookman Old Style" pitchFamily="18" charset="0"/>
              </a:rPr>
              <a:t>2) Who repaired the Tin Woodman?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Bookman Old Style" pitchFamily="18" charset="0"/>
              </a:rPr>
              <a:t>3) Was it easy to find the Scarecrow?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Bookman Old Style" pitchFamily="18" charset="0"/>
              </a:rPr>
              <a:t>4) Where did the friends find the Scarecrow?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Bookman Old Style" pitchFamily="18" charset="0"/>
              </a:rPr>
              <a:t>5)Where did they go back?</a:t>
            </a:r>
          </a:p>
          <a:p>
            <a:r>
              <a:rPr lang="en-US" sz="3200" dirty="0" smtClean="0">
                <a:solidFill>
                  <a:srgbClr val="002060"/>
                </a:solidFill>
                <a:latin typeface="Bookman Old Style" pitchFamily="18" charset="0"/>
              </a:rPr>
              <a:t>6) What form did the Wizard take this time?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latin typeface="Bookman Old Style" pitchFamily="18" charset="0"/>
              </a:rPr>
              <a:t>Guess the word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Friend</a:t>
            </a:r>
          </a:p>
          <a:p>
            <a:pPr algn="ctr"/>
            <a:endParaRPr lang="en-US" sz="5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latin typeface="Bookman Old Style" pitchFamily="18" charset="0"/>
              </a:rPr>
              <a:t>Guess the word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Palace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latin typeface="Bookman Old Style" pitchFamily="18" charset="0"/>
              </a:rPr>
              <a:t>Guess the word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Monkey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latin typeface="Bookman Old Style" pitchFamily="18" charset="0"/>
              </a:rPr>
              <a:t>Guess the word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Heart 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latin typeface="Bookman Old Style" pitchFamily="18" charset="0"/>
              </a:rPr>
              <a:t>Guess the word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Water</a:t>
            </a:r>
          </a:p>
          <a:p>
            <a:pPr algn="ctr"/>
            <a:endParaRPr lang="en-US" sz="5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latin typeface="Bookman Old Style" pitchFamily="18" charset="0"/>
              </a:rPr>
              <a:t>Guess the word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Courage</a:t>
            </a:r>
          </a:p>
          <a:p>
            <a:pPr algn="ctr"/>
            <a:endParaRPr lang="en-US" sz="5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latin typeface="Bookman Old Style" pitchFamily="18" charset="0"/>
              </a:rPr>
              <a:t>Guess the word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Lion</a:t>
            </a:r>
          </a:p>
          <a:p>
            <a:pPr algn="ctr"/>
            <a:endParaRPr lang="en-US" sz="5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latin typeface="Bookman Old Style" pitchFamily="18" charset="0"/>
              </a:rPr>
              <a:t>Guess the word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Room</a:t>
            </a:r>
          </a:p>
          <a:p>
            <a:pPr algn="ctr"/>
            <a:endParaRPr lang="en-US" sz="5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692696"/>
            <a:ext cx="74888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Fill in the gaps.</a:t>
            </a:r>
          </a:p>
          <a:p>
            <a:pPr algn="ctr"/>
            <a:endParaRPr lang="en-US" sz="2800" b="1" u="sng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514350" indent="-514350" algn="ctr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Uncle Henry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worked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all day.</a:t>
            </a:r>
          </a:p>
          <a:p>
            <a:pPr marL="514350" indent="-514350" algn="ctr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They began to work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early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in the morning and stopped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late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in the evening.</a:t>
            </a:r>
          </a:p>
          <a:p>
            <a:pPr marL="514350" indent="-514350" algn="ctr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Dorothy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laughed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because she was happy.</a:t>
            </a:r>
          </a:p>
          <a:p>
            <a:pPr marL="514350" indent="-514350" algn="ctr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Toto and Dorothy played all day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long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.</a:t>
            </a:r>
          </a:p>
          <a:p>
            <a:pPr marL="514350" indent="-514350" algn="ctr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Suddenly a storm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came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 from the East.</a:t>
            </a:r>
          </a:p>
          <a:p>
            <a:pPr marL="514350" indent="-514350" algn="ctr">
              <a:buAutoNum type="arabicPeriod"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Aunt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Em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looked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  at the sky.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latin typeface="Bookman Old Style" pitchFamily="18" charset="0"/>
              </a:rPr>
              <a:t>Guess the word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Dog</a:t>
            </a:r>
          </a:p>
          <a:p>
            <a:pPr algn="ctr"/>
            <a:endParaRPr lang="en-US" sz="5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latin typeface="Bookman Old Style" pitchFamily="18" charset="0"/>
              </a:rPr>
              <a:t>Guess the word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Straw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" y="-171399"/>
          <a:ext cx="9143999" cy="7029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3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0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877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Chapter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ru-RU" sz="2800" baseline="0" dirty="0" smtClean="0"/>
                        <a:t>12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behind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circus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screen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high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be frightened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</a:t>
                      </a: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understand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to</a:t>
                      </a:r>
                      <a:r>
                        <a:rPr lang="en-US" sz="3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fool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61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be wrong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humbug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7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 a corner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to show</a:t>
                      </a:r>
                      <a:endParaRPr lang="ru-RU" sz="3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57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to be made of…</a:t>
                      </a:r>
                      <a:endParaRPr lang="ru-RU" sz="3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1520" y="188640"/>
          <a:ext cx="8568952" cy="6729984"/>
        </p:xfrm>
        <a:graphic>
          <a:graphicData uri="http://schemas.openxmlformats.org/drawingml/2006/table">
            <a:tbl>
              <a:tblPr/>
              <a:tblGrid>
                <a:gridCol w="4393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5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Chapter </a:t>
                      </a:r>
                      <a:r>
                        <a:rPr lang="ru-RU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>
                        <a:solidFill>
                          <a:schemeClr val="tx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go on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продолжить</a:t>
                      </a:r>
                      <a:endParaRPr lang="ru-RU" sz="3200" b="1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become-became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становиться</a:t>
                      </a:r>
                      <a:endParaRPr lang="ru-RU" sz="3200" b="1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bring-brought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принести</a:t>
                      </a:r>
                      <a:endParaRPr lang="ru-RU" sz="3200" b="1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promise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обещать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be angry with …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сердиться на ..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terrible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ужасный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who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кто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must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должен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during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течение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learn</a:t>
                      </a:r>
                      <a:endParaRPr lang="ru-RU" sz="3200" b="1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изучать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400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b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be full of hopes</a:t>
                      </a:r>
                      <a:endParaRPr lang="ru-RU" sz="3200" b="1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быть полным надежд</a:t>
                      </a:r>
                      <a:endParaRPr lang="ru-RU" sz="32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07" marR="603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1"/>
            <a:ext cx="748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7503" y="-171399"/>
          <a:ext cx="9036496" cy="7029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56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30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877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Chapter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ru-RU" sz="2800" baseline="0" dirty="0" smtClean="0"/>
                        <a:t>14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knock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promise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pin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straw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361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shoulders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 be wise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78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laugh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33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think-thought</a:t>
                      </a:r>
                      <a:endParaRPr lang="ru-RU" sz="3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578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-603448"/>
            <a:ext cx="748883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en-US" sz="5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0" y="541366"/>
            <a:ext cx="9144001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Where did the Scarecrow find the Great Wizard?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Why did the Scarecrow come to the Wizard?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How did the Wizard put the brains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into the Scarecrow’s head?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What did the Wizard make the Woodman’s heart of?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How did the Wizard put the new heart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into the Woodman’s body?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Where did the Wizard keep courage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when the Cowardly Lion came?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How did the Lion become full of courage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8925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Who is the author of the book </a:t>
            </a:r>
          </a:p>
          <a:p>
            <a:pPr algn="ctr"/>
            <a:r>
              <a:rPr lang="ru-RU" sz="5400" dirty="0" smtClean="0">
                <a:solidFill>
                  <a:srgbClr val="002060"/>
                </a:solidFill>
                <a:latin typeface="Bookman Old Style" pitchFamily="18" charset="0"/>
              </a:rPr>
              <a:t>«</a:t>
            </a:r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The Wonderful Wizard of Oz</a:t>
            </a:r>
            <a:r>
              <a:rPr lang="ru-RU" sz="5400" dirty="0" smtClean="0">
                <a:solidFill>
                  <a:srgbClr val="002060"/>
                </a:solidFill>
                <a:latin typeface="Bookman Old Style" pitchFamily="18" charset="0"/>
              </a:rPr>
              <a:t>» </a:t>
            </a:r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?</a:t>
            </a:r>
            <a:r>
              <a:rPr lang="ru-RU" sz="5400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endParaRPr lang="en-US" sz="5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en-US" sz="5400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What is the title of Chapter 1?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What did Uncle Henry do for a living?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What happened to the house?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123728" y="1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.Match the words with the definitions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037983"/>
          <a:ext cx="8784976" cy="553640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850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1.</a:t>
                      </a:r>
                      <a:r>
                        <a:rPr lang="en-US" sz="2400" b="1" baseline="0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House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a)A piece of furniture that you sleep</a:t>
                      </a:r>
                      <a:r>
                        <a:rPr lang="en-US" sz="2400" b="1" baseline="0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 on at night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850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2. Cyclone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b)The gases around the Earth which we breath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91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3. air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c)A building that you live in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7833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4. bed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d)A very strong wind that moves in a circle</a:t>
                      </a:r>
                      <a:endParaRPr lang="ru-RU" sz="2400" b="1" dirty="0" smtClean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  <a:p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64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5.horse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e)Someone who has</a:t>
                      </a:r>
                      <a:r>
                        <a:rPr lang="en-US" sz="2400" b="1" baseline="0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 a farm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850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6.farmer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f)A piece of furniture with doors</a:t>
                      </a:r>
                      <a:r>
                        <a:rPr lang="en-US" sz="2400" b="1" baseline="0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 and shelves  for plates, food …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850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7. cupboard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g)A large animal that people ride on.</a:t>
                      </a:r>
                      <a:endParaRPr lang="ru-RU" sz="2400" b="1" dirty="0" smtClean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  <a:p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What was so amazing to Dorothy to see when she looked out?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What was strange about the people Dorothy saw?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Who was the old lady talking to Dorothy?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What </a:t>
            </a:r>
            <a:r>
              <a:rPr lang="en-US" sz="5400" dirty="0" err="1" smtClean="0">
                <a:solidFill>
                  <a:srgbClr val="002060"/>
                </a:solidFill>
                <a:latin typeface="Bookman Old Style" pitchFamily="18" charset="0"/>
              </a:rPr>
              <a:t>colour</a:t>
            </a:r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 was the brick road?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What was the Tin Woodman going to ask the Wizard of Oz?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Who did Dorothy meet first in Oz?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27584" y="-603448"/>
            <a:ext cx="7488832" cy="7263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457200" indent="-457200" algn="ctr"/>
            <a:endParaRPr lang="en-US" sz="24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endParaRPr lang="ru-RU" sz="32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en-US" sz="5400" dirty="0" smtClean="0">
                <a:solidFill>
                  <a:srgbClr val="002060"/>
                </a:solidFill>
                <a:latin typeface="Bookman Old Style" pitchFamily="18" charset="0"/>
              </a:rPr>
              <a:t>On which witch did Dorothy’s house fall on in Oz?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dirty="0" smtClean="0"/>
          </a:p>
          <a:p>
            <a:pPr algn="ctr"/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24008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2123728" y="1"/>
            <a:ext cx="54726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.Match the words with the definitions</a:t>
            </a:r>
            <a:endParaRPr lang="ru-RU" sz="28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037983"/>
          <a:ext cx="8784976" cy="565832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3924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850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1.</a:t>
                      </a:r>
                      <a:r>
                        <a:rPr lang="en-US" sz="2400" b="1" baseline="0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 </a:t>
                      </a: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House         </a:t>
                      </a:r>
                      <a:r>
                        <a:rPr lang="en-US" sz="3200" b="1" dirty="0" smtClean="0">
                          <a:solidFill>
                            <a:srgbClr val="FF0000"/>
                          </a:solidFill>
                          <a:latin typeface="Aparajita" pitchFamily="34" charset="0"/>
                          <a:cs typeface="Aparajita" pitchFamily="34" charset="0"/>
                        </a:rPr>
                        <a:t>c</a:t>
                      </a:r>
                      <a:endParaRPr lang="ru-RU" sz="3200" b="1" dirty="0">
                        <a:solidFill>
                          <a:srgbClr val="FF0000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a)A piece of furniture that you sleep</a:t>
                      </a:r>
                      <a:r>
                        <a:rPr lang="en-US" sz="2400" b="1" baseline="0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 on at night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850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2. Cyclone      </a:t>
                      </a:r>
                      <a:r>
                        <a:rPr lang="en-US" sz="3200" b="1" dirty="0" smtClean="0">
                          <a:solidFill>
                            <a:srgbClr val="FF0000"/>
                          </a:solidFill>
                          <a:latin typeface="Aparajita" pitchFamily="34" charset="0"/>
                          <a:cs typeface="Aparajita" pitchFamily="34" charset="0"/>
                        </a:rPr>
                        <a:t>d</a:t>
                      </a:r>
                      <a:endParaRPr lang="ru-RU" sz="3200" b="1" dirty="0">
                        <a:solidFill>
                          <a:srgbClr val="FF0000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b)The gases around the Earth which we breath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916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3. Air              </a:t>
                      </a:r>
                      <a:r>
                        <a:rPr lang="en-US" sz="3200" b="1" dirty="0" smtClean="0">
                          <a:solidFill>
                            <a:srgbClr val="FF0000"/>
                          </a:solidFill>
                          <a:latin typeface="Aparajita" pitchFamily="34" charset="0"/>
                          <a:cs typeface="Aparajita" pitchFamily="34" charset="0"/>
                        </a:rPr>
                        <a:t>b</a:t>
                      </a:r>
                      <a:endParaRPr lang="ru-RU" sz="3200" b="1" dirty="0">
                        <a:solidFill>
                          <a:srgbClr val="FF0000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c)A building that you live in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7833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4. Bed             </a:t>
                      </a:r>
                      <a:r>
                        <a:rPr lang="en-US" sz="3200" b="1" dirty="0" smtClean="0">
                          <a:solidFill>
                            <a:srgbClr val="FF0000"/>
                          </a:solidFill>
                          <a:latin typeface="Aparajita" pitchFamily="34" charset="0"/>
                          <a:cs typeface="Aparajita" pitchFamily="34" charset="0"/>
                        </a:rPr>
                        <a:t>a</a:t>
                      </a:r>
                      <a:endParaRPr lang="ru-RU" sz="3200" b="1" dirty="0">
                        <a:solidFill>
                          <a:srgbClr val="FF0000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d)A very strong wind that moves in a circle</a:t>
                      </a:r>
                      <a:endParaRPr lang="ru-RU" sz="2400" b="1" dirty="0" smtClean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  <a:p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64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5.Horse           </a:t>
                      </a:r>
                      <a:r>
                        <a:rPr lang="en-US" sz="3200" b="1" dirty="0" smtClean="0">
                          <a:solidFill>
                            <a:srgbClr val="FF0000"/>
                          </a:solidFill>
                          <a:latin typeface="Aparajita" pitchFamily="34" charset="0"/>
                          <a:cs typeface="Aparajita" pitchFamily="34" charset="0"/>
                        </a:rPr>
                        <a:t>g</a:t>
                      </a:r>
                      <a:endParaRPr lang="ru-RU" sz="3200" b="1" dirty="0">
                        <a:solidFill>
                          <a:srgbClr val="FF0000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e)Someone who has</a:t>
                      </a:r>
                      <a:r>
                        <a:rPr lang="en-US" sz="2400" b="1" baseline="0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 a farm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850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6.Farmer         </a:t>
                      </a:r>
                      <a:r>
                        <a:rPr lang="en-US" sz="3200" b="1" dirty="0" smtClean="0">
                          <a:solidFill>
                            <a:srgbClr val="FF0000"/>
                          </a:solidFill>
                          <a:latin typeface="Aparajita" pitchFamily="34" charset="0"/>
                          <a:cs typeface="Aparajita" pitchFamily="34" charset="0"/>
                        </a:rPr>
                        <a:t>e</a:t>
                      </a:r>
                      <a:endParaRPr lang="ru-RU" sz="3200" b="1" dirty="0">
                        <a:solidFill>
                          <a:srgbClr val="FF0000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f)A piece of furniture with doors</a:t>
                      </a:r>
                      <a:r>
                        <a:rPr lang="en-US" sz="2400" b="1" baseline="0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 and shelves  for plates, food …</a:t>
                      </a:r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8500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7. Cupboard    </a:t>
                      </a:r>
                      <a:r>
                        <a:rPr lang="en-US" sz="3200" b="1" dirty="0" smtClean="0">
                          <a:solidFill>
                            <a:srgbClr val="FF0000"/>
                          </a:solidFill>
                          <a:latin typeface="Aparajita" pitchFamily="34" charset="0"/>
                          <a:cs typeface="Aparajita" pitchFamily="34" charset="0"/>
                        </a:rPr>
                        <a:t>f</a:t>
                      </a:r>
                      <a:endParaRPr lang="ru-RU" sz="3200" b="1" dirty="0">
                        <a:solidFill>
                          <a:srgbClr val="FF0000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2"/>
                          </a:solidFill>
                          <a:latin typeface="Aparajita" pitchFamily="34" charset="0"/>
                          <a:cs typeface="Aparajita" pitchFamily="34" charset="0"/>
                        </a:rPr>
                        <a:t>g)A large animal that people ride on.</a:t>
                      </a:r>
                      <a:endParaRPr lang="ru-RU" sz="2400" b="1" dirty="0" smtClean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  <a:p>
                      <a:endParaRPr lang="ru-RU" sz="2400" b="1" dirty="0">
                        <a:solidFill>
                          <a:schemeClr val="tx2"/>
                        </a:solidFill>
                        <a:cs typeface="Aparajita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692696"/>
            <a:ext cx="748883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CHAPTER TWO</a:t>
            </a:r>
          </a:p>
          <a:p>
            <a:pPr algn="ctr"/>
            <a:endParaRPr lang="en-US" sz="28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 motto : 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« </a:t>
            </a: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The more you read the better you know</a:t>
            </a: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»</a:t>
            </a:r>
            <a:endParaRPr lang="ru-RU" sz="4000" b="1" dirty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humb_l_23126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20000" contrast="-76000"/>
          </a:blip>
          <a:stretch>
            <a:fillRect/>
          </a:stretch>
        </p:blipFill>
        <p:spPr bwMode="ltGray">
          <a:xfrm>
            <a:off x="0" y="0"/>
            <a:ext cx="9323512" cy="6858000"/>
          </a:xfrm>
        </p:spPr>
      </p:pic>
      <p:sp>
        <p:nvSpPr>
          <p:cNvPr id="6" name="TextBox 5"/>
          <p:cNvSpPr txBox="1"/>
          <p:nvPr/>
        </p:nvSpPr>
        <p:spPr>
          <a:xfrm>
            <a:off x="899592" y="692696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Batang" pitchFamily="18" charset="-127"/>
                <a:ea typeface="Batang" pitchFamily="18" charset="-127"/>
              </a:rPr>
              <a:t>CHAPTER TWO</a:t>
            </a:r>
          </a:p>
          <a:p>
            <a:pPr algn="ctr"/>
            <a:endParaRPr lang="en-US" sz="2800" b="1" dirty="0" smtClean="0">
              <a:solidFill>
                <a:schemeClr val="tx2">
                  <a:lumMod val="75000"/>
                </a:schemeClr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99592" y="1844824"/>
            <a:ext cx="216024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Fantasy </a:t>
            </a:r>
            <a:endParaRPr lang="ru-RU" sz="2800" dirty="0"/>
          </a:p>
        </p:txBody>
      </p:sp>
      <p:sp>
        <p:nvSpPr>
          <p:cNvPr id="8" name="Овал 7"/>
          <p:cNvSpPr/>
          <p:nvPr/>
        </p:nvSpPr>
        <p:spPr>
          <a:xfrm>
            <a:off x="42203" y="3909218"/>
            <a:ext cx="305983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Adventure</a:t>
            </a:r>
            <a:endParaRPr lang="ru-RU" sz="2800" dirty="0"/>
          </a:p>
        </p:txBody>
      </p:sp>
      <p:sp>
        <p:nvSpPr>
          <p:cNvPr id="9" name="Овал 8"/>
          <p:cNvSpPr/>
          <p:nvPr/>
        </p:nvSpPr>
        <p:spPr>
          <a:xfrm>
            <a:off x="5940152" y="1628800"/>
            <a:ext cx="288032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Detective stories</a:t>
            </a:r>
            <a:endParaRPr lang="ru-RU" sz="2800" dirty="0"/>
          </a:p>
        </p:txBody>
      </p:sp>
      <p:sp>
        <p:nvSpPr>
          <p:cNvPr id="10" name="Овал 9"/>
          <p:cNvSpPr/>
          <p:nvPr/>
        </p:nvSpPr>
        <p:spPr>
          <a:xfrm>
            <a:off x="6660232" y="4725144"/>
            <a:ext cx="216024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Horror</a:t>
            </a:r>
            <a:endParaRPr lang="ru-RU" sz="2800" dirty="0"/>
          </a:p>
        </p:txBody>
      </p:sp>
      <p:sp>
        <p:nvSpPr>
          <p:cNvPr id="11" name="Овал 10"/>
          <p:cNvSpPr/>
          <p:nvPr/>
        </p:nvSpPr>
        <p:spPr>
          <a:xfrm>
            <a:off x="2627784" y="5373216"/>
            <a:ext cx="3312368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Encyclopedias</a:t>
            </a:r>
            <a:endParaRPr lang="ru-RU" sz="2800" dirty="0"/>
          </a:p>
        </p:txBody>
      </p:sp>
      <p:sp>
        <p:nvSpPr>
          <p:cNvPr id="12" name="Овал 11"/>
          <p:cNvSpPr/>
          <p:nvPr/>
        </p:nvSpPr>
        <p:spPr>
          <a:xfrm>
            <a:off x="3707904" y="2924944"/>
            <a:ext cx="2160240" cy="11521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Types of books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 rot="1182383">
            <a:off x="4211960" y="4365104"/>
            <a:ext cx="504056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3565250">
            <a:off x="3281265" y="3662075"/>
            <a:ext cx="494008" cy="7963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7281589">
            <a:off x="3187874" y="2476905"/>
            <a:ext cx="576064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 rot="13765742">
            <a:off x="5711403" y="2494705"/>
            <a:ext cx="504056" cy="6728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18043148">
            <a:off x="6086647" y="3738856"/>
            <a:ext cx="504056" cy="10978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2664</TotalTime>
  <Words>1981</Words>
  <Application>Microsoft Office PowerPoint</Application>
  <PresentationFormat>Экран (4:3)</PresentationFormat>
  <Paragraphs>699</Paragraphs>
  <Slides>66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66</vt:i4>
      </vt:variant>
    </vt:vector>
  </HeadingPairs>
  <TitlesOfParts>
    <vt:vector size="73" baseType="lpstr">
      <vt:lpstr>Aparajita</vt:lpstr>
      <vt:lpstr>Arial</vt:lpstr>
      <vt:lpstr>Batang</vt:lpstr>
      <vt:lpstr>Bookman Old Style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Егор</dc:creator>
  <cp:lastModifiedBy>User</cp:lastModifiedBy>
  <cp:revision>111</cp:revision>
  <dcterms:created xsi:type="dcterms:W3CDTF">2018-09-10T18:12:13Z</dcterms:created>
  <dcterms:modified xsi:type="dcterms:W3CDTF">2019-04-30T09:32:54Z</dcterms:modified>
</cp:coreProperties>
</file>