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61" r:id="rId3"/>
    <p:sldId id="264" r:id="rId4"/>
    <p:sldId id="263" r:id="rId5"/>
    <p:sldId id="265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6" r:id="rId14"/>
    <p:sldId id="281" r:id="rId15"/>
    <p:sldId id="280" r:id="rId16"/>
    <p:sldId id="279" r:id="rId17"/>
    <p:sldId id="266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Светлана" initials="С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Rg st="1" end="16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B618"/>
    <a:srgbClr val="F1D9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94697" autoAdjust="0"/>
  </p:normalViewPr>
  <p:slideViewPr>
    <p:cSldViewPr>
      <p:cViewPr>
        <p:scale>
          <a:sx n="100" d="100"/>
          <a:sy n="100" d="100"/>
        </p:scale>
        <p:origin x="-72" y="-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053DAD-1059-4CB6-AE8B-5F16FF9E5D9C}" type="doc">
      <dgm:prSet loTypeId="urn:microsoft.com/office/officeart/2005/8/layout/funnel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BAC0EDD-2B1F-464F-A401-0E5C31695934}">
      <dgm:prSet phldrT="[Текст]" custT="1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ru-RU" sz="1600" dirty="0" smtClean="0"/>
            <a:t>Фонематический слух</a:t>
          </a:r>
          <a:endParaRPr lang="ru-RU" sz="1600" dirty="0"/>
        </a:p>
      </dgm:t>
    </dgm:pt>
    <dgm:pt modelId="{B048B6B5-C972-4A36-A3F9-FF242321BD41}" type="parTrans" cxnId="{9200B7D4-30E8-4F06-A607-751B6107050B}">
      <dgm:prSet/>
      <dgm:spPr/>
      <dgm:t>
        <a:bodyPr/>
        <a:lstStyle/>
        <a:p>
          <a:endParaRPr lang="ru-RU"/>
        </a:p>
      </dgm:t>
    </dgm:pt>
    <dgm:pt modelId="{4A6D06BD-439F-4E33-99C0-BCC1D795384D}" type="sibTrans" cxnId="{9200B7D4-30E8-4F06-A607-751B6107050B}">
      <dgm:prSet/>
      <dgm:spPr/>
      <dgm:t>
        <a:bodyPr/>
        <a:lstStyle/>
        <a:p>
          <a:endParaRPr lang="ru-RU"/>
        </a:p>
      </dgm:t>
    </dgm:pt>
    <dgm:pt modelId="{A3101940-2105-4D17-B373-BE662622B93D}">
      <dgm:prSet phldrT="[Текст]" custT="1"/>
      <dgm:spPr>
        <a:solidFill>
          <a:srgbClr val="FFC000"/>
        </a:solidFill>
      </dgm:spPr>
      <dgm:t>
        <a:bodyPr/>
        <a:lstStyle/>
        <a:p>
          <a:r>
            <a:rPr lang="ru-RU" sz="1600" dirty="0" smtClean="0"/>
            <a:t>Артикуляционный уклад</a:t>
          </a:r>
          <a:endParaRPr lang="ru-RU" sz="1600" dirty="0"/>
        </a:p>
      </dgm:t>
    </dgm:pt>
    <dgm:pt modelId="{BE98C7E0-1A89-4766-8699-ADF423529A15}" type="parTrans" cxnId="{D439294A-ADD0-474C-A0ED-EB73514AFFFC}">
      <dgm:prSet/>
      <dgm:spPr/>
      <dgm:t>
        <a:bodyPr/>
        <a:lstStyle/>
        <a:p>
          <a:endParaRPr lang="ru-RU"/>
        </a:p>
      </dgm:t>
    </dgm:pt>
    <dgm:pt modelId="{D5048DCC-2C57-4234-8F02-D7C74CF68338}" type="sibTrans" cxnId="{D439294A-ADD0-474C-A0ED-EB73514AFFFC}">
      <dgm:prSet/>
      <dgm:spPr/>
      <dgm:t>
        <a:bodyPr/>
        <a:lstStyle/>
        <a:p>
          <a:endParaRPr lang="ru-RU"/>
        </a:p>
      </dgm:t>
    </dgm:pt>
    <dgm:pt modelId="{4C65A789-FBF2-4489-A953-6EF5C07F7DC7}">
      <dgm:prSet phldrT="[Текст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ru-RU" dirty="0" smtClean="0"/>
            <a:t>Воздушная струя</a:t>
          </a:r>
          <a:endParaRPr lang="ru-RU" dirty="0"/>
        </a:p>
      </dgm:t>
    </dgm:pt>
    <dgm:pt modelId="{AB9BDDE5-8A0B-4A29-AEDA-B998F1CB1E9F}" type="parTrans" cxnId="{46DC6FC0-6C16-4ADF-8BD5-E78C8FE23CF5}">
      <dgm:prSet/>
      <dgm:spPr/>
      <dgm:t>
        <a:bodyPr/>
        <a:lstStyle/>
        <a:p>
          <a:endParaRPr lang="ru-RU"/>
        </a:p>
      </dgm:t>
    </dgm:pt>
    <dgm:pt modelId="{5ADF1B3F-96CC-4C35-B864-941E8985BB76}" type="sibTrans" cxnId="{46DC6FC0-6C16-4ADF-8BD5-E78C8FE23CF5}">
      <dgm:prSet/>
      <dgm:spPr/>
      <dgm:t>
        <a:bodyPr/>
        <a:lstStyle/>
        <a:p>
          <a:endParaRPr lang="ru-RU"/>
        </a:p>
      </dgm:t>
    </dgm:pt>
    <dgm:pt modelId="{02589167-B7F5-4070-9A62-5D3ABC1317B3}">
      <dgm:prSet phldrT="[Текст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sz="2400" b="1" i="1" dirty="0" smtClean="0">
            <a:solidFill>
              <a:srgbClr val="C00000"/>
            </a:solidFill>
          </a:endParaRPr>
        </a:p>
        <a:p>
          <a:endParaRPr lang="ru-RU" sz="2400" b="1" i="1" dirty="0" smtClean="0">
            <a:solidFill>
              <a:srgbClr val="C00000"/>
            </a:solidFill>
          </a:endParaRPr>
        </a:p>
        <a:p>
          <a:endParaRPr lang="ru-RU" sz="2400" b="1" i="1" dirty="0" smtClean="0">
            <a:solidFill>
              <a:srgbClr val="C00000"/>
            </a:solidFill>
          </a:endParaRPr>
        </a:p>
        <a:p>
          <a:endParaRPr lang="ru-RU" sz="2400" b="1" i="1" dirty="0" smtClean="0">
            <a:solidFill>
              <a:srgbClr val="C00000"/>
            </a:solidFill>
          </a:endParaRPr>
        </a:p>
        <a:p>
          <a:endParaRPr lang="ru-RU" sz="2400" b="1" i="1" dirty="0" smtClean="0">
            <a:solidFill>
              <a:srgbClr val="C00000"/>
            </a:solidFill>
          </a:endParaRPr>
        </a:p>
        <a:p>
          <a:r>
            <a:rPr lang="ru-RU" sz="2800" b="1" i="1" dirty="0" smtClean="0">
              <a:solidFill>
                <a:srgbClr val="C00000"/>
              </a:solidFill>
            </a:rPr>
            <a:t>Правильно произносимый звук!!!</a:t>
          </a:r>
          <a:endParaRPr lang="ru-RU" sz="2800" b="1" i="1" dirty="0">
            <a:solidFill>
              <a:srgbClr val="C00000"/>
            </a:solidFill>
          </a:endParaRPr>
        </a:p>
      </dgm:t>
    </dgm:pt>
    <dgm:pt modelId="{EE4F3E1F-C40D-4744-BA70-AC31281D9EFE}" type="parTrans" cxnId="{54F9A621-750F-4CA5-8ADD-3430D414A1B4}">
      <dgm:prSet/>
      <dgm:spPr/>
      <dgm:t>
        <a:bodyPr/>
        <a:lstStyle/>
        <a:p>
          <a:endParaRPr lang="ru-RU"/>
        </a:p>
      </dgm:t>
    </dgm:pt>
    <dgm:pt modelId="{73559A38-00C8-4ABD-A097-FC148DEE3392}" type="sibTrans" cxnId="{54F9A621-750F-4CA5-8ADD-3430D414A1B4}">
      <dgm:prSet/>
      <dgm:spPr/>
      <dgm:t>
        <a:bodyPr/>
        <a:lstStyle/>
        <a:p>
          <a:endParaRPr lang="ru-RU"/>
        </a:p>
      </dgm:t>
    </dgm:pt>
    <dgm:pt modelId="{06635E28-FE44-4D21-84A8-5F7ED3AF148B}">
      <dgm:prSet/>
      <dgm:spPr/>
      <dgm:t>
        <a:bodyPr/>
        <a:lstStyle/>
        <a:p>
          <a:endParaRPr lang="ru-RU"/>
        </a:p>
      </dgm:t>
    </dgm:pt>
    <dgm:pt modelId="{E400B99A-71D6-4620-80AA-52BE1A41430D}" type="parTrans" cxnId="{429B3DDC-FCA5-47BD-9B05-B7FEAF706CBD}">
      <dgm:prSet/>
      <dgm:spPr/>
      <dgm:t>
        <a:bodyPr/>
        <a:lstStyle/>
        <a:p>
          <a:endParaRPr lang="ru-RU"/>
        </a:p>
      </dgm:t>
    </dgm:pt>
    <dgm:pt modelId="{C676D68B-72FF-47A9-87BC-7A32CD6C209D}" type="sibTrans" cxnId="{429B3DDC-FCA5-47BD-9B05-B7FEAF706CBD}">
      <dgm:prSet/>
      <dgm:spPr/>
      <dgm:t>
        <a:bodyPr/>
        <a:lstStyle/>
        <a:p>
          <a:endParaRPr lang="ru-RU"/>
        </a:p>
      </dgm:t>
    </dgm:pt>
    <dgm:pt modelId="{1F8AD5A8-CC5B-45C1-9FDC-324652808FA5}">
      <dgm:prSet/>
      <dgm:spPr/>
      <dgm:t>
        <a:bodyPr/>
        <a:lstStyle/>
        <a:p>
          <a:endParaRPr lang="ru-RU"/>
        </a:p>
      </dgm:t>
    </dgm:pt>
    <dgm:pt modelId="{A6542FD5-C705-4A31-B634-8B1570824398}" type="parTrans" cxnId="{BEC78E53-C8EB-403C-9410-AF6DE642DDF0}">
      <dgm:prSet/>
      <dgm:spPr/>
      <dgm:t>
        <a:bodyPr/>
        <a:lstStyle/>
        <a:p>
          <a:endParaRPr lang="ru-RU"/>
        </a:p>
      </dgm:t>
    </dgm:pt>
    <dgm:pt modelId="{5355CF3E-F4BC-4590-BE5F-CD0306B112D1}" type="sibTrans" cxnId="{BEC78E53-C8EB-403C-9410-AF6DE642DDF0}">
      <dgm:prSet/>
      <dgm:spPr/>
      <dgm:t>
        <a:bodyPr/>
        <a:lstStyle/>
        <a:p>
          <a:endParaRPr lang="ru-RU"/>
        </a:p>
      </dgm:t>
    </dgm:pt>
    <dgm:pt modelId="{81BB31EE-6083-4752-B406-0CBCF4B0256A}" type="pres">
      <dgm:prSet presAssocID="{F9053DAD-1059-4CB6-AE8B-5F16FF9E5D9C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85AA073-EE19-4992-87C0-CEC297C4A2B5}" type="pres">
      <dgm:prSet presAssocID="{F9053DAD-1059-4CB6-AE8B-5F16FF9E5D9C}" presName="ellipse" presStyleLbl="trBgShp" presStyleIdx="0" presStyleCnt="1" custAng="9330059" custFlipVert="1" custFlipHor="1" custScaleX="32747" custScaleY="94096" custLinFactNeighborX="822" custLinFactNeighborY="-4332"/>
      <dgm:spPr/>
    </dgm:pt>
    <dgm:pt modelId="{ED4B5B38-C47A-483A-9B13-1747B7DD5021}" type="pres">
      <dgm:prSet presAssocID="{F9053DAD-1059-4CB6-AE8B-5F16FF9E5D9C}" presName="arrow1" presStyleLbl="fgShp" presStyleIdx="0" presStyleCnt="1"/>
      <dgm:spPr/>
    </dgm:pt>
    <dgm:pt modelId="{AF444AD8-AF2F-429B-8F82-3E23F15335BC}" type="pres">
      <dgm:prSet presAssocID="{F9053DAD-1059-4CB6-AE8B-5F16FF9E5D9C}" presName="rectangle" presStyleLbl="revTx" presStyleIdx="0" presStyleCnt="1" custAng="0" custFlipVert="0" custScaleX="94017" custScaleY="454169" custLinFactNeighborX="1889" custLinFactNeighborY="-27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60FDBB-B0B2-4A2D-A3CE-65F4FF33C56C}" type="pres">
      <dgm:prSet presAssocID="{A3101940-2105-4D17-B373-BE662622B93D}" presName="item1" presStyleLbl="node1" presStyleIdx="0" presStyleCnt="3" custScaleX="127129" custScaleY="131181" custLinFactNeighborX="-17643" custLinFactNeighborY="458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5157A5-5593-4ACF-8CB7-FCE462B718B0}" type="pres">
      <dgm:prSet presAssocID="{4C65A789-FBF2-4489-A953-6EF5C07F7DC7}" presName="item2" presStyleLbl="node1" presStyleIdx="1" presStyleCnt="3" custScaleX="120296" custScaleY="125798" custLinFactNeighborX="-71648" custLinFactNeighborY="149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17D9D6-2E44-4D0F-9CB4-A32135D600C3}" type="pres">
      <dgm:prSet presAssocID="{02589167-B7F5-4070-9A62-5D3ABC1317B3}" presName="item3" presStyleLbl="node1" presStyleIdx="2" presStyleCnt="3" custFlipHor="1" custScaleX="151377" custScaleY="136284" custLinFactNeighborX="22796" custLinFactNeighborY="-38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2E1430-9AAF-43B8-926F-B8673BAE7089}" type="pres">
      <dgm:prSet presAssocID="{F9053DAD-1059-4CB6-AE8B-5F16FF9E5D9C}" presName="funnel" presStyleLbl="trAlignAcc1" presStyleIdx="0" presStyleCnt="1" custScaleX="205117" custScaleY="142857" custLinFactNeighborX="-889" custLinFactNeighborY="8644"/>
      <dgm:spPr>
        <a:solidFill>
          <a:schemeClr val="accent5">
            <a:lumMod val="20000"/>
            <a:lumOff val="80000"/>
            <a:alpha val="40000"/>
          </a:schemeClr>
        </a:solidFill>
      </dgm:spPr>
    </dgm:pt>
  </dgm:ptLst>
  <dgm:cxnLst>
    <dgm:cxn modelId="{FE135492-9588-4247-8162-9F38E4767759}" type="presOf" srcId="{02589167-B7F5-4070-9A62-5D3ABC1317B3}" destId="{AF444AD8-AF2F-429B-8F82-3E23F15335BC}" srcOrd="0" destOrd="0" presId="urn:microsoft.com/office/officeart/2005/8/layout/funnel1"/>
    <dgm:cxn modelId="{8B86CCFE-45F9-4EE6-BB71-85FBE030588D}" type="presOf" srcId="{6BAC0EDD-2B1F-464F-A401-0E5C31695934}" destId="{A817D9D6-2E44-4D0F-9CB4-A32135D600C3}" srcOrd="0" destOrd="0" presId="urn:microsoft.com/office/officeart/2005/8/layout/funnel1"/>
    <dgm:cxn modelId="{9200B7D4-30E8-4F06-A607-751B6107050B}" srcId="{F9053DAD-1059-4CB6-AE8B-5F16FF9E5D9C}" destId="{6BAC0EDD-2B1F-464F-A401-0E5C31695934}" srcOrd="0" destOrd="0" parTransId="{B048B6B5-C972-4A36-A3F9-FF242321BD41}" sibTransId="{4A6D06BD-439F-4E33-99C0-BCC1D795384D}"/>
    <dgm:cxn modelId="{429B3DDC-FCA5-47BD-9B05-B7FEAF706CBD}" srcId="{F9053DAD-1059-4CB6-AE8B-5F16FF9E5D9C}" destId="{06635E28-FE44-4D21-84A8-5F7ED3AF148B}" srcOrd="4" destOrd="0" parTransId="{E400B99A-71D6-4620-80AA-52BE1A41430D}" sibTransId="{C676D68B-72FF-47A9-87BC-7A32CD6C209D}"/>
    <dgm:cxn modelId="{BEC78E53-C8EB-403C-9410-AF6DE642DDF0}" srcId="{F9053DAD-1059-4CB6-AE8B-5F16FF9E5D9C}" destId="{1F8AD5A8-CC5B-45C1-9FDC-324652808FA5}" srcOrd="5" destOrd="0" parTransId="{A6542FD5-C705-4A31-B634-8B1570824398}" sibTransId="{5355CF3E-F4BC-4590-BE5F-CD0306B112D1}"/>
    <dgm:cxn modelId="{CB2E1125-746D-480A-845F-42DEF5A8EAA1}" type="presOf" srcId="{4C65A789-FBF2-4489-A953-6EF5C07F7DC7}" destId="{4F60FDBB-B0B2-4A2D-A3CE-65F4FF33C56C}" srcOrd="0" destOrd="0" presId="urn:microsoft.com/office/officeart/2005/8/layout/funnel1"/>
    <dgm:cxn modelId="{54F9A621-750F-4CA5-8ADD-3430D414A1B4}" srcId="{F9053DAD-1059-4CB6-AE8B-5F16FF9E5D9C}" destId="{02589167-B7F5-4070-9A62-5D3ABC1317B3}" srcOrd="3" destOrd="0" parTransId="{EE4F3E1F-C40D-4744-BA70-AC31281D9EFE}" sibTransId="{73559A38-00C8-4ABD-A097-FC148DEE3392}"/>
    <dgm:cxn modelId="{92E5BB5F-0525-4184-A615-8C45BAB8C363}" type="presOf" srcId="{F9053DAD-1059-4CB6-AE8B-5F16FF9E5D9C}" destId="{81BB31EE-6083-4752-B406-0CBCF4B0256A}" srcOrd="0" destOrd="0" presId="urn:microsoft.com/office/officeart/2005/8/layout/funnel1"/>
    <dgm:cxn modelId="{D439294A-ADD0-474C-A0ED-EB73514AFFFC}" srcId="{F9053DAD-1059-4CB6-AE8B-5F16FF9E5D9C}" destId="{A3101940-2105-4D17-B373-BE662622B93D}" srcOrd="1" destOrd="0" parTransId="{BE98C7E0-1A89-4766-8699-ADF423529A15}" sibTransId="{D5048DCC-2C57-4234-8F02-D7C74CF68338}"/>
    <dgm:cxn modelId="{46DC6FC0-6C16-4ADF-8BD5-E78C8FE23CF5}" srcId="{F9053DAD-1059-4CB6-AE8B-5F16FF9E5D9C}" destId="{4C65A789-FBF2-4489-A953-6EF5C07F7DC7}" srcOrd="2" destOrd="0" parTransId="{AB9BDDE5-8A0B-4A29-AEDA-B998F1CB1E9F}" sibTransId="{5ADF1B3F-96CC-4C35-B864-941E8985BB76}"/>
    <dgm:cxn modelId="{62EFED4F-38A2-4570-B342-F1A170AC0C1D}" type="presOf" srcId="{A3101940-2105-4D17-B373-BE662622B93D}" destId="{A85157A5-5593-4ACF-8CB7-FCE462B718B0}" srcOrd="0" destOrd="0" presId="urn:microsoft.com/office/officeart/2005/8/layout/funnel1"/>
    <dgm:cxn modelId="{6CC6EF45-6604-411A-B441-22BF48040387}" type="presParOf" srcId="{81BB31EE-6083-4752-B406-0CBCF4B0256A}" destId="{285AA073-EE19-4992-87C0-CEC297C4A2B5}" srcOrd="0" destOrd="0" presId="urn:microsoft.com/office/officeart/2005/8/layout/funnel1"/>
    <dgm:cxn modelId="{09BB1E73-52DC-4043-866A-8E63463898B8}" type="presParOf" srcId="{81BB31EE-6083-4752-B406-0CBCF4B0256A}" destId="{ED4B5B38-C47A-483A-9B13-1747B7DD5021}" srcOrd="1" destOrd="0" presId="urn:microsoft.com/office/officeart/2005/8/layout/funnel1"/>
    <dgm:cxn modelId="{C2DECF32-145E-4773-AAED-3080B5A2EEB0}" type="presParOf" srcId="{81BB31EE-6083-4752-B406-0CBCF4B0256A}" destId="{AF444AD8-AF2F-429B-8F82-3E23F15335BC}" srcOrd="2" destOrd="0" presId="urn:microsoft.com/office/officeart/2005/8/layout/funnel1"/>
    <dgm:cxn modelId="{3964745C-E5EF-4A06-B54A-D2A881A3CAC0}" type="presParOf" srcId="{81BB31EE-6083-4752-B406-0CBCF4B0256A}" destId="{4F60FDBB-B0B2-4A2D-A3CE-65F4FF33C56C}" srcOrd="3" destOrd="0" presId="urn:microsoft.com/office/officeart/2005/8/layout/funnel1"/>
    <dgm:cxn modelId="{B0393C64-9644-4AAD-ACE9-AB1F188E1347}" type="presParOf" srcId="{81BB31EE-6083-4752-B406-0CBCF4B0256A}" destId="{A85157A5-5593-4ACF-8CB7-FCE462B718B0}" srcOrd="4" destOrd="0" presId="urn:microsoft.com/office/officeart/2005/8/layout/funnel1"/>
    <dgm:cxn modelId="{6D416613-0A8A-4644-B9CB-D4271618EBD2}" type="presParOf" srcId="{81BB31EE-6083-4752-B406-0CBCF4B0256A}" destId="{A817D9D6-2E44-4D0F-9CB4-A32135D600C3}" srcOrd="5" destOrd="0" presId="urn:microsoft.com/office/officeart/2005/8/layout/funnel1"/>
    <dgm:cxn modelId="{EC2F6AA3-6579-4C3A-BBC9-A4A521B6932E}" type="presParOf" srcId="{81BB31EE-6083-4752-B406-0CBCF4B0256A}" destId="{3B2E1430-9AAF-43B8-926F-B8673BAE7089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5AA073-EE19-4992-87C0-CEC297C4A2B5}">
      <dsp:nvSpPr>
        <dsp:cNvPr id="0" name=""/>
        <dsp:cNvSpPr/>
      </dsp:nvSpPr>
      <dsp:spPr>
        <a:xfrm rot="9330059" flipH="1" flipV="1">
          <a:off x="3379808" y="-204708"/>
          <a:ext cx="996161" cy="994071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4B5B38-C47A-483A-9B13-1747B7DD5021}">
      <dsp:nvSpPr>
        <dsp:cNvPr id="0" name=""/>
        <dsp:cNvSpPr/>
      </dsp:nvSpPr>
      <dsp:spPr>
        <a:xfrm>
          <a:off x="3562833" y="2396744"/>
          <a:ext cx="589533" cy="377301"/>
        </a:xfrm>
        <a:prstGeom prst="down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444AD8-AF2F-429B-8F82-3E23F15335BC}">
      <dsp:nvSpPr>
        <dsp:cNvPr id="0" name=""/>
        <dsp:cNvSpPr/>
      </dsp:nvSpPr>
      <dsp:spPr>
        <a:xfrm>
          <a:off x="2580825" y="1426257"/>
          <a:ext cx="2660457" cy="3212975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1" i="1" kern="1200" dirty="0" smtClean="0">
            <a:solidFill>
              <a:srgbClr val="C00000"/>
            </a:solidFill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1" i="1" kern="1200" dirty="0" smtClean="0">
            <a:solidFill>
              <a:srgbClr val="C00000"/>
            </a:solidFill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1" i="1" kern="1200" dirty="0" smtClean="0">
            <a:solidFill>
              <a:srgbClr val="C00000"/>
            </a:solidFill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1" i="1" kern="1200" dirty="0" smtClean="0">
            <a:solidFill>
              <a:srgbClr val="C00000"/>
            </a:solidFill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1" i="1" kern="1200" dirty="0" smtClean="0">
            <a:solidFill>
              <a:srgbClr val="C00000"/>
            </a:solidFill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1" kern="1200" dirty="0" smtClean="0">
              <a:solidFill>
                <a:srgbClr val="C00000"/>
              </a:solidFill>
            </a:rPr>
            <a:t>Правильно произносимый звук!!!</a:t>
          </a:r>
          <a:endParaRPr lang="ru-RU" sz="2800" b="1" i="1" kern="1200" dirty="0">
            <a:solidFill>
              <a:srgbClr val="C00000"/>
            </a:solidFill>
          </a:endParaRPr>
        </a:p>
      </dsp:txBody>
      <dsp:txXfrm>
        <a:off x="2580825" y="1426257"/>
        <a:ext cx="2660457" cy="3212975"/>
      </dsp:txXfrm>
    </dsp:sp>
    <dsp:sp modelId="{4F60FDBB-B0B2-4A2D-A3CE-65F4FF33C56C}">
      <dsp:nvSpPr>
        <dsp:cNvPr id="0" name=""/>
        <dsp:cNvSpPr/>
      </dsp:nvSpPr>
      <dsp:spPr>
        <a:xfrm>
          <a:off x="3106690" y="1269040"/>
          <a:ext cx="1349043" cy="1392041"/>
        </a:xfrm>
        <a:prstGeom prst="ellipse">
          <a:avLst/>
        </a:prstGeom>
        <a:solidFill>
          <a:schemeClr val="accent1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Воздушная струя</a:t>
          </a:r>
          <a:endParaRPr lang="ru-RU" sz="1500" kern="1200" dirty="0"/>
        </a:p>
      </dsp:txBody>
      <dsp:txXfrm>
        <a:off x="3304253" y="1472900"/>
        <a:ext cx="953917" cy="984321"/>
      </dsp:txXfrm>
    </dsp:sp>
    <dsp:sp modelId="{A85157A5-5593-4ACF-8CB7-FCE462B718B0}">
      <dsp:nvSpPr>
        <dsp:cNvPr id="0" name=""/>
        <dsp:cNvSpPr/>
      </dsp:nvSpPr>
      <dsp:spPr>
        <a:xfrm>
          <a:off x="1810545" y="174031"/>
          <a:ext cx="1276533" cy="1334919"/>
        </a:xfrm>
        <a:prstGeom prst="ellipse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Артикуляционный уклад</a:t>
          </a:r>
          <a:endParaRPr lang="ru-RU" sz="1600" kern="1200" dirty="0"/>
        </a:p>
      </dsp:txBody>
      <dsp:txXfrm>
        <a:off x="1997489" y="369525"/>
        <a:ext cx="902645" cy="943931"/>
      </dsp:txXfrm>
    </dsp:sp>
    <dsp:sp modelId="{A817D9D6-2E44-4D0F-9CB4-A32135D600C3}">
      <dsp:nvSpPr>
        <dsp:cNvPr id="0" name=""/>
        <dsp:cNvSpPr/>
      </dsp:nvSpPr>
      <dsp:spPr>
        <a:xfrm flipH="1">
          <a:off x="3732580" y="-297281"/>
          <a:ext cx="1606353" cy="1446192"/>
        </a:xfrm>
        <a:prstGeom prst="ellipse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Фонематический слух</a:t>
          </a:r>
          <a:endParaRPr lang="ru-RU" sz="1600" kern="1200" dirty="0"/>
        </a:p>
      </dsp:txBody>
      <dsp:txXfrm>
        <a:off x="3967825" y="-85491"/>
        <a:ext cx="1135863" cy="1022612"/>
      </dsp:txXfrm>
    </dsp:sp>
    <dsp:sp modelId="{3B2E1430-9AAF-43B8-926F-B8673BAE7089}">
      <dsp:nvSpPr>
        <dsp:cNvPr id="0" name=""/>
        <dsp:cNvSpPr/>
      </dsp:nvSpPr>
      <dsp:spPr>
        <a:xfrm>
          <a:off x="442395" y="-657479"/>
          <a:ext cx="6771710" cy="3773012"/>
        </a:xfrm>
        <a:prstGeom prst="funnel">
          <a:avLst/>
        </a:prstGeom>
        <a:solidFill>
          <a:schemeClr val="accent5">
            <a:lumMod val="20000"/>
            <a:lumOff val="80000"/>
            <a:alpha val="4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82B5749-6447-40FE-AC72-0A2ABEE52DE0}" type="datetimeFigureOut">
              <a:rPr lang="ru-RU"/>
              <a:pPr>
                <a:defRPr/>
              </a:pPr>
              <a:t>05.06.2019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DE7BCEA-5C0F-4D3F-B501-C98FCA6BA3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4319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DE7BCEA-5C0F-4D3F-B501-C98FCA6BA302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07015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EC1DA2-6335-4D0F-8B83-65C0AB85F827}" type="datetimeFigureOut">
              <a:rPr lang="ru-RU"/>
              <a:pPr>
                <a:defRPr/>
              </a:pPr>
              <a:t>05.06.2019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A439EC-2E2D-48D7-AF74-B418DC0B97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8011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6AAD7-5DD9-4827-9F05-380012E6BEA1}" type="datetimeFigureOut">
              <a:rPr lang="ru-RU"/>
              <a:pPr>
                <a:defRPr/>
              </a:pPr>
              <a:t>05.06.2019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06BFA-6B73-420D-B135-C721BF7FD4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662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665B0A-A80B-4064-BBD1-3325F0235BB3}" type="datetimeFigureOut">
              <a:rPr lang="ru-RU"/>
              <a:pPr>
                <a:defRPr/>
              </a:pPr>
              <a:t>05.06.2019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EB47C5-03AC-4195-92EA-F151B57205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544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A5C185-8578-46A2-8A4C-1A42D86CE179}" type="datetimeFigureOut">
              <a:rPr lang="ru-RU"/>
              <a:pPr>
                <a:defRPr/>
              </a:pPr>
              <a:t>05.06.2019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4FEBC4-933A-463A-8C21-22ABFDA67D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392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D156F5-530F-471E-AFDF-7DE0F18DEABD}" type="datetimeFigureOut">
              <a:rPr lang="ru-RU"/>
              <a:pPr>
                <a:defRPr/>
              </a:pPr>
              <a:t>05.06.2019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D2B52-6BB1-4CCA-91BF-91A241288E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9283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E434B-5EFA-4F6A-8274-2314B65C4EA0}" type="datetimeFigureOut">
              <a:rPr lang="ru-RU"/>
              <a:pPr>
                <a:defRPr/>
              </a:pPr>
              <a:t>05.06.2019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67712-CEB3-4683-AA0A-80D1CCB8B7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6642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870F53-89A4-4C56-8CAF-CFC8F675FD9B}" type="datetimeFigureOut">
              <a:rPr lang="ru-RU"/>
              <a:pPr>
                <a:defRPr/>
              </a:pPr>
              <a:t>05.06.2019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C7033-F0D6-4F4D-80DB-C2F742B8F1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51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902070-CD06-4134-8296-AC5E07922FB9}" type="datetimeFigureOut">
              <a:rPr lang="ru-RU"/>
              <a:pPr>
                <a:defRPr/>
              </a:pPr>
              <a:t>05.06.2019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07838-D1D1-4567-93CF-0B15C2B2B7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822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D01BA2-1898-4DA1-B4A7-20FDC8408E67}" type="datetimeFigureOut">
              <a:rPr lang="ru-RU"/>
              <a:pPr>
                <a:defRPr/>
              </a:pPr>
              <a:t>05.06.2019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A3F7E-F889-4278-956E-6A17269FD8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250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9D413-21B4-4D84-960E-884BCDAD8660}" type="datetimeFigureOut">
              <a:rPr lang="ru-RU"/>
              <a:pPr>
                <a:defRPr/>
              </a:pPr>
              <a:t>05.06.2019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5ABB2-CAC7-4DD3-B9E5-6600EDEC0C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5530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FF043-754F-4F13-B2DB-5A24F557DD4C}" type="datetimeFigureOut">
              <a:rPr lang="ru-RU"/>
              <a:pPr>
                <a:defRPr/>
              </a:pPr>
              <a:t>05.06.2019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2780B-A9DC-4CAF-BB8E-CC2EF42FF8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240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>
              <a:lumMod val="50000"/>
            </a:schemeClr>
          </a:fgClr>
          <a:bgClr>
            <a:schemeClr val="tx2">
              <a:lumMod val="20000"/>
              <a:lumOff val="8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EEC2C3C-6178-4181-B591-6B32001BFE38}" type="datetimeFigureOut">
              <a:rPr lang="ru-RU"/>
              <a:pPr>
                <a:defRPr/>
              </a:pPr>
              <a:t>05.06.2019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8428D58-F579-42B1-8794-001B924173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088" y="549275"/>
            <a:ext cx="7772400" cy="1655763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700" b="1" dirty="0"/>
              <a:t>«Взаимодействие специалистов в работе с детьми при использовании </a:t>
            </a:r>
            <a:r>
              <a:rPr lang="ru-RU" sz="2700" b="1" dirty="0" err="1"/>
              <a:t>здоровьесберегающих</a:t>
            </a:r>
            <a:r>
              <a:rPr lang="ru-RU" sz="2700" b="1" dirty="0"/>
              <a:t> технологий»</a:t>
            </a:r>
            <a:r>
              <a:rPr lang="ru-RU" sz="2700" dirty="0"/>
              <a:t> 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89138"/>
            <a:ext cx="7232650" cy="4103687"/>
          </a:xfrm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i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7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Мастер-класс «Снеговик»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3600" dirty="0" smtClean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Из опыта работы специалистов: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учитель-логопед - </a:t>
            </a:r>
            <a:r>
              <a:rPr lang="ru-RU" sz="2400" dirty="0" err="1" smtClean="0">
                <a:solidFill>
                  <a:schemeClr val="accent3">
                    <a:lumMod val="75000"/>
                  </a:schemeClr>
                </a:solidFill>
              </a:rPr>
              <a:t>С.Н.Николаева</a:t>
            </a: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воспитатель - </a:t>
            </a:r>
            <a:r>
              <a:rPr lang="ru-RU" sz="2400" dirty="0" err="1" smtClean="0">
                <a:solidFill>
                  <a:schemeClr val="accent3">
                    <a:lumMod val="75000"/>
                  </a:schemeClr>
                </a:solidFill>
              </a:rPr>
              <a:t>Л.Н.Першина</a:t>
            </a:r>
            <a:endParaRPr lang="ru-RU" sz="2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ГБДОУ детский сад №21 Выборгского р-на г. Санкт-Петербург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2019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/>
          </a:p>
        </p:txBody>
      </p:sp>
      <p:sp>
        <p:nvSpPr>
          <p:cNvPr id="5" name="4-конечная звезда 4"/>
          <p:cNvSpPr/>
          <p:nvPr/>
        </p:nvSpPr>
        <p:spPr>
          <a:xfrm>
            <a:off x="468313" y="3213100"/>
            <a:ext cx="935037" cy="1655763"/>
          </a:xfrm>
          <a:prstGeom prst="star4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4-конечная звезда 5"/>
          <p:cNvSpPr/>
          <p:nvPr/>
        </p:nvSpPr>
        <p:spPr>
          <a:xfrm>
            <a:off x="-12700" y="908050"/>
            <a:ext cx="936625" cy="1657350"/>
          </a:xfrm>
          <a:prstGeom prst="star4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FF00"/>
              </a:solidFill>
            </a:endParaRPr>
          </a:p>
        </p:txBody>
      </p:sp>
      <p:sp>
        <p:nvSpPr>
          <p:cNvPr id="8" name="Пятно 1 7"/>
          <p:cNvSpPr/>
          <p:nvPr/>
        </p:nvSpPr>
        <p:spPr>
          <a:xfrm>
            <a:off x="7740352" y="5661248"/>
            <a:ext cx="914400" cy="914400"/>
          </a:xfrm>
          <a:prstGeom prst="irregularSeal1">
            <a:avLst/>
          </a:prstGeom>
          <a:solidFill>
            <a:schemeClr val="accent5"/>
          </a:solidFill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4-конечная звезда 11"/>
          <p:cNvSpPr/>
          <p:nvPr/>
        </p:nvSpPr>
        <p:spPr>
          <a:xfrm>
            <a:off x="179388" y="2349500"/>
            <a:ext cx="863600" cy="1655763"/>
          </a:xfrm>
          <a:prstGeom prst="star4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FFFF00"/>
              </a:solidFill>
            </a:endParaRPr>
          </a:p>
        </p:txBody>
      </p:sp>
      <p:sp>
        <p:nvSpPr>
          <p:cNvPr id="13" name="6-конечная звезда 12"/>
          <p:cNvSpPr/>
          <p:nvPr/>
        </p:nvSpPr>
        <p:spPr>
          <a:xfrm>
            <a:off x="7884368" y="4653136"/>
            <a:ext cx="288032" cy="288032"/>
          </a:xfrm>
          <a:prstGeom prst="star6">
            <a:avLst/>
          </a:prstGeom>
          <a:solidFill>
            <a:schemeClr val="tx2">
              <a:lumMod val="60000"/>
              <a:lumOff val="40000"/>
            </a:schemeClr>
          </a:solidFill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4-конечная звезда 13"/>
          <p:cNvSpPr/>
          <p:nvPr/>
        </p:nvSpPr>
        <p:spPr>
          <a:xfrm>
            <a:off x="395288" y="1557338"/>
            <a:ext cx="936625" cy="1655762"/>
          </a:xfrm>
          <a:prstGeom prst="star4">
            <a:avLst/>
          </a:prstGeom>
          <a:solidFill>
            <a:srgbClr val="14B61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12-конечная звезда 14"/>
          <p:cNvSpPr/>
          <p:nvPr/>
        </p:nvSpPr>
        <p:spPr>
          <a:xfrm>
            <a:off x="8252023" y="3933056"/>
            <a:ext cx="914400" cy="914400"/>
          </a:xfrm>
          <a:prstGeom prst="star12">
            <a:avLst/>
          </a:prstGeom>
          <a:solidFill>
            <a:schemeClr val="accent5">
              <a:lumMod val="75000"/>
            </a:schemeClr>
          </a:solidFill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Солнце 17"/>
          <p:cNvSpPr/>
          <p:nvPr/>
        </p:nvSpPr>
        <p:spPr>
          <a:xfrm>
            <a:off x="8101013" y="1484313"/>
            <a:ext cx="914400" cy="91440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29600" cy="1143000"/>
          </a:xfrm>
        </p:spPr>
        <p:txBody>
          <a:bodyPr/>
          <a:lstStyle/>
          <a:p>
            <a:pPr algn="r"/>
            <a:r>
              <a:rPr lang="ru-RU" b="1" i="1" dirty="0" smtClean="0">
                <a:solidFill>
                  <a:srgbClr val="0070C0"/>
                </a:solidFill>
              </a:rPr>
              <a:t>Задачи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76672"/>
            <a:ext cx="8229600" cy="5606083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        Воспитательные</a:t>
            </a:r>
            <a:endParaRPr lang="ru-RU" dirty="0"/>
          </a:p>
          <a:p>
            <a:r>
              <a:rPr lang="ru-RU" b="1" dirty="0" smtClean="0"/>
              <a:t>воспитывать </a:t>
            </a:r>
            <a:r>
              <a:rPr lang="ru-RU" b="1" dirty="0"/>
              <a:t>эстетический и художественный </a:t>
            </a:r>
            <a:r>
              <a:rPr lang="ru-RU" b="1" dirty="0" smtClean="0"/>
              <a:t>вкус</a:t>
            </a:r>
            <a:endParaRPr lang="ru-RU" dirty="0"/>
          </a:p>
          <a:p>
            <a:r>
              <a:rPr lang="ru-RU" b="1" dirty="0" smtClean="0"/>
              <a:t>прививать </a:t>
            </a:r>
            <a:r>
              <a:rPr lang="ru-RU" b="1" dirty="0"/>
              <a:t>интерес к </a:t>
            </a:r>
            <a:r>
              <a:rPr lang="ru-RU" b="1" dirty="0" smtClean="0"/>
              <a:t>творчеству</a:t>
            </a:r>
            <a:endParaRPr lang="ru-RU" dirty="0"/>
          </a:p>
          <a:p>
            <a:endParaRPr lang="ru-RU" dirty="0"/>
          </a:p>
        </p:txBody>
      </p:sp>
      <p:pic>
        <p:nvPicPr>
          <p:cNvPr id="16386" name="Picture 2" descr="C:\Users\Светлана\Documents\Снеговик 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3284984"/>
            <a:ext cx="504056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ятно 2 4"/>
          <p:cNvSpPr/>
          <p:nvPr/>
        </p:nvSpPr>
        <p:spPr>
          <a:xfrm>
            <a:off x="5796136" y="260648"/>
            <a:ext cx="914400" cy="914400"/>
          </a:xfrm>
          <a:prstGeom prst="irregularSeal2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ятно 2 5"/>
          <p:cNvSpPr/>
          <p:nvPr/>
        </p:nvSpPr>
        <p:spPr>
          <a:xfrm>
            <a:off x="7452320" y="1268760"/>
            <a:ext cx="914400" cy="914400"/>
          </a:xfrm>
          <a:prstGeom prst="irregularSeal2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12-конечная звезда 6"/>
          <p:cNvSpPr/>
          <p:nvPr/>
        </p:nvSpPr>
        <p:spPr>
          <a:xfrm>
            <a:off x="1475656" y="2924944"/>
            <a:ext cx="914400" cy="914400"/>
          </a:xfrm>
          <a:prstGeom prst="star12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12-конечная звезда 7"/>
          <p:cNvSpPr/>
          <p:nvPr/>
        </p:nvSpPr>
        <p:spPr>
          <a:xfrm>
            <a:off x="6516216" y="2996952"/>
            <a:ext cx="914400" cy="914400"/>
          </a:xfrm>
          <a:prstGeom prst="star12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12-конечная звезда 8"/>
          <p:cNvSpPr/>
          <p:nvPr/>
        </p:nvSpPr>
        <p:spPr>
          <a:xfrm>
            <a:off x="6516216" y="5943600"/>
            <a:ext cx="914400" cy="914400"/>
          </a:xfrm>
          <a:prstGeom prst="star12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12-конечная звезда 9"/>
          <p:cNvSpPr/>
          <p:nvPr/>
        </p:nvSpPr>
        <p:spPr>
          <a:xfrm>
            <a:off x="1547664" y="5908204"/>
            <a:ext cx="914400" cy="914400"/>
          </a:xfrm>
          <a:prstGeom prst="star12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8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Материал для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 </a:t>
            </a:r>
            <a:r>
              <a:rPr lang="ru-RU" b="1" dirty="0"/>
              <a:t>картон голубого цвета, </a:t>
            </a:r>
            <a:endParaRPr lang="ru-RU" b="1" dirty="0" smtClean="0"/>
          </a:p>
          <a:p>
            <a:r>
              <a:rPr lang="ru-RU" b="1" dirty="0" smtClean="0"/>
              <a:t>цветные </a:t>
            </a:r>
            <a:r>
              <a:rPr lang="ru-RU" b="1" dirty="0"/>
              <a:t>карандаши, </a:t>
            </a:r>
            <a:endParaRPr lang="ru-RU" b="1" dirty="0" smtClean="0"/>
          </a:p>
          <a:p>
            <a:r>
              <a:rPr lang="ru-RU" b="1" dirty="0" smtClean="0"/>
              <a:t>кисти</a:t>
            </a:r>
            <a:r>
              <a:rPr lang="ru-RU" b="1" dirty="0"/>
              <a:t>, акварельные краски, </a:t>
            </a:r>
            <a:endParaRPr lang="ru-RU" b="1" dirty="0" smtClean="0"/>
          </a:p>
          <a:p>
            <a:r>
              <a:rPr lang="ru-RU" b="1" dirty="0" smtClean="0"/>
              <a:t>ножницы</a:t>
            </a:r>
            <a:r>
              <a:rPr lang="ru-RU" b="1" dirty="0"/>
              <a:t>, </a:t>
            </a:r>
            <a:endParaRPr lang="ru-RU" b="1" dirty="0" smtClean="0"/>
          </a:p>
          <a:p>
            <a:r>
              <a:rPr lang="ru-RU" b="1" dirty="0" smtClean="0"/>
              <a:t>клей-карандаш </a:t>
            </a:r>
            <a:r>
              <a:rPr lang="ru-RU" b="1" dirty="0"/>
              <a:t>и клей ПВА, </a:t>
            </a:r>
            <a:endParaRPr lang="ru-RU" b="1" dirty="0" smtClean="0"/>
          </a:p>
          <a:p>
            <a:r>
              <a:rPr lang="ru-RU" b="1" dirty="0" smtClean="0"/>
              <a:t>маленькие </a:t>
            </a:r>
            <a:r>
              <a:rPr lang="ru-RU" b="1" dirty="0"/>
              <a:t>снежинки, </a:t>
            </a:r>
            <a:endParaRPr lang="ru-RU" b="1" dirty="0" smtClean="0"/>
          </a:p>
          <a:p>
            <a:r>
              <a:rPr lang="ru-RU" b="1" dirty="0" smtClean="0"/>
              <a:t>файл</a:t>
            </a:r>
            <a:r>
              <a:rPr lang="ru-RU" b="1" dirty="0"/>
              <a:t>, скотч и трубочка для коктейля</a:t>
            </a:r>
            <a:endParaRPr lang="ru-RU" dirty="0"/>
          </a:p>
        </p:txBody>
      </p:sp>
      <p:pic>
        <p:nvPicPr>
          <p:cNvPr id="15362" name="Picture 2" descr="C:\Users\Светлана\Documents\Снеговик раскр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1268760"/>
            <a:ext cx="2664296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12-конечная звезда 4"/>
          <p:cNvSpPr/>
          <p:nvPr/>
        </p:nvSpPr>
        <p:spPr>
          <a:xfrm>
            <a:off x="1475656" y="5937920"/>
            <a:ext cx="914400" cy="914400"/>
          </a:xfrm>
          <a:prstGeom prst="star12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12-конечная звезда 5"/>
          <p:cNvSpPr/>
          <p:nvPr/>
        </p:nvSpPr>
        <p:spPr>
          <a:xfrm>
            <a:off x="7596336" y="5661248"/>
            <a:ext cx="914400" cy="914400"/>
          </a:xfrm>
          <a:prstGeom prst="star12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12-конечная звезда 6"/>
          <p:cNvSpPr/>
          <p:nvPr/>
        </p:nvSpPr>
        <p:spPr>
          <a:xfrm>
            <a:off x="323528" y="260648"/>
            <a:ext cx="914400" cy="914400"/>
          </a:xfrm>
          <a:prstGeom prst="star12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506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/>
              <a:t>Воспитатель читает детям стихотворение  «Лепим снеговика»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pic>
        <p:nvPicPr>
          <p:cNvPr id="20482" name="Picture 2" descr="G:\Дыхательные упражнения\20190213_174119.jpg Мастер класс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1" y="1268760"/>
            <a:ext cx="3456384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12-конечная звезда 4"/>
          <p:cNvSpPr/>
          <p:nvPr/>
        </p:nvSpPr>
        <p:spPr>
          <a:xfrm>
            <a:off x="8028384" y="0"/>
            <a:ext cx="914400" cy="914400"/>
          </a:xfrm>
          <a:prstGeom prst="star12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283968" y="1484784"/>
            <a:ext cx="43924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Arial Narrow" pitchFamily="34" charset="0"/>
              </a:rPr>
              <a:t>Лепит с самого утра детвора снеговика:</a:t>
            </a:r>
            <a:endParaRPr lang="ru-RU" sz="2800" dirty="0">
              <a:latin typeface="Arial Narrow" pitchFamily="34" charset="0"/>
            </a:endParaRPr>
          </a:p>
          <a:p>
            <a:r>
              <a:rPr lang="ru-RU" sz="2800" b="1" dirty="0">
                <a:latin typeface="Arial Narrow" pitchFamily="34" charset="0"/>
              </a:rPr>
              <a:t>Глазки-шишки, </a:t>
            </a:r>
            <a:r>
              <a:rPr lang="ru-RU" sz="2800" b="1" dirty="0" smtClean="0">
                <a:latin typeface="Arial Narrow" pitchFamily="34" charset="0"/>
              </a:rPr>
              <a:t>нос-морковка,</a:t>
            </a:r>
            <a:endParaRPr lang="ru-RU" sz="2800" dirty="0">
              <a:latin typeface="Arial Narrow" pitchFamily="34" charset="0"/>
            </a:endParaRPr>
          </a:p>
          <a:p>
            <a:r>
              <a:rPr lang="ru-RU" sz="2800" b="1" dirty="0">
                <a:latin typeface="Arial Narrow" pitchFamily="34" charset="0"/>
              </a:rPr>
              <a:t>Шапочку надели </a:t>
            </a:r>
            <a:r>
              <a:rPr lang="ru-RU" sz="2800" b="1" dirty="0" smtClean="0">
                <a:latin typeface="Arial Narrow" pitchFamily="34" charset="0"/>
              </a:rPr>
              <a:t>ловко!</a:t>
            </a:r>
            <a:endParaRPr lang="ru-RU" sz="2800" dirty="0">
              <a:latin typeface="Arial Narrow" pitchFamily="34" charset="0"/>
            </a:endParaRPr>
          </a:p>
          <a:p>
            <a:r>
              <a:rPr lang="ru-RU" sz="2800" b="1" dirty="0">
                <a:latin typeface="Arial Narrow" pitchFamily="34" charset="0"/>
              </a:rPr>
              <a:t>Яркий шарф, в руках </a:t>
            </a:r>
            <a:r>
              <a:rPr lang="ru-RU" sz="2800" b="1" dirty="0" smtClean="0">
                <a:latin typeface="Arial Narrow" pitchFamily="34" charset="0"/>
              </a:rPr>
              <a:t>метла</a:t>
            </a:r>
            <a:endParaRPr lang="ru-RU" sz="2800" dirty="0">
              <a:latin typeface="Arial Narrow" pitchFamily="34" charset="0"/>
            </a:endParaRPr>
          </a:p>
          <a:p>
            <a:r>
              <a:rPr lang="ru-RU" sz="2800" b="1" dirty="0">
                <a:latin typeface="Arial Narrow" pitchFamily="34" charset="0"/>
              </a:rPr>
              <a:t>И довольна </a:t>
            </a:r>
            <a:r>
              <a:rPr lang="ru-RU" sz="2800" b="1" dirty="0" smtClean="0">
                <a:latin typeface="Arial Narrow" pitchFamily="34" charset="0"/>
              </a:rPr>
              <a:t>детвора.</a:t>
            </a:r>
            <a:endParaRPr lang="ru-RU" sz="2800" dirty="0">
              <a:latin typeface="Arial Narrow" pitchFamily="34" charset="0"/>
            </a:endParaRPr>
          </a:p>
          <a:p>
            <a:r>
              <a:rPr lang="ru-RU" sz="2800" b="1" dirty="0">
                <a:latin typeface="Arial Narrow" pitchFamily="34" charset="0"/>
              </a:rPr>
              <a:t>Снеговик детишкам местным</a:t>
            </a:r>
            <a:endParaRPr lang="ru-RU" sz="2800" dirty="0">
              <a:latin typeface="Arial Narrow" pitchFamily="34" charset="0"/>
            </a:endParaRPr>
          </a:p>
          <a:p>
            <a:r>
              <a:rPr lang="ru-RU" sz="2800" b="1" dirty="0">
                <a:latin typeface="Arial Narrow" pitchFamily="34" charset="0"/>
              </a:rPr>
              <a:t>Благодарен от души:</a:t>
            </a:r>
            <a:endParaRPr lang="ru-RU" sz="2800" dirty="0">
              <a:latin typeface="Arial Narrow" pitchFamily="34" charset="0"/>
            </a:endParaRPr>
          </a:p>
          <a:p>
            <a:r>
              <a:rPr lang="ru-RU" sz="2800" b="1" dirty="0">
                <a:latin typeface="Arial Narrow" pitchFamily="34" charset="0"/>
              </a:rPr>
              <a:t>До чего наряд чудесный</a:t>
            </a:r>
            <a:endParaRPr lang="ru-RU" sz="2800" dirty="0">
              <a:latin typeface="Arial Narrow" pitchFamily="34" charset="0"/>
            </a:endParaRPr>
          </a:p>
          <a:p>
            <a:r>
              <a:rPr lang="ru-RU" sz="2800" b="1" dirty="0">
                <a:latin typeface="Arial Narrow" pitchFamily="34" charset="0"/>
              </a:rPr>
              <a:t>Подарили малыши.</a:t>
            </a:r>
            <a:endParaRPr lang="ru-RU" sz="28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777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Мастер-класс «Снеговик»</a:t>
            </a:r>
            <a:endParaRPr lang="ru-RU" dirty="0"/>
          </a:p>
        </p:txBody>
      </p:sp>
      <p:pic>
        <p:nvPicPr>
          <p:cNvPr id="22530" name="Picture 2" descr="G:\Дыхательные упражнения\20190213_174224.jpg Мастер класс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600200"/>
            <a:ext cx="3240359" cy="4525963"/>
          </a:xfrm>
        </p:spPr>
      </p:pic>
      <p:pic>
        <p:nvPicPr>
          <p:cNvPr id="22531" name="Picture 3" descr="G:\Дыхательные упражнения\20190213_180003.jpg Мастер класс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486525" y="-16230600"/>
            <a:ext cx="5013198" cy="8912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G:\Дыхательные упражнения\20190213_180003.jpg Мастер класс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148064" y="1600200"/>
            <a:ext cx="316835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32-конечная звезда 4"/>
          <p:cNvSpPr/>
          <p:nvPr/>
        </p:nvSpPr>
        <p:spPr>
          <a:xfrm>
            <a:off x="1331640" y="5805264"/>
            <a:ext cx="914400" cy="914400"/>
          </a:xfrm>
          <a:prstGeom prst="star32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545" name="7-конечная звезда 22544"/>
          <p:cNvSpPr/>
          <p:nvPr/>
        </p:nvSpPr>
        <p:spPr>
          <a:xfrm rot="20493149">
            <a:off x="660733" y="5494397"/>
            <a:ext cx="914400" cy="914400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32-конечная звезда 49"/>
          <p:cNvSpPr/>
          <p:nvPr/>
        </p:nvSpPr>
        <p:spPr>
          <a:xfrm>
            <a:off x="8215064" y="4941168"/>
            <a:ext cx="914400" cy="914400"/>
          </a:xfrm>
          <a:prstGeom prst="star32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32-конечная звезда 50"/>
          <p:cNvSpPr/>
          <p:nvPr/>
        </p:nvSpPr>
        <p:spPr>
          <a:xfrm rot="633127">
            <a:off x="4431971" y="3144955"/>
            <a:ext cx="914400" cy="914400"/>
          </a:xfrm>
          <a:prstGeom prst="star32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7-конечная звезда 51"/>
          <p:cNvSpPr/>
          <p:nvPr/>
        </p:nvSpPr>
        <p:spPr>
          <a:xfrm rot="20493149">
            <a:off x="7501492" y="5805280"/>
            <a:ext cx="914400" cy="914400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57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Светлана\Documents\мастер кл Снеговик 3.jpg"/>
          <p:cNvPicPr preferRelativeResize="0">
            <a:picLocks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510103" y="-8956366"/>
            <a:ext cx="1692000" cy="46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Светлана\Documents\мастер кл Снеговик 4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4350" y="66674"/>
            <a:ext cx="8096250" cy="665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01553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 descr="G:\Дыхательные упражнения\20190213_180003.jpg Мастер класс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486525" y="-16230600"/>
            <a:ext cx="5013198" cy="8912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116632"/>
            <a:ext cx="7834064" cy="720080"/>
          </a:xfrm>
        </p:spPr>
        <p:txBody>
          <a:bodyPr/>
          <a:lstStyle/>
          <a:p>
            <a:r>
              <a:rPr lang="ru-RU" sz="3200" dirty="0" smtClean="0">
                <a:solidFill>
                  <a:schemeClr val="accent1"/>
                </a:solidFill>
              </a:rPr>
              <a:t>Мастер-класс «Снеговик»</a:t>
            </a:r>
            <a:endParaRPr lang="ru-RU" sz="3200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C:\Users\Светлана\Documents\мастер кл Снеговик 1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8113"/>
          <a:stretch/>
        </p:blipFill>
        <p:spPr bwMode="auto">
          <a:xfrm>
            <a:off x="323528" y="908720"/>
            <a:ext cx="8208912" cy="6682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32-конечная звезда 4"/>
          <p:cNvSpPr/>
          <p:nvPr/>
        </p:nvSpPr>
        <p:spPr>
          <a:xfrm>
            <a:off x="467544" y="116632"/>
            <a:ext cx="576064" cy="576064"/>
          </a:xfrm>
          <a:prstGeom prst="star32">
            <a:avLst>
              <a:gd name="adj" fmla="val 479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7-конечная звезда 11"/>
          <p:cNvSpPr/>
          <p:nvPr/>
        </p:nvSpPr>
        <p:spPr>
          <a:xfrm rot="20493149">
            <a:off x="1092780" y="121182"/>
            <a:ext cx="914400" cy="914400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32-конечная звезда 12"/>
          <p:cNvSpPr/>
          <p:nvPr/>
        </p:nvSpPr>
        <p:spPr>
          <a:xfrm rot="633127">
            <a:off x="6808235" y="-23397"/>
            <a:ext cx="914400" cy="914400"/>
          </a:xfrm>
          <a:prstGeom prst="star32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32-конечная звезда 13"/>
          <p:cNvSpPr/>
          <p:nvPr/>
        </p:nvSpPr>
        <p:spPr>
          <a:xfrm rot="633127">
            <a:off x="399523" y="1056724"/>
            <a:ext cx="914400" cy="914400"/>
          </a:xfrm>
          <a:prstGeom prst="star32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32-конечная звезда 14"/>
          <p:cNvSpPr/>
          <p:nvPr/>
        </p:nvSpPr>
        <p:spPr>
          <a:xfrm rot="633127">
            <a:off x="1839683" y="1344755"/>
            <a:ext cx="914400" cy="914400"/>
          </a:xfrm>
          <a:prstGeom prst="star32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32-конечная звезда 15"/>
          <p:cNvSpPr/>
          <p:nvPr/>
        </p:nvSpPr>
        <p:spPr>
          <a:xfrm>
            <a:off x="2339752" y="692696"/>
            <a:ext cx="576064" cy="576064"/>
          </a:xfrm>
          <a:prstGeom prst="star32">
            <a:avLst>
              <a:gd name="adj" fmla="val 479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32-конечная звезда 16"/>
          <p:cNvSpPr/>
          <p:nvPr/>
        </p:nvSpPr>
        <p:spPr>
          <a:xfrm rot="633127">
            <a:off x="1413901" y="1546587"/>
            <a:ext cx="367138" cy="376287"/>
          </a:xfrm>
          <a:prstGeom prst="star32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74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7128792" cy="1440160"/>
          </a:xfrm>
        </p:spPr>
        <p:txBody>
          <a:bodyPr/>
          <a:lstStyle/>
          <a:p>
            <a:pPr algn="l"/>
            <a:r>
              <a:rPr lang="ru-RU" sz="2800" b="1" dirty="0" smtClean="0">
                <a:solidFill>
                  <a:srgbClr val="0070C0"/>
                </a:solidFill>
              </a:rPr>
              <a:t>Мастер класс </a:t>
            </a:r>
            <a:br>
              <a:rPr lang="ru-RU" sz="2800" b="1" dirty="0" smtClean="0">
                <a:solidFill>
                  <a:srgbClr val="0070C0"/>
                </a:solidFill>
              </a:rPr>
            </a:br>
            <a:r>
              <a:rPr lang="ru-RU" sz="2800" b="1" dirty="0" smtClean="0">
                <a:solidFill>
                  <a:srgbClr val="0070C0"/>
                </a:solidFill>
              </a:rPr>
              <a:t>«Снеговик»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27784" y="1052736"/>
            <a:ext cx="5040560" cy="554461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188640"/>
            <a:ext cx="5040560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ятно 2 6"/>
          <p:cNvSpPr/>
          <p:nvPr/>
        </p:nvSpPr>
        <p:spPr>
          <a:xfrm>
            <a:off x="8229600" y="0"/>
            <a:ext cx="914400" cy="9144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4-конечная звезда 4"/>
          <p:cNvSpPr/>
          <p:nvPr/>
        </p:nvSpPr>
        <p:spPr>
          <a:xfrm>
            <a:off x="179512" y="1700808"/>
            <a:ext cx="936104" cy="1944216"/>
          </a:xfrm>
          <a:prstGeom prst="star4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4-конечная звезда 7"/>
          <p:cNvSpPr/>
          <p:nvPr/>
        </p:nvSpPr>
        <p:spPr>
          <a:xfrm>
            <a:off x="683568" y="2348880"/>
            <a:ext cx="914400" cy="2088232"/>
          </a:xfrm>
          <a:prstGeom prst="star4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ятно 2 9"/>
          <p:cNvSpPr/>
          <p:nvPr/>
        </p:nvSpPr>
        <p:spPr>
          <a:xfrm>
            <a:off x="8229600" y="5940896"/>
            <a:ext cx="914400" cy="914400"/>
          </a:xfrm>
          <a:prstGeom prst="irregularSeal2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4-конечная звезда 8"/>
          <p:cNvSpPr/>
          <p:nvPr/>
        </p:nvSpPr>
        <p:spPr>
          <a:xfrm>
            <a:off x="323528" y="3356992"/>
            <a:ext cx="914400" cy="1800200"/>
          </a:xfrm>
          <a:prstGeom prst="star4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4-конечная звезда 10"/>
          <p:cNvSpPr/>
          <p:nvPr/>
        </p:nvSpPr>
        <p:spPr>
          <a:xfrm>
            <a:off x="827584" y="4077072"/>
            <a:ext cx="914400" cy="1872208"/>
          </a:xfrm>
          <a:prstGeom prst="star4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C:\Users\Светлана\Documents\мастер кл Снеговик 2.jpg"/>
          <p:cNvPicPr>
            <a:picLocks noChangeAspect="1" noChangeArrowheads="1"/>
          </p:cNvPicPr>
          <p:nvPr/>
        </p:nvPicPr>
        <p:blipFill rotWithShape="1">
          <a:blip r:embed="rId3"/>
          <a:srcRect/>
          <a:stretch/>
        </p:blipFill>
        <p:spPr bwMode="auto">
          <a:xfrm>
            <a:off x="6915150" y="1200150"/>
            <a:ext cx="2228850" cy="3849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248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Спасибо!     Успехов!</a:t>
            </a:r>
          </a:p>
        </p:txBody>
      </p:sp>
      <p:pic>
        <p:nvPicPr>
          <p:cNvPr id="7171" name="Picture 2" descr="C:\Users\Светлана\Desktop\Дыхательные упражнения\дых гимнастика 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5576" y="3212976"/>
            <a:ext cx="3240087" cy="3096344"/>
          </a:xfrm>
          <a:noFill/>
        </p:spPr>
      </p:pic>
      <p:pic>
        <p:nvPicPr>
          <p:cNvPr id="7173" name="Рисунок 5" descr="Гимнастика для дете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556792"/>
            <a:ext cx="3600127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301608" cy="18002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Консультация – практикум        </a:t>
            </a:r>
            <a:br>
              <a:rPr lang="ru-RU" dirty="0" smtClean="0"/>
            </a:br>
            <a:r>
              <a:rPr lang="ru-RU" b="1" i="1" u="sng" dirty="0" smtClean="0">
                <a:solidFill>
                  <a:schemeClr val="accent5">
                    <a:lumMod val="50000"/>
                  </a:schemeClr>
                </a:solidFill>
              </a:rPr>
              <a:t>Мастер-класс </a:t>
            </a:r>
            <a:r>
              <a:rPr lang="ru-RU" b="1" i="1" u="sng" dirty="0">
                <a:solidFill>
                  <a:schemeClr val="accent5">
                    <a:lumMod val="50000"/>
                  </a:schemeClr>
                </a:solidFill>
              </a:rPr>
              <a:t>«Снеговик»</a:t>
            </a:r>
            <a:br>
              <a:rPr lang="ru-RU" b="1" i="1" u="sng" dirty="0">
                <a:solidFill>
                  <a:schemeClr val="accent5">
                    <a:lumMod val="50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47864" y="1484313"/>
            <a:ext cx="5205586" cy="4525962"/>
          </a:xfrm>
        </p:spPr>
        <p:txBody>
          <a:bodyPr rtlCol="0">
            <a:normAutofit fontScale="4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ru-RU" dirty="0" smtClean="0"/>
              <a:t>                                                  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ru-RU" dirty="0" smtClean="0"/>
              <a:t>                                                                                              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ru-RU" dirty="0" smtClean="0"/>
              <a:t>                                                                                                                                      </a:t>
            </a:r>
            <a:r>
              <a:rPr lang="ru-RU" sz="5900" b="1" dirty="0" smtClean="0"/>
              <a:t>Обучение упражнениям дыхательной гимнастики с использование игровых приёмов 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ru-RU" b="1" dirty="0" smtClean="0"/>
          </a:p>
          <a:p>
            <a:pPr marL="0" indent="0" fontAlgn="auto">
              <a:spcAft>
                <a:spcPts val="0"/>
              </a:spcAft>
              <a:buNone/>
              <a:defRPr/>
            </a:pPr>
            <a:r>
              <a:rPr lang="ru-RU" sz="5800" b="1" dirty="0" smtClean="0"/>
              <a:t>Создание </a:t>
            </a:r>
            <a:r>
              <a:rPr lang="ru-RU" sz="5800" b="1" dirty="0"/>
              <a:t>игрового пособия для дыхательных упражнений при постановке звуков.</a:t>
            </a:r>
            <a:endParaRPr lang="ru-RU" sz="5800" dirty="0"/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ru-RU" dirty="0" smtClean="0"/>
          </a:p>
          <a:p>
            <a:pPr marL="0" indent="0" fontAlgn="auto">
              <a:spcAft>
                <a:spcPts val="0"/>
              </a:spcAft>
              <a:buNone/>
              <a:defRPr/>
            </a:pPr>
            <a:endParaRPr lang="ru-RU" dirty="0" smtClean="0"/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   </a:t>
            </a:r>
            <a:endParaRPr lang="ru-RU" dirty="0"/>
          </a:p>
        </p:txBody>
      </p:sp>
      <p:pic>
        <p:nvPicPr>
          <p:cNvPr id="5124" name="Picture 4" descr="C:\Users\Светлана\Downloads\p11_oblojk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420888"/>
            <a:ext cx="2664296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ятно 2 7"/>
          <p:cNvSpPr/>
          <p:nvPr/>
        </p:nvSpPr>
        <p:spPr>
          <a:xfrm>
            <a:off x="5940425" y="5300663"/>
            <a:ext cx="914400" cy="914400"/>
          </a:xfrm>
          <a:prstGeom prst="irregularSeal2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ятно 2 8"/>
          <p:cNvSpPr/>
          <p:nvPr/>
        </p:nvSpPr>
        <p:spPr>
          <a:xfrm>
            <a:off x="6516688" y="5445125"/>
            <a:ext cx="914400" cy="914400"/>
          </a:xfrm>
          <a:prstGeom prst="irregularSeal2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Выгнутая вверх стрелка 3"/>
          <p:cNvSpPr/>
          <p:nvPr/>
        </p:nvSpPr>
        <p:spPr>
          <a:xfrm rot="4592982">
            <a:off x="7517347" y="555917"/>
            <a:ext cx="975229" cy="527829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Мастер класс «Снеговик»  </a:t>
            </a:r>
            <a:br>
              <a:rPr lang="ru-RU" dirty="0" smtClean="0"/>
            </a:br>
            <a:r>
              <a:rPr lang="ru-RU" sz="27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немного теории</a:t>
            </a:r>
            <a:endParaRPr lang="ru-RU" sz="27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4929188"/>
          </a:xfrm>
        </p:spPr>
        <p:txBody>
          <a:bodyPr rtlCol="0">
            <a:normAutofit/>
          </a:bodyPr>
          <a:lstStyle/>
          <a:p>
            <a:pPr marL="0" indent="0"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/>
              <a:t>Основные компоненты звуковой (</a:t>
            </a:r>
            <a:r>
              <a:rPr lang="ru-RU" sz="2400" i="1" dirty="0" smtClean="0"/>
              <a:t>произносительной)</a:t>
            </a:r>
            <a:r>
              <a:rPr lang="ru-RU" sz="2800" dirty="0" smtClean="0"/>
              <a:t> культуры речи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4213" y="2133600"/>
            <a:ext cx="3024187" cy="37544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000" dirty="0">
                <a:solidFill>
                  <a:srgbClr val="7030A0"/>
                </a:solidFill>
                <a:latin typeface="+mn-lt"/>
                <a:cs typeface="+mn-cs"/>
              </a:rPr>
              <a:t>Интонация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ru-RU" sz="2000" dirty="0">
              <a:solidFill>
                <a:srgbClr val="7030A0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7030A0"/>
                </a:solidFill>
                <a:latin typeface="+mn-lt"/>
                <a:cs typeface="+mn-cs"/>
              </a:rPr>
              <a:t>   -  Мелодика речи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rgbClr val="7030A0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7030A0"/>
                </a:solidFill>
                <a:latin typeface="+mn-lt"/>
                <a:cs typeface="+mn-cs"/>
              </a:rPr>
              <a:t>   - Ритм речи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rgbClr val="7030A0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7030A0"/>
                </a:solidFill>
                <a:latin typeface="+mn-lt"/>
                <a:cs typeface="+mn-cs"/>
              </a:rPr>
              <a:t>   - Темп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7030A0"/>
                </a:solidFill>
                <a:latin typeface="+mn-lt"/>
                <a:cs typeface="+mn-cs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7030A0"/>
                </a:solidFill>
                <a:latin typeface="+mn-lt"/>
                <a:cs typeface="+mn-cs"/>
              </a:rPr>
              <a:t>   - Тембр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rgbClr val="7030A0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7030A0"/>
                </a:solidFill>
                <a:latin typeface="+mn-lt"/>
                <a:cs typeface="+mn-cs"/>
              </a:rPr>
              <a:t>   - Логическое ударение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3800" y="2136775"/>
            <a:ext cx="3240088" cy="338455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+mn-lt"/>
                <a:cs typeface="+mn-cs"/>
              </a:rPr>
              <a:t>Система фонем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+mn-lt"/>
                <a:cs typeface="+mn-cs"/>
              </a:rPr>
              <a:t>                        (звуки речи)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В образовании звуков участвуют три отдела речевого аппарата: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      - </a:t>
            </a:r>
            <a:r>
              <a:rPr lang="ru-RU" sz="2400" dirty="0">
                <a:solidFill>
                  <a:srgbClr val="FF0000"/>
                </a:solidFill>
                <a:latin typeface="+mn-lt"/>
                <a:cs typeface="+mn-cs"/>
              </a:rPr>
              <a:t>энергетический        	(дыхательный)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      - генераторный		(</a:t>
            </a:r>
            <a:r>
              <a:rPr lang="ru-RU" dirty="0" err="1">
                <a:latin typeface="+mn-lt"/>
                <a:cs typeface="+mn-cs"/>
              </a:rPr>
              <a:t>голосообразующий</a:t>
            </a:r>
            <a:r>
              <a:rPr lang="ru-RU" dirty="0">
                <a:latin typeface="+mn-lt"/>
                <a:cs typeface="+mn-cs"/>
              </a:rPr>
              <a:t>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  <a:cs typeface="+mn-cs"/>
              </a:rPr>
              <a:t>      - </a:t>
            </a:r>
            <a:r>
              <a:rPr lang="ru-RU" dirty="0">
                <a:solidFill>
                  <a:srgbClr val="FF0000"/>
                </a:solidFill>
                <a:latin typeface="+mn-lt"/>
                <a:cs typeface="+mn-cs"/>
              </a:rPr>
              <a:t>резонаторный         	(звукообразующий)</a:t>
            </a:r>
          </a:p>
        </p:txBody>
      </p:sp>
      <p:sp>
        <p:nvSpPr>
          <p:cNvPr id="8" name="Пятно 2 7"/>
          <p:cNvSpPr/>
          <p:nvPr/>
        </p:nvSpPr>
        <p:spPr>
          <a:xfrm>
            <a:off x="7451725" y="5373688"/>
            <a:ext cx="914400" cy="914400"/>
          </a:xfrm>
          <a:prstGeom prst="irregularSeal2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4-конечная звезда 9"/>
          <p:cNvSpPr/>
          <p:nvPr/>
        </p:nvSpPr>
        <p:spPr>
          <a:xfrm>
            <a:off x="4211638" y="2060575"/>
            <a:ext cx="914400" cy="914400"/>
          </a:xfrm>
          <a:prstGeom prst="star4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7-конечная звезда 11"/>
          <p:cNvSpPr/>
          <p:nvPr/>
        </p:nvSpPr>
        <p:spPr>
          <a:xfrm rot="1049352">
            <a:off x="1885950" y="4049713"/>
            <a:ext cx="361950" cy="390525"/>
          </a:xfrm>
          <a:prstGeom prst="star7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7-конечная звезда 13"/>
          <p:cNvSpPr/>
          <p:nvPr/>
        </p:nvSpPr>
        <p:spPr>
          <a:xfrm rot="1049352">
            <a:off x="373063" y="2033588"/>
            <a:ext cx="361950" cy="390525"/>
          </a:xfrm>
          <a:prstGeom prst="star7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7-конечная звезда 14"/>
          <p:cNvSpPr/>
          <p:nvPr/>
        </p:nvSpPr>
        <p:spPr>
          <a:xfrm rot="1049352">
            <a:off x="446088" y="3402013"/>
            <a:ext cx="360362" cy="390525"/>
          </a:xfrm>
          <a:prstGeom prst="star7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7-конечная звезда 15"/>
          <p:cNvSpPr/>
          <p:nvPr/>
        </p:nvSpPr>
        <p:spPr>
          <a:xfrm rot="21063529">
            <a:off x="373063" y="4625975"/>
            <a:ext cx="361950" cy="390525"/>
          </a:xfrm>
          <a:prstGeom prst="star7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7-конечная звезда 16"/>
          <p:cNvSpPr/>
          <p:nvPr/>
        </p:nvSpPr>
        <p:spPr>
          <a:xfrm rot="20152854">
            <a:off x="446088" y="5273675"/>
            <a:ext cx="360362" cy="390525"/>
          </a:xfrm>
          <a:prstGeom prst="star7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7-конечная звезда 17"/>
          <p:cNvSpPr/>
          <p:nvPr/>
        </p:nvSpPr>
        <p:spPr>
          <a:xfrm rot="1049352">
            <a:off x="446088" y="2754313"/>
            <a:ext cx="360362" cy="390525"/>
          </a:xfrm>
          <a:prstGeom prst="star7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7-конечная звезда 18"/>
          <p:cNvSpPr/>
          <p:nvPr/>
        </p:nvSpPr>
        <p:spPr>
          <a:xfrm rot="1049352">
            <a:off x="1382713" y="49213"/>
            <a:ext cx="360362" cy="390525"/>
          </a:xfrm>
          <a:prstGeom prst="star7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7-конечная звезда 19"/>
          <p:cNvSpPr/>
          <p:nvPr/>
        </p:nvSpPr>
        <p:spPr>
          <a:xfrm rot="1049352">
            <a:off x="2173288" y="4049713"/>
            <a:ext cx="361950" cy="390525"/>
          </a:xfrm>
          <a:prstGeom prst="star7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7-конечная звезда 20"/>
          <p:cNvSpPr/>
          <p:nvPr/>
        </p:nvSpPr>
        <p:spPr>
          <a:xfrm rot="1049352">
            <a:off x="446088" y="4049713"/>
            <a:ext cx="360362" cy="390525"/>
          </a:xfrm>
          <a:prstGeom prst="star7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16-конечная звезда 21"/>
          <p:cNvSpPr/>
          <p:nvPr/>
        </p:nvSpPr>
        <p:spPr>
          <a:xfrm>
            <a:off x="539750" y="260350"/>
            <a:ext cx="914400" cy="914400"/>
          </a:xfrm>
          <a:prstGeom prst="star16">
            <a:avLst/>
          </a:prstGeom>
          <a:solidFill>
            <a:srgbClr val="F1D92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Пятно 2 24"/>
          <p:cNvSpPr/>
          <p:nvPr/>
        </p:nvSpPr>
        <p:spPr>
          <a:xfrm>
            <a:off x="2627313" y="549275"/>
            <a:ext cx="914400" cy="914400"/>
          </a:xfrm>
          <a:prstGeom prst="irregularSeal2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Пятно 2 25"/>
          <p:cNvSpPr/>
          <p:nvPr/>
        </p:nvSpPr>
        <p:spPr>
          <a:xfrm>
            <a:off x="5867400" y="620713"/>
            <a:ext cx="914400" cy="914400"/>
          </a:xfrm>
          <a:prstGeom prst="irregularSeal2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Пятно 2 26"/>
          <p:cNvSpPr/>
          <p:nvPr/>
        </p:nvSpPr>
        <p:spPr>
          <a:xfrm>
            <a:off x="1042988" y="404813"/>
            <a:ext cx="914400" cy="914400"/>
          </a:xfrm>
          <a:prstGeom prst="irregularSeal2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/>
              <a:t>  </a:t>
            </a:r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мастер класс «Снеговик»                </a:t>
            </a:r>
            <a:r>
              <a:rPr lang="ru-RU" sz="2800" b="1" i="1" dirty="0" smtClean="0"/>
              <a:t>ПОЧЕМУ?</a:t>
            </a:r>
            <a:endParaRPr lang="ru-RU" sz="2800" b="1" i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7715200" cy="3773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rgbClr val="7030A0"/>
                </a:solidFill>
              </a:rPr>
              <a:t/>
            </a:r>
            <a:br>
              <a:rPr lang="ru-RU" dirty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099" name="Объект 2"/>
          <p:cNvSpPr>
            <a:spLocks noGrp="1"/>
          </p:cNvSpPr>
          <p:nvPr>
            <p:ph idx="1"/>
          </p:nvPr>
        </p:nvSpPr>
        <p:spPr>
          <a:xfrm>
            <a:off x="395288" y="764704"/>
            <a:ext cx="8229600" cy="5461471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ru-RU" dirty="0" smtClean="0"/>
              <a:t>     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125538"/>
            <a:ext cx="8424936" cy="123110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Формирование речевого </a:t>
            </a:r>
            <a:r>
              <a:rPr lang="ru-RU" sz="2800" dirty="0" smtClean="0"/>
              <a:t>дыхания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/>
              <a:t>В</a:t>
            </a:r>
            <a:r>
              <a:rPr lang="ru-RU" sz="2800" dirty="0" smtClean="0"/>
              <a:t>ыработка </a:t>
            </a:r>
            <a:r>
              <a:rPr lang="ru-RU" sz="2800" dirty="0"/>
              <a:t>направленной воздушной струи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4101" name="Picture 6" descr="C:\Users\Светлана\Desktop\проэкт фото\IMG_20170418_12533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9700" y="3068638"/>
            <a:ext cx="3411538" cy="309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7" descr="C:\Users\Светлана\Desktop\проэкт фото\IMG_20170418_12503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3284538"/>
            <a:ext cx="3240087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ятно 2 6"/>
          <p:cNvSpPr/>
          <p:nvPr/>
        </p:nvSpPr>
        <p:spPr>
          <a:xfrm>
            <a:off x="323850" y="476250"/>
            <a:ext cx="914400" cy="914400"/>
          </a:xfrm>
          <a:prstGeom prst="irregularSeal2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ятно 2 7"/>
          <p:cNvSpPr/>
          <p:nvPr/>
        </p:nvSpPr>
        <p:spPr>
          <a:xfrm>
            <a:off x="3779838" y="3429000"/>
            <a:ext cx="914400" cy="914400"/>
          </a:xfrm>
          <a:prstGeom prst="irregularSeal2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ятно 2 8"/>
          <p:cNvSpPr/>
          <p:nvPr/>
        </p:nvSpPr>
        <p:spPr>
          <a:xfrm>
            <a:off x="6011863" y="2133600"/>
            <a:ext cx="914400" cy="914400"/>
          </a:xfrm>
          <a:prstGeom prst="irregularSeal2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ятно 2 9"/>
          <p:cNvSpPr/>
          <p:nvPr/>
        </p:nvSpPr>
        <p:spPr>
          <a:xfrm>
            <a:off x="4500563" y="4149725"/>
            <a:ext cx="914400" cy="914400"/>
          </a:xfrm>
          <a:prstGeom prst="irregularSeal2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ятно 2 10"/>
          <p:cNvSpPr/>
          <p:nvPr/>
        </p:nvSpPr>
        <p:spPr>
          <a:xfrm>
            <a:off x="2843213" y="5732463"/>
            <a:ext cx="914400" cy="914400"/>
          </a:xfrm>
          <a:prstGeom prst="irregularSeal2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ятно 2 11"/>
          <p:cNvSpPr/>
          <p:nvPr/>
        </p:nvSpPr>
        <p:spPr>
          <a:xfrm>
            <a:off x="1259632" y="0"/>
            <a:ext cx="914400" cy="914400"/>
          </a:xfrm>
          <a:prstGeom prst="irregularSeal2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8100000" scaled="1"/>
            <a:tileRect/>
          </a:gra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b="1" i="1" dirty="0" smtClean="0">
                <a:solidFill>
                  <a:srgbClr val="14B618"/>
                </a:solidFill>
              </a:rPr>
              <a:t>Для чего?</a:t>
            </a:r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b="1" dirty="0" smtClean="0"/>
              <a:t>Привлечь родителей к совместной  работе       по формированию речевого дыхания  у детей.</a:t>
            </a:r>
          </a:p>
          <a:p>
            <a:r>
              <a:rPr lang="ru-RU" b="1" dirty="0" smtClean="0"/>
              <a:t>   Познакомить родителей с игровыми приёмами с использованием игр по  развитию выработки направленной воздушной струи в домашних условиях. </a:t>
            </a:r>
          </a:p>
          <a:p>
            <a:r>
              <a:rPr lang="ru-RU" b="1" dirty="0" smtClean="0"/>
              <a:t>   Стимулировать совместную продуктивную         	деятельность  детей и родителей</a:t>
            </a:r>
          </a:p>
        </p:txBody>
      </p:sp>
      <p:sp>
        <p:nvSpPr>
          <p:cNvPr id="3" name="Пятно 2 2"/>
          <p:cNvSpPr/>
          <p:nvPr/>
        </p:nvSpPr>
        <p:spPr>
          <a:xfrm>
            <a:off x="8028384" y="5733256"/>
            <a:ext cx="914400" cy="914400"/>
          </a:xfrm>
          <a:prstGeom prst="irregularSeal2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ятно 2 5"/>
          <p:cNvSpPr/>
          <p:nvPr/>
        </p:nvSpPr>
        <p:spPr>
          <a:xfrm>
            <a:off x="323528" y="18678"/>
            <a:ext cx="914400" cy="914400"/>
          </a:xfrm>
          <a:prstGeom prst="irregularSeal2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/>
          <a:lstStyle/>
          <a:p>
            <a:pPr algn="l"/>
            <a:r>
              <a:rPr lang="ru-RU" b="1" i="1" dirty="0" smtClean="0">
                <a:solidFill>
                  <a:srgbClr val="0070C0"/>
                </a:solidFill>
              </a:rPr>
              <a:t>Задачи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Коррекционные</a:t>
            </a:r>
            <a:endParaRPr lang="ru-RU" dirty="0"/>
          </a:p>
          <a:p>
            <a:r>
              <a:rPr lang="ru-RU" b="1" dirty="0" smtClean="0"/>
              <a:t>Выработка </a:t>
            </a:r>
            <a:r>
              <a:rPr lang="ru-RU" b="1" dirty="0"/>
              <a:t>точных движений губ и </a:t>
            </a:r>
            <a:r>
              <a:rPr lang="ru-RU" b="1" dirty="0" smtClean="0"/>
              <a:t>языка</a:t>
            </a:r>
            <a:endParaRPr lang="ru-RU" dirty="0"/>
          </a:p>
          <a:p>
            <a:r>
              <a:rPr lang="ru-RU" b="1" dirty="0" smtClean="0"/>
              <a:t>Развитие </a:t>
            </a:r>
            <a:r>
              <a:rPr lang="ru-RU" b="1" dirty="0"/>
              <a:t>направления и силы воздушной </a:t>
            </a:r>
            <a:r>
              <a:rPr lang="ru-RU" b="1" dirty="0" smtClean="0"/>
              <a:t>струи</a:t>
            </a:r>
            <a:endParaRPr lang="ru-RU" dirty="0"/>
          </a:p>
          <a:p>
            <a:r>
              <a:rPr lang="ru-RU" b="1" dirty="0" smtClean="0"/>
              <a:t>Повышение </a:t>
            </a:r>
            <a:r>
              <a:rPr lang="ru-RU" b="1" dirty="0"/>
              <a:t>интереса к выполнению дыхательной гимнастики.</a:t>
            </a:r>
            <a:endParaRPr lang="ru-RU" dirty="0"/>
          </a:p>
          <a:p>
            <a:endParaRPr lang="ru-RU" dirty="0"/>
          </a:p>
        </p:txBody>
      </p:sp>
      <p:pic>
        <p:nvPicPr>
          <p:cNvPr id="19458" name="Picture 2" descr="C:\Users\Светлана\Documents\Снеговик 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620688"/>
            <a:ext cx="2880320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ятно 2 3"/>
          <p:cNvSpPr/>
          <p:nvPr/>
        </p:nvSpPr>
        <p:spPr>
          <a:xfrm>
            <a:off x="6084168" y="5085184"/>
            <a:ext cx="914400" cy="914400"/>
          </a:xfrm>
          <a:prstGeom prst="irregularSeal2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ятно 2 5"/>
          <p:cNvSpPr/>
          <p:nvPr/>
        </p:nvSpPr>
        <p:spPr>
          <a:xfrm>
            <a:off x="3131840" y="1268760"/>
            <a:ext cx="914400" cy="914400"/>
          </a:xfrm>
          <a:prstGeom prst="irregularSeal2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ятно 2 6"/>
          <p:cNvSpPr/>
          <p:nvPr/>
        </p:nvSpPr>
        <p:spPr>
          <a:xfrm>
            <a:off x="2555776" y="476672"/>
            <a:ext cx="914400" cy="914400"/>
          </a:xfrm>
          <a:prstGeom prst="irregularSeal2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355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pPr algn="r"/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Задачи</a:t>
            </a:r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4032448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Развивающие</a:t>
            </a:r>
            <a:endParaRPr lang="ru-RU" dirty="0"/>
          </a:p>
          <a:p>
            <a:r>
              <a:rPr lang="ru-RU" b="1" dirty="0" smtClean="0"/>
              <a:t>развивать </a:t>
            </a:r>
            <a:r>
              <a:rPr lang="ru-RU" b="1" dirty="0"/>
              <a:t>мелкую </a:t>
            </a:r>
            <a:r>
              <a:rPr lang="ru-RU" b="1" dirty="0" smtClean="0"/>
              <a:t>моторику</a:t>
            </a:r>
            <a:endParaRPr lang="ru-RU" dirty="0"/>
          </a:p>
          <a:p>
            <a:r>
              <a:rPr lang="ru-RU" b="1" dirty="0" smtClean="0"/>
              <a:t>упражнять </a:t>
            </a:r>
            <a:r>
              <a:rPr lang="ru-RU" b="1" dirty="0"/>
              <a:t>в раскрашивании акварельными красками и </a:t>
            </a:r>
            <a:r>
              <a:rPr lang="ru-RU" b="1" dirty="0" smtClean="0"/>
              <a:t>карандашами</a:t>
            </a:r>
            <a:endParaRPr lang="ru-RU" dirty="0"/>
          </a:p>
          <a:p>
            <a:r>
              <a:rPr lang="ru-RU" b="1" dirty="0" smtClean="0"/>
              <a:t>совершенствовать </a:t>
            </a:r>
            <a:r>
              <a:rPr lang="ru-RU" b="1" dirty="0"/>
              <a:t>навыки работы с ножницами и </a:t>
            </a:r>
            <a:r>
              <a:rPr lang="ru-RU" b="1" dirty="0" smtClean="0"/>
              <a:t>клеем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  <p:pic>
        <p:nvPicPr>
          <p:cNvPr id="18434" name="Picture 2" descr="C:\Users\Светлана\Documents\Снеговик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273630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ятно 2 4"/>
          <p:cNvSpPr/>
          <p:nvPr/>
        </p:nvSpPr>
        <p:spPr>
          <a:xfrm rot="20186862">
            <a:off x="7308304" y="2852936"/>
            <a:ext cx="914400" cy="914400"/>
          </a:xfrm>
          <a:prstGeom prst="irregularSeal2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12-конечная звезда 3"/>
          <p:cNvSpPr/>
          <p:nvPr/>
        </p:nvSpPr>
        <p:spPr>
          <a:xfrm>
            <a:off x="5004048" y="476672"/>
            <a:ext cx="914400" cy="914400"/>
          </a:xfrm>
          <a:prstGeom prst="star12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12-конечная звезда 6"/>
          <p:cNvSpPr/>
          <p:nvPr/>
        </p:nvSpPr>
        <p:spPr>
          <a:xfrm>
            <a:off x="7884368" y="1556792"/>
            <a:ext cx="914400" cy="914400"/>
          </a:xfrm>
          <a:prstGeom prst="star12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ятно 2 7"/>
          <p:cNvSpPr/>
          <p:nvPr/>
        </p:nvSpPr>
        <p:spPr>
          <a:xfrm rot="3423611">
            <a:off x="6156176" y="1340768"/>
            <a:ext cx="914400" cy="914400"/>
          </a:xfrm>
          <a:prstGeom prst="irregularSeal2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28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/>
          <a:lstStyle/>
          <a:p>
            <a:pPr algn="r"/>
            <a:r>
              <a:rPr lang="ru-RU" b="1" i="1" dirty="0" smtClean="0">
                <a:solidFill>
                  <a:srgbClr val="0070C0"/>
                </a:solidFill>
              </a:rPr>
              <a:t>Задачи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                       Образовательные</a:t>
            </a:r>
          </a:p>
          <a:p>
            <a:endParaRPr lang="ru-RU" b="1" dirty="0" smtClean="0"/>
          </a:p>
          <a:p>
            <a:r>
              <a:rPr lang="ru-RU" b="1" dirty="0" smtClean="0"/>
              <a:t> </a:t>
            </a:r>
            <a:r>
              <a:rPr lang="ru-RU" sz="3600" b="1" dirty="0" smtClean="0"/>
              <a:t>привлечь  родителей </a:t>
            </a:r>
            <a:r>
              <a:rPr lang="ru-RU" sz="3600" b="1" dirty="0"/>
              <a:t>к совместной работе с </a:t>
            </a:r>
            <a:r>
              <a:rPr lang="ru-RU" sz="3600" b="1" dirty="0" smtClean="0"/>
              <a:t>детьми </a:t>
            </a:r>
          </a:p>
          <a:p>
            <a:endParaRPr lang="ru-RU" sz="3600" dirty="0"/>
          </a:p>
          <a:p>
            <a:r>
              <a:rPr lang="ru-RU" sz="3600" b="1" dirty="0" smtClean="0"/>
              <a:t>учить </a:t>
            </a:r>
            <a:r>
              <a:rPr lang="ru-RU" sz="3600" b="1" dirty="0"/>
              <a:t>родителей общаться с детьми на основе творческой  продуктивной </a:t>
            </a:r>
            <a:r>
              <a:rPr lang="ru-RU" sz="3600" b="1" dirty="0" smtClean="0"/>
              <a:t>деятельности</a:t>
            </a:r>
            <a:endParaRPr lang="ru-RU" sz="3600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ятно 2 3"/>
          <p:cNvSpPr/>
          <p:nvPr/>
        </p:nvSpPr>
        <p:spPr>
          <a:xfrm>
            <a:off x="7596336" y="5661248"/>
            <a:ext cx="914400" cy="914400"/>
          </a:xfrm>
          <a:prstGeom prst="irregularSeal2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ятно 2 4"/>
          <p:cNvSpPr/>
          <p:nvPr/>
        </p:nvSpPr>
        <p:spPr>
          <a:xfrm>
            <a:off x="3707904" y="5373216"/>
            <a:ext cx="914400" cy="914400"/>
          </a:xfrm>
          <a:prstGeom prst="irregularSeal2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ятно 2 5"/>
          <p:cNvSpPr/>
          <p:nvPr/>
        </p:nvSpPr>
        <p:spPr>
          <a:xfrm>
            <a:off x="5652120" y="2996952"/>
            <a:ext cx="914400" cy="914400"/>
          </a:xfrm>
          <a:prstGeom prst="irregularSeal2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ятно 2 6"/>
          <p:cNvSpPr/>
          <p:nvPr/>
        </p:nvSpPr>
        <p:spPr>
          <a:xfrm>
            <a:off x="7596336" y="1052736"/>
            <a:ext cx="914400" cy="914400"/>
          </a:xfrm>
          <a:prstGeom prst="irregularSeal2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ятно 2 7"/>
          <p:cNvSpPr/>
          <p:nvPr/>
        </p:nvSpPr>
        <p:spPr>
          <a:xfrm>
            <a:off x="7020272" y="5589240"/>
            <a:ext cx="914400" cy="914400"/>
          </a:xfrm>
          <a:prstGeom prst="irregularSeal2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4-конечная звезда 8"/>
          <p:cNvSpPr/>
          <p:nvPr/>
        </p:nvSpPr>
        <p:spPr>
          <a:xfrm>
            <a:off x="827584" y="908720"/>
            <a:ext cx="914400" cy="1584176"/>
          </a:xfrm>
          <a:prstGeom prst="star4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4-конечная звезда 10"/>
          <p:cNvSpPr/>
          <p:nvPr/>
        </p:nvSpPr>
        <p:spPr>
          <a:xfrm>
            <a:off x="1331640" y="260648"/>
            <a:ext cx="914400" cy="1490464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22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695</TotalTime>
  <Words>350</Words>
  <Application>Microsoft Office PowerPoint</Application>
  <PresentationFormat>Экран (4:3)</PresentationFormat>
  <Paragraphs>102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«Взаимодействие специалистов в работе с детьми при использовании здоровьесберегающих технологий»  </vt:lpstr>
      <vt:lpstr>Консультация – практикум         Мастер-класс «Снеговик» </vt:lpstr>
      <vt:lpstr>Мастер класс «Снеговик»   немного теории</vt:lpstr>
      <vt:lpstr>  мастер класс «Снеговик»                ПОЧЕМУ?</vt:lpstr>
      <vt:lpstr> </vt:lpstr>
      <vt:lpstr>Для чего?</vt:lpstr>
      <vt:lpstr>Задачи</vt:lpstr>
      <vt:lpstr>Задачи</vt:lpstr>
      <vt:lpstr>Задачи</vt:lpstr>
      <vt:lpstr>Задачи</vt:lpstr>
      <vt:lpstr>Материал для работы</vt:lpstr>
      <vt:lpstr>Воспитатель читает детям стихотворение  «Лепим снеговика» </vt:lpstr>
      <vt:lpstr>Мастер-класс «Снеговик»</vt:lpstr>
      <vt:lpstr>Презентация PowerPoint</vt:lpstr>
      <vt:lpstr>Мастер-класс «Снеговик»</vt:lpstr>
      <vt:lpstr>Мастер класс  «Снеговик»</vt:lpstr>
      <vt:lpstr>Спасибо!     Успехов!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Взимод</dc:title>
  <dc:creator>Светлана</dc:creator>
  <cp:lastModifiedBy>Светлана</cp:lastModifiedBy>
  <cp:revision>58</cp:revision>
  <dcterms:created xsi:type="dcterms:W3CDTF">2019-02-25T20:56:12Z</dcterms:created>
  <dcterms:modified xsi:type="dcterms:W3CDTF">2019-06-05T00:56:38Z</dcterms:modified>
</cp:coreProperties>
</file>