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legacyDiagramTex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0" r:id="rId4"/>
    <p:sldId id="271" r:id="rId5"/>
    <p:sldId id="272" r:id="rId6"/>
    <p:sldId id="273" r:id="rId7"/>
    <p:sldId id="274" r:id="rId8"/>
    <p:sldId id="275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76" r:id="rId17"/>
    <p:sldId id="277" r:id="rId18"/>
    <p:sldId id="287" r:id="rId19"/>
    <p:sldId id="288" r:id="rId20"/>
    <p:sldId id="285" r:id="rId21"/>
    <p:sldId id="286" r:id="rId22"/>
    <p:sldId id="289" r:id="rId23"/>
    <p:sldId id="263" r:id="rId24"/>
    <p:sldId id="264" r:id="rId25"/>
    <p:sldId id="267" r:id="rId26"/>
    <p:sldId id="266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B0F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06/relationships/legacyDocTextInfo" Target="legacyDocTextInfo.bin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0"/>
            <a:ext cx="9144000" cy="928694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4" descr="http://luchik.club/wp-content/themes/luchik/img/kids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25" y="0"/>
            <a:ext cx="8905875" cy="114298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0F06B6-903B-49C9-A994-6F25568E81AA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0042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500306"/>
            <a:ext cx="5929354" cy="36687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6" name="Picture 2" descr="C:\Users\128\Desktop\Рисунок1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285728"/>
            <a:ext cx="4229100" cy="3152775"/>
          </a:xfrm>
          <a:prstGeom prst="rect">
            <a:avLst/>
          </a:prstGeom>
          <a:noFill/>
        </p:spPr>
      </p:pic>
      <p:pic>
        <p:nvPicPr>
          <p:cNvPr id="9" name="Picture 18" descr="School Book Scheme - canovee national school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8"/>
          <a:stretch>
            <a:fillRect/>
          </a:stretch>
        </p:blipFill>
        <p:spPr bwMode="auto">
          <a:xfrm>
            <a:off x="7358082" y="5572116"/>
            <a:ext cx="1928826" cy="1285884"/>
          </a:xfrm>
          <a:prstGeom prst="rect">
            <a:avLst/>
          </a:prstGeom>
          <a:noFill/>
        </p:spPr>
      </p:pic>
      <p:pic>
        <p:nvPicPr>
          <p:cNvPr id="10" name="Picture 2" descr="http://2kinder.ru/image/data/kids_2-1979px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43446"/>
            <a:ext cx="1428760" cy="211208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8" descr="http://img-fotki.yandex.ru/get/6508/20573769.f/0_82ae5_a174c715_L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0"/>
            <a:ext cx="2328684" cy="454821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4290"/>
            <a:ext cx="2214578" cy="2072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 descr="C:\Users\128\Desktop\Рисунок3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42852"/>
            <a:ext cx="8240713" cy="1268413"/>
          </a:xfrm>
          <a:prstGeom prst="rect">
            <a:avLst/>
          </a:prstGeom>
          <a:noFill/>
        </p:spPr>
      </p:pic>
      <p:pic>
        <p:nvPicPr>
          <p:cNvPr id="10" name="Picture 18" descr="School Book Scheme - canovee national school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8"/>
          <a:stretch>
            <a:fillRect/>
          </a:stretch>
        </p:blipFill>
        <p:spPr bwMode="auto">
          <a:xfrm>
            <a:off x="7215174" y="5429264"/>
            <a:ext cx="1928826" cy="128588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429125" y="2143116"/>
            <a:ext cx="36433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6390" y="4357694"/>
            <a:ext cx="1587610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18" descr="School Book Scheme - canovee national school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8"/>
          <a:stretch>
            <a:fillRect/>
          </a:stretch>
        </p:blipFill>
        <p:spPr bwMode="auto">
          <a:xfrm>
            <a:off x="7358082" y="5429264"/>
            <a:ext cx="1928826" cy="1285884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24956" y="3214686"/>
            <a:ext cx="1419044" cy="2585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" name="Picture 18" descr="School Book Scheme - canovee national school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05" b="78"/>
          <a:stretch>
            <a:fillRect/>
          </a:stretch>
        </p:blipFill>
        <p:spPr bwMode="auto">
          <a:xfrm>
            <a:off x="7286644" y="1071546"/>
            <a:ext cx="1857356" cy="1285884"/>
          </a:xfrm>
          <a:prstGeom prst="rect">
            <a:avLst/>
          </a:prstGeom>
          <a:noFill/>
        </p:spPr>
      </p:pic>
      <p:pic>
        <p:nvPicPr>
          <p:cNvPr id="6" name="Picture 14" descr="Cartoon Books &amp;Tcy;&amp;ycy; &amp;bcy;&amp;iecy;&amp;scy;&amp;iecy;&amp;dcy;&amp;ucy;&amp;jcy; &amp;chcy;&amp;acy;&amp;shchcy;&amp;iecy; &amp;scy; &amp;ncy;&amp;iecy;&amp;jcy;, &amp;Scy;&amp;tcy;&amp;acy;&amp;ncy;&amp;iecy;&amp;shcy;&amp;softcy; &amp;vcy;&amp;chcy;&amp;iecy;&amp;tcy;&amp;vcy;&amp;iecy;&amp;rcy;&amp;ocy; &amp;ucy;&amp;mcy;&amp;ncy;&amp;iecy;&amp;jcy;... &quot; PixelBrush - &amp;Pcy;&amp;ocy;&amp;rcy;&amp;tcy;&amp;acy;&amp;lcy; &amp;ocy; &amp;dcy;&amp;icy;&amp;zcy;&amp;acy;&amp;jcy;&amp;ncy;&amp;iecy;. &amp;Scy;&amp;kcy;&amp;acy;&amp;chcy;&amp;acy;&amp;tcy;&amp;softcy; &amp;fcy;&amp;ocy;&amp;tcy;&amp;ocy;, &amp;kcy;&amp;acy;&amp;rcy;&amp;tcy;&amp;icy;&amp;ncy;&amp;kcy;&amp;icy;, &amp;ocy;&amp;bcy;&amp;ocy;&amp;icy;, &amp;rcy;&amp;icy;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142852"/>
            <a:ext cx="1214446" cy="1314438"/>
          </a:xfrm>
          <a:prstGeom prst="rect">
            <a:avLst/>
          </a:prstGeom>
          <a:noFill/>
        </p:spPr>
      </p:pic>
      <p:sp>
        <p:nvSpPr>
          <p:cNvPr id="9" name="Горизонтальный свиток 8"/>
          <p:cNvSpPr/>
          <p:nvPr userDrawn="1"/>
        </p:nvSpPr>
        <p:spPr>
          <a:xfrm>
            <a:off x="642910" y="714356"/>
            <a:ext cx="6643734" cy="1214446"/>
          </a:xfrm>
          <a:prstGeom prst="horizontalScroll">
            <a:avLst/>
          </a:prstGeom>
          <a:solidFill>
            <a:srgbClr val="00B0F0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C:\Users\128\Desktop\Рисунок4.png"/>
          <p:cNvPicPr>
            <a:picLocks noChangeAspect="1" noChangeArrowheads="1"/>
          </p:cNvPicPr>
          <p:nvPr userDrawn="1"/>
        </p:nvPicPr>
        <p:blipFill>
          <a:blip r:embed="rId4" cstate="print"/>
          <a:srcRect l="3030" t="31670" r="26263"/>
          <a:stretch>
            <a:fillRect/>
          </a:stretch>
        </p:blipFill>
        <p:spPr bwMode="auto">
          <a:xfrm>
            <a:off x="1571604" y="785794"/>
            <a:ext cx="5000660" cy="107890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357430"/>
            <a:ext cx="8329642" cy="1162050"/>
          </a:xfrm>
        </p:spPr>
        <p:txBody>
          <a:bodyPr anchor="b">
            <a:noAutofit/>
          </a:bodyPr>
          <a:lstStyle>
            <a:lvl1pPr algn="l">
              <a:defRPr sz="6000" b="1">
                <a:solidFill>
                  <a:srgbClr val="3333FF"/>
                </a:solidFill>
                <a:latin typeface="Propisi" pitchFamily="2" charset="0"/>
              </a:defRPr>
            </a:lvl1pPr>
          </a:lstStyle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42860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18" descr="School Book Scheme - canovee national school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8"/>
          <a:stretch>
            <a:fillRect/>
          </a:stretch>
        </p:blipFill>
        <p:spPr bwMode="auto">
          <a:xfrm>
            <a:off x="7215174" y="5429264"/>
            <a:ext cx="1928826" cy="1285884"/>
          </a:xfrm>
          <a:prstGeom prst="rect">
            <a:avLst/>
          </a:prstGeom>
          <a:noFill/>
        </p:spPr>
      </p:pic>
      <p:pic>
        <p:nvPicPr>
          <p:cNvPr id="8" name="Picture 4" descr="http://0.static.wix.com/media/70804c_0c9a9218f8e4e9377a6b7153961a2bf6.png_51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47201" y="3714752"/>
            <a:ext cx="1696799" cy="2018263"/>
          </a:xfrm>
          <a:prstGeom prst="rect">
            <a:avLst/>
          </a:prstGeom>
          <a:noFill/>
        </p:spPr>
      </p:pic>
      <p:pic>
        <p:nvPicPr>
          <p:cNvPr id="6147" name="Picture 3" descr="C:\Users\128\Desktop\Рисунок5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142852"/>
            <a:ext cx="8710613" cy="119538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t="-39000" r="-5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71000">
                <a:srgbClr val="00B0F0">
                  <a:alpha val="72000"/>
                </a:srgb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214282" y="214290"/>
            <a:ext cx="8786874" cy="6500858"/>
          </a:xfrm>
          <a:prstGeom prst="roundRect">
            <a:avLst/>
          </a:prstGeom>
          <a:blipFill dpi="0" rotWithShape="1">
            <a:blip r:embed="rId14" cstate="print"/>
            <a:srcRect/>
            <a:stretch>
              <a:fillRect r="-500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Нижний колонтитул 4"/>
          <p:cNvSpPr txBox="1">
            <a:spLocks/>
          </p:cNvSpPr>
          <p:nvPr userDrawn="1"/>
        </p:nvSpPr>
        <p:spPr>
          <a:xfrm>
            <a:off x="5429256" y="6492875"/>
            <a:ext cx="285752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Шаблон презентации: </a:t>
            </a:r>
            <a:r>
              <a:rPr kumimoji="0" lang="ru-RU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Лазовская</a:t>
            </a: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С.В.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00948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u="sng" dirty="0" smtClean="0">
                <a:latin typeface="Segoe Script" pitchFamily="34" charset="0"/>
              </a:rPr>
              <a:t>Повторим: </a:t>
            </a:r>
            <a:r>
              <a:rPr lang="ru-RU" b="1" dirty="0" smtClean="0">
                <a:latin typeface="Segoe Script" pitchFamily="34" charset="0"/>
              </a:rPr>
              <a:t>запишите числительные словами</a:t>
            </a:r>
            <a:endParaRPr lang="ru-RU" b="1" dirty="0"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500306"/>
            <a:ext cx="8072494" cy="3668707"/>
          </a:xfrm>
        </p:spPr>
        <p:txBody>
          <a:bodyPr/>
          <a:lstStyle/>
          <a:p>
            <a:r>
              <a:rPr lang="ru-RU" sz="4400" b="1" dirty="0" smtClean="0"/>
              <a:t>70, 50,24,10, 80,55; </a:t>
            </a:r>
          </a:p>
          <a:p>
            <a:r>
              <a:rPr lang="ru-RU" sz="4400" b="1" dirty="0" smtClean="0"/>
              <a:t>1/5+2/8, 9 ½+2,2, 0,04+0,5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549275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   </a:t>
            </a:r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827584" y="3212976"/>
            <a:ext cx="7129463" cy="91440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i="1" dirty="0"/>
              <a:t>кто, что, какой, чей, который, </a:t>
            </a:r>
          </a:p>
          <a:p>
            <a:pPr algn="ctr"/>
            <a:r>
              <a:rPr lang="ru-RU" sz="3200" i="1" dirty="0"/>
              <a:t>сколько, когда, где, куда, как и др.</a:t>
            </a:r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683568" y="4797152"/>
            <a:ext cx="7345363" cy="1008063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dirty="0">
                <a:solidFill>
                  <a:srgbClr val="7030A0"/>
                </a:solidFill>
              </a:rPr>
              <a:t>изменяются как вопросительные</a:t>
            </a:r>
          </a:p>
        </p:txBody>
      </p:sp>
      <p:sp>
        <p:nvSpPr>
          <p:cNvPr id="52231" name="WordArt 7"/>
          <p:cNvSpPr>
            <a:spLocks noChangeArrowheads="1" noChangeShapeType="1" noTextEdit="1"/>
          </p:cNvSpPr>
          <p:nvPr/>
        </p:nvSpPr>
        <p:spPr bwMode="auto">
          <a:xfrm>
            <a:off x="395536" y="1844824"/>
            <a:ext cx="8424862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>
                <a:ln w="9525">
                  <a:noFill/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Georgia"/>
              </a:rPr>
              <a:t>ОТНОСИТЕЛЬНЫЕ МЕСТОИМЕНИЯ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 animBg="1"/>
      <p:bldP spid="52229" grpId="0" animBg="1"/>
      <p:bldP spid="522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Задание </a:t>
            </a:r>
            <a:r>
              <a:rPr lang="ru-RU" dirty="0" smtClean="0"/>
              <a:t>3</a:t>
            </a:r>
            <a:endParaRPr lang="ru-RU" dirty="0" smtClean="0"/>
          </a:p>
        </p:txBody>
      </p:sp>
      <p:sp>
        <p:nvSpPr>
          <p:cNvPr id="116739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268760"/>
            <a:ext cx="7456342" cy="490025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000" dirty="0" smtClean="0"/>
              <a:t>          </a:t>
            </a:r>
            <a:r>
              <a:rPr lang="ru-RU" i="1" dirty="0" smtClean="0"/>
              <a:t>Перепишите предложения, подчеркните относительные местоимения</a:t>
            </a:r>
            <a:endParaRPr lang="ru-RU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dirty="0" smtClean="0"/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Он знал, когда ему следовало                                        радоваться.</a:t>
            </a:r>
          </a:p>
          <a:p>
            <a:pPr eaLnBrk="1" hangingPunct="1">
              <a:lnSpc>
                <a:spcPct val="90000"/>
              </a:lnSpc>
            </a:pPr>
            <a:r>
              <a:rPr lang="ru-RU" sz="3600" dirty="0" smtClean="0">
                <a:solidFill>
                  <a:srgbClr val="FF0000"/>
                </a:solidFill>
              </a:rPr>
              <a:t>Мы видели, где вы живете.</a:t>
            </a:r>
          </a:p>
          <a:p>
            <a:pPr eaLnBrk="1" hangingPunct="1">
              <a:lnSpc>
                <a:spcPct val="90000"/>
              </a:lnSpc>
            </a:pPr>
            <a:r>
              <a:rPr lang="ru-RU" sz="3600" dirty="0" smtClean="0">
                <a:solidFill>
                  <a:srgbClr val="FF0000"/>
                </a:solidFill>
              </a:rPr>
              <a:t>Тут моя мама догадалась, куда девалось варенье.</a:t>
            </a:r>
            <a:endParaRPr lang="ru-RU" sz="105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67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8" grpId="0"/>
      <p:bldP spid="11673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549275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   </a:t>
            </a: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358775" y="2636912"/>
            <a:ext cx="8785225" cy="1728787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i="1" dirty="0"/>
              <a:t>некто, нечто, некоторый, несколько, некогда, </a:t>
            </a:r>
          </a:p>
          <a:p>
            <a:pPr algn="ctr"/>
            <a:r>
              <a:rPr lang="ru-RU" sz="2800" i="1" dirty="0"/>
              <a:t>кто-то, что-то, кто-нибудь, какой-то, когда-то, </a:t>
            </a:r>
          </a:p>
          <a:p>
            <a:pPr algn="ctr"/>
            <a:r>
              <a:rPr lang="ru-RU" sz="2800" i="1" dirty="0"/>
              <a:t>где-то, кое-где, кое-кто, кое-когда и др.</a:t>
            </a:r>
            <a:r>
              <a:rPr lang="ru-RU" sz="2800" dirty="0"/>
              <a:t> </a:t>
            </a: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611560" y="4941168"/>
            <a:ext cx="7921625" cy="1655762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i="1" dirty="0">
                <a:solidFill>
                  <a:srgbClr val="7030A0"/>
                </a:solidFill>
              </a:rPr>
              <a:t>изменяются как вопросительные, кроме – </a:t>
            </a:r>
            <a:endParaRPr lang="ru-RU" sz="2400" dirty="0">
              <a:solidFill>
                <a:srgbClr val="7030A0"/>
              </a:solidFill>
            </a:endParaRPr>
          </a:p>
          <a:p>
            <a:pPr algn="ctr"/>
            <a:r>
              <a:rPr lang="ru-RU" sz="2400" dirty="0">
                <a:solidFill>
                  <a:srgbClr val="7030A0"/>
                </a:solidFill>
              </a:rPr>
              <a:t>некто, нечто</a:t>
            </a:r>
          </a:p>
          <a:p>
            <a:pPr algn="ctr"/>
            <a:r>
              <a:rPr lang="ru-RU" sz="2400" i="1" dirty="0">
                <a:solidFill>
                  <a:srgbClr val="7030A0"/>
                </a:solidFill>
              </a:rPr>
              <a:t>некто, нечто – </a:t>
            </a:r>
            <a:r>
              <a:rPr lang="ru-RU" sz="2400" dirty="0">
                <a:solidFill>
                  <a:srgbClr val="7030A0"/>
                </a:solidFill>
              </a:rPr>
              <a:t>по падежам не изменяются</a:t>
            </a:r>
            <a:r>
              <a:rPr lang="ru-RU" sz="2400" i="1" dirty="0">
                <a:solidFill>
                  <a:srgbClr val="7030A0"/>
                </a:solidFill>
              </a:rPr>
              <a:t> </a:t>
            </a:r>
            <a:endParaRPr lang="ru-RU" sz="2400" dirty="0">
              <a:solidFill>
                <a:srgbClr val="7030A0"/>
              </a:solidFill>
            </a:endParaRPr>
          </a:p>
          <a:p>
            <a:pPr algn="ctr"/>
            <a:r>
              <a:rPr lang="ru-RU" sz="2400" i="1" dirty="0">
                <a:solidFill>
                  <a:srgbClr val="7030A0"/>
                </a:solidFill>
              </a:rPr>
              <a:t>нечто – </a:t>
            </a:r>
            <a:r>
              <a:rPr lang="ru-RU" sz="2400" dirty="0">
                <a:solidFill>
                  <a:srgbClr val="7030A0"/>
                </a:solidFill>
              </a:rPr>
              <a:t>имеет форму И.п. или В.п. </a:t>
            </a:r>
          </a:p>
        </p:txBody>
      </p:sp>
      <p:sp>
        <p:nvSpPr>
          <p:cNvPr id="53255" name="WordArt 7"/>
          <p:cNvSpPr>
            <a:spLocks noChangeArrowheads="1" noChangeShapeType="1" noTextEdit="1"/>
          </p:cNvSpPr>
          <p:nvPr/>
        </p:nvSpPr>
        <p:spPr bwMode="auto">
          <a:xfrm>
            <a:off x="179388" y="1268760"/>
            <a:ext cx="8065020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>
                <a:ln w="9525">
                  <a:noFill/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Georgia"/>
              </a:rPr>
              <a:t>НЕОПРЕДЕЛЕННЫЕ МЕСТОИМЕНИЯ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2" grpId="0" animBg="1"/>
      <p:bldP spid="53253" grpId="0" animBg="1"/>
      <p:bldP spid="5325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Задание </a:t>
            </a:r>
            <a:r>
              <a:rPr lang="ru-RU" dirty="0" smtClean="0"/>
              <a:t>4</a:t>
            </a:r>
            <a:endParaRPr lang="ru-RU" dirty="0" smtClean="0"/>
          </a:p>
        </p:txBody>
      </p:sp>
      <p:sp>
        <p:nvSpPr>
          <p:cNvPr id="1177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18488" cy="4349750"/>
          </a:xfrm>
        </p:spPr>
        <p:txBody>
          <a:bodyPr>
            <a:normAutofit fontScale="92500"/>
          </a:bodyPr>
          <a:lstStyle/>
          <a:p>
            <a:pPr eaLnBrk="1" hangingPunct="1">
              <a:buFontTx/>
              <a:buNone/>
            </a:pPr>
            <a:r>
              <a:rPr lang="ru-RU" sz="2800" i="1" dirty="0" smtClean="0"/>
              <a:t>    Перепишите предложения, заменяя выделенные слова неопределёнными местоимениями</a:t>
            </a:r>
          </a:p>
          <a:p>
            <a:pPr eaLnBrk="1" hangingPunct="1">
              <a:buFontTx/>
              <a:buNone/>
            </a:pPr>
            <a:endParaRPr lang="ru-RU" sz="2800" i="1" dirty="0" smtClean="0"/>
          </a:p>
          <a:p>
            <a:pPr eaLnBrk="1" hangingPunct="1"/>
            <a:r>
              <a:rPr lang="ru-RU" sz="4000" i="1" dirty="0" smtClean="0">
                <a:solidFill>
                  <a:srgbClr val="FF0000"/>
                </a:solidFill>
              </a:rPr>
              <a:t>Пётр</a:t>
            </a:r>
            <a:r>
              <a:rPr lang="ru-RU" sz="4000" dirty="0" smtClean="0">
                <a:solidFill>
                  <a:srgbClr val="FF0000"/>
                </a:solidFill>
              </a:rPr>
              <a:t> прорубил окно в Европу.</a:t>
            </a:r>
          </a:p>
          <a:p>
            <a:pPr eaLnBrk="1" hangingPunct="1"/>
            <a:r>
              <a:rPr lang="ru-RU" sz="4000" i="1" dirty="0" smtClean="0">
                <a:solidFill>
                  <a:srgbClr val="FF0000"/>
                </a:solidFill>
              </a:rPr>
              <a:t>Незнакомец</a:t>
            </a:r>
            <a:r>
              <a:rPr lang="ru-RU" sz="4000" dirty="0" smtClean="0">
                <a:solidFill>
                  <a:srgbClr val="FF0000"/>
                </a:solidFill>
              </a:rPr>
              <a:t> ночью постучал в мою дверь.</a:t>
            </a:r>
          </a:p>
          <a:p>
            <a:pPr eaLnBrk="1" hangingPunct="1"/>
            <a:r>
              <a:rPr lang="ru-RU" sz="4000" dirty="0" smtClean="0">
                <a:solidFill>
                  <a:srgbClr val="FF0000"/>
                </a:solidFill>
              </a:rPr>
              <a:t>Его беспокоила </a:t>
            </a:r>
            <a:r>
              <a:rPr lang="ru-RU" sz="4000" i="1" dirty="0" smtClean="0">
                <a:solidFill>
                  <a:srgbClr val="FF0000"/>
                </a:solidFill>
              </a:rPr>
              <a:t>неопределённость</a:t>
            </a:r>
            <a:r>
              <a:rPr lang="ru-RU" sz="4000" dirty="0" smtClean="0">
                <a:solidFill>
                  <a:srgbClr val="FF0000"/>
                </a:solidFill>
              </a:rPr>
              <a:t>.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77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7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2" grpId="0"/>
      <p:bldP spid="11776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2133600"/>
            <a:ext cx="7129462" cy="4103688"/>
          </a:xfrm>
        </p:spPr>
        <p:txBody>
          <a:bodyPr/>
          <a:lstStyle/>
          <a:p>
            <a:pPr eaLnBrk="1" hangingPunct="1">
              <a:defRPr/>
            </a:pPr>
            <a:endParaRPr lang="ru-RU" i="1" dirty="0" smtClean="0">
              <a:latin typeface="Georgia" pitchFamily="18" charset="0"/>
            </a:endParaRPr>
          </a:p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358775" y="2348880"/>
            <a:ext cx="8785225" cy="1728787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i="1" dirty="0"/>
              <a:t>никто, ничто, некого, нечего, </a:t>
            </a:r>
          </a:p>
          <a:p>
            <a:pPr algn="ctr"/>
            <a:r>
              <a:rPr lang="ru-RU" sz="3600" i="1" dirty="0"/>
              <a:t>никакой, ничей, нигде, никогда и др.</a:t>
            </a: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251520" y="4365104"/>
            <a:ext cx="8569325" cy="1655763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dirty="0">
                <a:solidFill>
                  <a:srgbClr val="7030A0"/>
                </a:solidFill>
              </a:rPr>
              <a:t>изменяются как вопросительные,</a:t>
            </a:r>
          </a:p>
          <a:p>
            <a:pPr algn="ctr"/>
            <a:r>
              <a:rPr lang="ru-RU" sz="2800" dirty="0">
                <a:solidFill>
                  <a:srgbClr val="7030A0"/>
                </a:solidFill>
              </a:rPr>
              <a:t> от которых образованные имеют формы И.п. ед.ч.</a:t>
            </a:r>
          </a:p>
        </p:txBody>
      </p:sp>
      <p:sp>
        <p:nvSpPr>
          <p:cNvPr id="54279" name="WordArt 7"/>
          <p:cNvSpPr>
            <a:spLocks noChangeArrowheads="1" noChangeShapeType="1" noTextEdit="1"/>
          </p:cNvSpPr>
          <p:nvPr/>
        </p:nvSpPr>
        <p:spPr bwMode="auto">
          <a:xfrm>
            <a:off x="395536" y="1052736"/>
            <a:ext cx="8460432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>
                <a:ln w="9525">
                  <a:noFill/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Georgia"/>
              </a:rPr>
              <a:t>ОТРИЦАТЕЛЬНЫЕ МЕСТОИМЕНИЯ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 animBg="1"/>
      <p:bldP spid="54277" grpId="0" animBg="1"/>
      <p:bldP spid="5427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Задание </a:t>
            </a:r>
            <a:r>
              <a:rPr lang="ru-RU" dirty="0" smtClean="0"/>
              <a:t>5</a:t>
            </a:r>
            <a:endParaRPr lang="ru-RU" dirty="0" smtClean="0"/>
          </a:p>
        </p:txBody>
      </p:sp>
      <p:sp>
        <p:nvSpPr>
          <p:cNvPr id="11878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836712"/>
            <a:ext cx="8229600" cy="4896197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ru-RU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dirty="0" smtClean="0"/>
              <a:t>   </a:t>
            </a:r>
            <a:r>
              <a:rPr lang="ru-RU" i="1" dirty="0" smtClean="0"/>
              <a:t>Перепишите, раскрывая скобки и вставляя пропущенные буквы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i="1" dirty="0" smtClean="0"/>
          </a:p>
          <a:p>
            <a:pPr eaLnBrk="1" hangingPunct="1">
              <a:lnSpc>
                <a:spcPct val="90000"/>
              </a:lnSpc>
            </a:pPr>
            <a:r>
              <a:rPr lang="ru-RU" sz="3600" dirty="0" smtClean="0">
                <a:solidFill>
                  <a:srgbClr val="FF0000"/>
                </a:solidFill>
              </a:rPr>
              <a:t>(Н..)какой лимон сладким не сделаешь.</a:t>
            </a:r>
          </a:p>
          <a:p>
            <a:pPr eaLnBrk="1" hangingPunct="1">
              <a:lnSpc>
                <a:spcPct val="90000"/>
              </a:lnSpc>
            </a:pPr>
            <a:r>
              <a:rPr lang="ru-RU" sz="3600" dirty="0" smtClean="0">
                <a:solidFill>
                  <a:srgbClr val="FF0000"/>
                </a:solidFill>
              </a:rPr>
              <a:t>Мне (н..) (о) чем тебе рассказывать.</a:t>
            </a:r>
          </a:p>
          <a:p>
            <a:pPr eaLnBrk="1" hangingPunct="1">
              <a:lnSpc>
                <a:spcPct val="90000"/>
              </a:lnSpc>
            </a:pPr>
            <a:r>
              <a:rPr lang="ru-RU" sz="3600" dirty="0" smtClean="0">
                <a:solidFill>
                  <a:srgbClr val="FF0000"/>
                </a:solidFill>
              </a:rPr>
              <a:t>Завистливый (н..) (о) ком хорошего слова не скажет.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8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6" grpId="0"/>
      <p:bldP spid="11878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404813"/>
            <a:ext cx="7129462" cy="7191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2000" i="1" dirty="0" smtClean="0">
              <a:latin typeface="Georgia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755576" y="3429000"/>
            <a:ext cx="7129463" cy="91440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i="1" dirty="0">
                <a:solidFill>
                  <a:srgbClr val="7030A0"/>
                </a:solidFill>
              </a:rPr>
              <a:t>мой, твой, наш, ваш, свой</a:t>
            </a:r>
            <a:r>
              <a:rPr lang="ru-RU" dirty="0">
                <a:solidFill>
                  <a:srgbClr val="7030A0"/>
                </a:solidFill>
              </a:rPr>
              <a:t> 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395536" y="5013176"/>
            <a:ext cx="8280400" cy="9144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i="1" dirty="0">
                <a:solidFill>
                  <a:srgbClr val="7030A0"/>
                </a:solidFill>
              </a:rPr>
              <a:t>изменяются по родам, числам, падежам</a:t>
            </a:r>
            <a:r>
              <a:rPr lang="ru-RU" dirty="0">
                <a:solidFill>
                  <a:srgbClr val="7030A0"/>
                </a:solidFill>
              </a:rPr>
              <a:t> </a:t>
            </a:r>
          </a:p>
        </p:txBody>
      </p:sp>
      <p:sp>
        <p:nvSpPr>
          <p:cNvPr id="7175" name="WordArt 7"/>
          <p:cNvSpPr>
            <a:spLocks noChangeArrowheads="1" noChangeShapeType="1" noTextEdit="1"/>
          </p:cNvSpPr>
          <p:nvPr/>
        </p:nvSpPr>
        <p:spPr bwMode="auto">
          <a:xfrm>
            <a:off x="323528" y="2060848"/>
            <a:ext cx="8424862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>
                <a:ln w="9525">
                  <a:noFill/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Georgia"/>
              </a:rPr>
              <a:t>ПРИТЯЖАТЕЛЬНЫЕ МЕСТОИМЕНИЯ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  <p:bldP spid="7173" grpId="0" animBg="1"/>
      <p:bldP spid="717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Задание </a:t>
            </a:r>
            <a:r>
              <a:rPr lang="ru-RU" dirty="0" smtClean="0"/>
              <a:t>6</a:t>
            </a:r>
            <a:endParaRPr lang="ru-RU" dirty="0" smtClean="0"/>
          </a:p>
        </p:txBody>
      </p:sp>
      <p:sp>
        <p:nvSpPr>
          <p:cNvPr id="115715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124744"/>
            <a:ext cx="7600358" cy="4972261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ru-RU" dirty="0" smtClean="0"/>
              <a:t>   </a:t>
            </a:r>
            <a:r>
              <a:rPr lang="ru-RU" i="1" dirty="0" smtClean="0"/>
              <a:t>Перепишите предложения. Укажите род, число, падеж притяжательных местоимений</a:t>
            </a:r>
          </a:p>
          <a:p>
            <a:pPr eaLnBrk="1" hangingPunct="1">
              <a:buFontTx/>
              <a:buNone/>
            </a:pPr>
            <a:endParaRPr lang="ru-RU" i="1" dirty="0" smtClean="0"/>
          </a:p>
          <a:p>
            <a:pPr eaLnBrk="1" hangingPunct="1"/>
            <a:r>
              <a:rPr lang="ru-RU" sz="3600" dirty="0" smtClean="0">
                <a:solidFill>
                  <a:srgbClr val="FF0000"/>
                </a:solidFill>
              </a:rPr>
              <a:t>Я очень люблю своих родителей.</a:t>
            </a:r>
          </a:p>
          <a:p>
            <a:pPr eaLnBrk="1" hangingPunct="1"/>
            <a:r>
              <a:rPr lang="ru-RU" sz="3600" dirty="0" smtClean="0">
                <a:solidFill>
                  <a:srgbClr val="FF0000"/>
                </a:solidFill>
              </a:rPr>
              <a:t>Твой голос ни с кем не перепутаешь.</a:t>
            </a:r>
          </a:p>
          <a:p>
            <a:pPr eaLnBrk="1" hangingPunct="1"/>
            <a:r>
              <a:rPr lang="ru-RU" sz="3600" dirty="0" smtClean="0">
                <a:solidFill>
                  <a:srgbClr val="FF0000"/>
                </a:solidFill>
              </a:rPr>
              <a:t>Ученики нашего класса очень способные.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57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157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5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5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4" grpId="0"/>
      <p:bldP spid="115714" grpId="1"/>
      <p:bldP spid="11571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358775" y="2708920"/>
            <a:ext cx="8785225" cy="1296987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dirty="0"/>
              <a:t>тот, этот, такой, столько, там, туда, тогда, </a:t>
            </a:r>
          </a:p>
          <a:p>
            <a:pPr algn="ctr"/>
            <a:r>
              <a:rPr lang="ru-RU" sz="2800" dirty="0"/>
              <a:t>поэтому, оттуда, так, отсюда, сюда, здесь и др.</a:t>
            </a:r>
          </a:p>
        </p:txBody>
      </p: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323528" y="4437112"/>
            <a:ext cx="8569325" cy="1728788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i="1" dirty="0">
                <a:solidFill>
                  <a:srgbClr val="7030A0"/>
                </a:solidFill>
              </a:rPr>
              <a:t>местоимения-прилагательные – </a:t>
            </a:r>
            <a:r>
              <a:rPr lang="ru-RU" sz="2000" dirty="0">
                <a:solidFill>
                  <a:srgbClr val="7030A0"/>
                </a:solidFill>
              </a:rPr>
              <a:t>тот, этот, такой</a:t>
            </a:r>
            <a:r>
              <a:rPr lang="ru-RU" sz="2000" i="1" dirty="0">
                <a:solidFill>
                  <a:srgbClr val="7030A0"/>
                </a:solidFill>
              </a:rPr>
              <a:t> – </a:t>
            </a:r>
          </a:p>
          <a:p>
            <a:pPr algn="ctr"/>
            <a:r>
              <a:rPr lang="ru-RU" sz="2000" i="1" dirty="0">
                <a:solidFill>
                  <a:srgbClr val="7030A0"/>
                </a:solidFill>
              </a:rPr>
              <a:t>не изменяются по родам, числам, падежам</a:t>
            </a:r>
          </a:p>
          <a:p>
            <a:pPr algn="ctr"/>
            <a:r>
              <a:rPr lang="ru-RU" sz="2000" i="1" dirty="0">
                <a:solidFill>
                  <a:srgbClr val="7030A0"/>
                </a:solidFill>
              </a:rPr>
              <a:t>местоимения-числительные – </a:t>
            </a:r>
            <a:r>
              <a:rPr lang="ru-RU" sz="2000" dirty="0">
                <a:solidFill>
                  <a:srgbClr val="7030A0"/>
                </a:solidFill>
              </a:rPr>
              <a:t>столько</a:t>
            </a:r>
            <a:r>
              <a:rPr lang="ru-RU" sz="2000" i="1" dirty="0">
                <a:solidFill>
                  <a:srgbClr val="7030A0"/>
                </a:solidFill>
              </a:rPr>
              <a:t> – по падежам</a:t>
            </a:r>
          </a:p>
          <a:p>
            <a:pPr algn="ctr"/>
            <a:r>
              <a:rPr lang="ru-RU" sz="2000" i="1" dirty="0">
                <a:solidFill>
                  <a:srgbClr val="7030A0"/>
                </a:solidFill>
              </a:rPr>
              <a:t>местоимения-наречия – </a:t>
            </a:r>
            <a:r>
              <a:rPr lang="ru-RU" sz="2000" dirty="0">
                <a:solidFill>
                  <a:srgbClr val="7030A0"/>
                </a:solidFill>
              </a:rPr>
              <a:t>там, тут, здесь и др.</a:t>
            </a:r>
            <a:r>
              <a:rPr lang="ru-RU" sz="2000" i="1" dirty="0">
                <a:solidFill>
                  <a:srgbClr val="7030A0"/>
                </a:solidFill>
              </a:rPr>
              <a:t> – не изменяются</a:t>
            </a:r>
            <a:r>
              <a:rPr lang="ru-RU" dirty="0">
                <a:solidFill>
                  <a:srgbClr val="7030A0"/>
                </a:solidFill>
              </a:rPr>
              <a:t> </a:t>
            </a:r>
          </a:p>
        </p:txBody>
      </p:sp>
      <p:sp>
        <p:nvSpPr>
          <p:cNvPr id="56327" name="WordArt 7"/>
          <p:cNvSpPr>
            <a:spLocks noChangeArrowheads="1" noChangeShapeType="1" noTextEdit="1"/>
          </p:cNvSpPr>
          <p:nvPr/>
        </p:nvSpPr>
        <p:spPr bwMode="auto">
          <a:xfrm>
            <a:off x="539552" y="1484784"/>
            <a:ext cx="8388424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>
                <a:ln w="9525">
                  <a:noFill/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Georgia"/>
              </a:rPr>
              <a:t>УКАЗАТЕЛЬНЫЕ МЕСТОИМЕНИЯ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 animBg="1"/>
      <p:bldP spid="56325" grpId="0" animBg="1"/>
      <p:bldP spid="5632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Задание </a:t>
            </a:r>
            <a:r>
              <a:rPr lang="ru-RU" dirty="0" smtClean="0"/>
              <a:t>7</a:t>
            </a:r>
            <a:endParaRPr lang="ru-RU" dirty="0" smtClean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412776"/>
            <a:ext cx="7330008" cy="4968081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i="1" dirty="0" smtClean="0"/>
              <a:t>  </a:t>
            </a:r>
            <a:r>
              <a:rPr lang="ru-RU" sz="2800" i="1" dirty="0" smtClean="0"/>
              <a:t>Перепишите предложения, подчеркните указательные местоимения. Просклоняйте местоимение </a:t>
            </a:r>
            <a:r>
              <a:rPr lang="ru-RU" sz="2800" i="1" u="sng" dirty="0" smtClean="0"/>
              <a:t>тот</a:t>
            </a:r>
            <a:endParaRPr lang="ru-RU" sz="2800" i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i="1" dirty="0" smtClean="0"/>
          </a:p>
          <a:p>
            <a:pPr eaLnBrk="1" hangingPunct="1">
              <a:lnSpc>
                <a:spcPct val="90000"/>
              </a:lnSpc>
            </a:pPr>
            <a:r>
              <a:rPr lang="ru-RU" dirty="0" smtClean="0">
                <a:solidFill>
                  <a:srgbClr val="FF0000"/>
                </a:solidFill>
              </a:rPr>
              <a:t>Подайте мне, пожалуйста, тот портфель.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>
                <a:solidFill>
                  <a:srgbClr val="FF0000"/>
                </a:solidFill>
              </a:rPr>
              <a:t>Там находится старый замок.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>
                <a:solidFill>
                  <a:srgbClr val="FF0000"/>
                </a:solidFill>
              </a:rPr>
              <a:t>Здесь работают и днем и ночью.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>
                <a:solidFill>
                  <a:srgbClr val="FF0000"/>
                </a:solidFill>
              </a:rPr>
              <a:t>Сюда спешат все.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28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2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2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2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2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2" grpId="0"/>
      <p:bldP spid="12288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79712" y="5229200"/>
            <a:ext cx="7772400" cy="136207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«0»-5</a:t>
            </a:r>
            <a:br>
              <a:rPr lang="ru-RU" sz="2000" dirty="0" smtClean="0"/>
            </a:br>
            <a:r>
              <a:rPr lang="ru-RU" sz="2000" dirty="0" smtClean="0"/>
              <a:t>«1»-4</a:t>
            </a:r>
            <a:br>
              <a:rPr lang="ru-RU" sz="2000" dirty="0" smtClean="0"/>
            </a:br>
            <a:r>
              <a:rPr lang="ru-RU" sz="2000" dirty="0" smtClean="0"/>
              <a:t>«2»-3</a:t>
            </a:r>
            <a:br>
              <a:rPr lang="ru-RU" sz="2000" dirty="0" smtClean="0"/>
            </a:br>
            <a:r>
              <a:rPr lang="ru-RU" sz="2000" dirty="0" smtClean="0"/>
              <a:t>«4-…»-2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714356"/>
            <a:ext cx="756084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u="sng" dirty="0" smtClean="0">
                <a:latin typeface="Cambria" pitchFamily="18" charset="0"/>
              </a:rPr>
              <a:t>Проверим: </a:t>
            </a:r>
          </a:p>
          <a:p>
            <a:pPr algn="just"/>
            <a:r>
              <a:rPr lang="ru-RU" sz="3200" dirty="0" smtClean="0">
                <a:latin typeface="Cambria" pitchFamily="18" charset="0"/>
              </a:rPr>
              <a:t>Семьдесят, пятьдесят, двадцать четыре, десять, восемьдесят, пятьдесят пять;</a:t>
            </a:r>
          </a:p>
          <a:p>
            <a:pPr algn="just"/>
            <a:endParaRPr lang="ru-RU" sz="3200" dirty="0" smtClean="0">
              <a:latin typeface="Cambria" pitchFamily="18" charset="0"/>
            </a:endParaRPr>
          </a:p>
          <a:p>
            <a:pPr algn="just"/>
            <a:r>
              <a:rPr lang="ru-RU" sz="3200" dirty="0" smtClean="0">
                <a:latin typeface="Cambria" pitchFamily="18" charset="0"/>
              </a:rPr>
              <a:t>К одной пятой прибавить две восьмых, К девяти целым одной второй прибавить две целых, к нулю целых четырем сотым прибавить нуль целых пять десятых</a:t>
            </a:r>
            <a:endParaRPr lang="ru-RU" sz="32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2133600"/>
            <a:ext cx="7129462" cy="4103688"/>
          </a:xfrm>
        </p:spPr>
        <p:txBody>
          <a:bodyPr/>
          <a:lstStyle/>
          <a:p>
            <a:pPr eaLnBrk="1" hangingPunct="1">
              <a:defRPr/>
            </a:pPr>
            <a:endParaRPr lang="ru-RU" i="1" dirty="0" smtClean="0">
              <a:latin typeface="Georgia" pitchFamily="18" charset="0"/>
            </a:endParaRPr>
          </a:p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0" y="3140968"/>
            <a:ext cx="8785225" cy="1728787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i="1" dirty="0"/>
              <a:t>сам, весь, всякий, каждый, иной, </a:t>
            </a:r>
          </a:p>
          <a:p>
            <a:pPr algn="ctr"/>
            <a:r>
              <a:rPr lang="ru-RU" sz="3200" i="1" dirty="0"/>
              <a:t>другой, любой, всюду, везде, всегда и др.</a:t>
            </a:r>
            <a:r>
              <a:rPr lang="ru-RU" dirty="0"/>
              <a:t> </a:t>
            </a:r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251520" y="5085184"/>
            <a:ext cx="8569325" cy="935037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dirty="0">
                <a:solidFill>
                  <a:srgbClr val="7030A0"/>
                </a:solidFill>
              </a:rPr>
              <a:t>изменяются по родам, числам, падежам</a:t>
            </a:r>
          </a:p>
        </p:txBody>
      </p:sp>
      <p:sp>
        <p:nvSpPr>
          <p:cNvPr id="55303" name="WordArt 7"/>
          <p:cNvSpPr>
            <a:spLocks noChangeArrowheads="1" noChangeShapeType="1" noTextEdit="1"/>
          </p:cNvSpPr>
          <p:nvPr/>
        </p:nvSpPr>
        <p:spPr bwMode="auto">
          <a:xfrm>
            <a:off x="179388" y="1844824"/>
            <a:ext cx="8964612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>
                <a:ln w="9525">
                  <a:noFill/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Georgia"/>
              </a:rPr>
              <a:t>ОПРЕДЕЛИТЕЛЬНЫЕ МЕСТОИМЕНИЯ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 animBg="1"/>
      <p:bldP spid="55301" grpId="0" animBg="1"/>
      <p:bldP spid="5530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Задание </a:t>
            </a:r>
            <a:r>
              <a:rPr lang="ru-RU" dirty="0" smtClean="0"/>
              <a:t>8</a:t>
            </a:r>
            <a:endParaRPr lang="ru-RU" dirty="0" smtClean="0"/>
          </a:p>
        </p:txBody>
      </p:sp>
      <p:sp>
        <p:nvSpPr>
          <p:cNvPr id="1198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205064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ru-RU" dirty="0" smtClean="0"/>
              <a:t>   </a:t>
            </a:r>
            <a:r>
              <a:rPr lang="ru-RU" i="1" dirty="0" smtClean="0"/>
              <a:t>Поставьте все определительные местоимения в Р.п. ед.ч. и в Т.п. ед.ч.</a:t>
            </a:r>
          </a:p>
          <a:p>
            <a:pPr eaLnBrk="1" hangingPunct="1">
              <a:buFontTx/>
              <a:buNone/>
            </a:pPr>
            <a:endParaRPr lang="ru-RU" i="1" dirty="0" smtClean="0"/>
          </a:p>
          <a:p>
            <a:pPr eaLnBrk="1" hangingPunct="1">
              <a:buFontTx/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Сам, весь, всякий, каждый, иной, </a:t>
            </a:r>
          </a:p>
          <a:p>
            <a:pPr eaLnBrk="1" hangingPunct="1">
              <a:buFontTx/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другой, любой, всюду, везде, всегда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0" grpId="0"/>
      <p:bldP spid="11981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440548">
            <a:off x="3072326" y="1159813"/>
            <a:ext cx="4038600" cy="114300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Домашнее задание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админ\Pictures\Школьные рисунки\sova-big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Segoe Script" pitchFamily="34" charset="0"/>
              </a:rPr>
              <a:t>Местоимение</a:t>
            </a:r>
            <a:endParaRPr lang="ru-RU" sz="4800" b="1" dirty="0">
              <a:latin typeface="Segoe Scrip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Segoe Script" pitchFamily="34" charset="0"/>
              </a:rPr>
              <a:t>Разряды местоимений</a:t>
            </a:r>
            <a:endParaRPr lang="ru-RU" b="1" dirty="0">
              <a:solidFill>
                <a:schemeClr val="tx1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Segoe Script" pitchFamily="34" charset="0"/>
              </a:rPr>
              <a:t>Работа в тетрадях</a:t>
            </a:r>
            <a:endParaRPr lang="ru-RU" dirty="0">
              <a:latin typeface="Segoe Script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428728" y="1928802"/>
          <a:ext cx="6253502" cy="2178859"/>
        </p:xfrm>
        <a:graphic>
          <a:graphicData uri="http://schemas.openxmlformats.org/drawingml/2006/table">
            <a:tbl>
              <a:tblPr/>
              <a:tblGrid>
                <a:gridCol w="2849391"/>
                <a:gridCol w="3404111"/>
              </a:tblGrid>
              <a:tr h="7858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mbria"/>
                          <a:ea typeface="Times New Roman"/>
                          <a:cs typeface="Times New Roman"/>
                        </a:rPr>
                        <a:t>Что мы знаем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mbria"/>
                          <a:ea typeface="Times New Roman"/>
                          <a:cs typeface="Times New Roman"/>
                        </a:rPr>
                        <a:t>Что мы узнали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30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Segoe Script" pitchFamily="34" charset="0"/>
              </a:rPr>
              <a:t>Работа в тетрадях</a:t>
            </a:r>
            <a:endParaRPr lang="ru-RU" dirty="0">
              <a:latin typeface="Segoe Scrip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84238" y="1643050"/>
            <a:ext cx="74739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prstClr val="black"/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Весна на пороге. Скоро она</a:t>
            </a:r>
            <a:r>
              <a:rPr lang="ru-RU" sz="2800" b="1" i="1" dirty="0" smtClean="0">
                <a:solidFill>
                  <a:prstClr val="black"/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i="1" dirty="0" smtClean="0">
                <a:solidFill>
                  <a:prstClr val="black"/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вступит в свои права. А сейчас ещё морозно. Такая погода продержится недолго. Через несколько дней засияет яркое весеннее солнце. Тогда начнётся  настоящая весна.</a:t>
            </a:r>
            <a:endParaRPr lang="ru-RU" sz="2800" dirty="0" smtClean="0">
              <a:solidFill>
                <a:prstClr val="black"/>
              </a:solidFill>
              <a:latin typeface="Cambr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Rectangle 8"/>
          <p:cNvSpPr>
            <a:spLocks noGrp="1" noChangeArrowheads="1"/>
          </p:cNvSpPr>
          <p:nvPr>
            <p:ph type="title"/>
          </p:nvPr>
        </p:nvSpPr>
        <p:spPr>
          <a:xfrm>
            <a:off x="1490663" y="277813"/>
            <a:ext cx="6175375" cy="44291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400" b="1" smtClean="0">
                <a:solidFill>
                  <a:schemeClr val="hlink"/>
                </a:solidFill>
              </a:rPr>
              <a:t>Разряды местоимений</a:t>
            </a:r>
          </a:p>
        </p:txBody>
      </p:sp>
      <p:graphicFrame>
        <p:nvGraphicFramePr>
          <p:cNvPr id="7179" name="Diagram 11"/>
          <p:cNvGraphicFramePr>
            <a:graphicFrameLocks/>
          </p:cNvGraphicFramePr>
          <p:nvPr>
            <p:ph type="dgm" idx="1"/>
          </p:nvPr>
        </p:nvGraphicFramePr>
        <p:xfrm>
          <a:off x="157163" y="854075"/>
          <a:ext cx="8832850" cy="5816600"/>
        </p:xfrm>
        <a:graphic>
          <a:graphicData uri="http://schemas.openxmlformats.org/drawingml/2006/compatibility">
            <com:legacyDrawing xmlns:com="http://schemas.openxmlformats.org/drawingml/2006/compatibility" spid="_x0000_s23554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/>
      <p:bldDgm spid="717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437617">
            <a:off x="2006084" y="1876446"/>
            <a:ext cx="4418270" cy="1221439"/>
          </a:xfrm>
        </p:spPr>
        <p:txBody>
          <a:bodyPr>
            <a:normAutofit fontScale="90000"/>
            <a:scene3d>
              <a:camera prst="isometricOffAxis1Right"/>
              <a:lightRig rig="threePt" dir="t"/>
            </a:scene3d>
            <a:flatTx/>
          </a:bodyPr>
          <a:lstStyle/>
          <a:p>
            <a:r>
              <a:rPr lang="ru-RU" sz="48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Разряды местоимений</a:t>
            </a:r>
            <a:endParaRPr lang="ru-RU" sz="4800" b="1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77000" y="5867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0" name="WordArt 4"/>
          <p:cNvSpPr>
            <a:spLocks noChangeArrowheads="1" noChangeShapeType="1" noTextEdit="1"/>
          </p:cNvSpPr>
          <p:nvPr/>
        </p:nvSpPr>
        <p:spPr bwMode="auto">
          <a:xfrm>
            <a:off x="1219200" y="228600"/>
            <a:ext cx="6264275" cy="719137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РАЗРЯДЫ </a:t>
            </a:r>
            <a:r>
              <a:rPr lang="ru-RU" sz="3600" kern="10" dirty="0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МЕСТОИМЕНИЙ</a:t>
            </a:r>
            <a:endParaRPr lang="ru-RU" sz="3600" kern="10" dirty="0">
              <a:ln w="12700">
                <a:solidFill>
                  <a:srgbClr val="B2B2B2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86021" name="Oval 5"/>
          <p:cNvSpPr>
            <a:spLocks noChangeArrowheads="1"/>
          </p:cNvSpPr>
          <p:nvPr/>
        </p:nvSpPr>
        <p:spPr bwMode="auto">
          <a:xfrm>
            <a:off x="4067175" y="1052513"/>
            <a:ext cx="1079500" cy="1079500"/>
          </a:xfrm>
          <a:prstGeom prst="ellipse">
            <a:avLst/>
          </a:prstGeom>
          <a:solidFill>
            <a:srgbClr val="FF66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Личные</a:t>
            </a:r>
          </a:p>
        </p:txBody>
      </p:sp>
      <p:sp>
        <p:nvSpPr>
          <p:cNvPr id="86030" name="Oval 14"/>
          <p:cNvSpPr>
            <a:spLocks noChangeArrowheads="1"/>
          </p:cNvSpPr>
          <p:nvPr/>
        </p:nvSpPr>
        <p:spPr bwMode="auto">
          <a:xfrm>
            <a:off x="4067175" y="2997200"/>
            <a:ext cx="1008063" cy="936625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solidFill>
                  <a:srgbClr val="000000"/>
                </a:solidFill>
              </a:rPr>
              <a:t>Разряды</a:t>
            </a:r>
          </a:p>
        </p:txBody>
      </p:sp>
      <p:sp>
        <p:nvSpPr>
          <p:cNvPr id="86031" name="Oval 15"/>
          <p:cNvSpPr>
            <a:spLocks noChangeArrowheads="1"/>
          </p:cNvSpPr>
          <p:nvPr/>
        </p:nvSpPr>
        <p:spPr bwMode="auto">
          <a:xfrm>
            <a:off x="5349875" y="1527175"/>
            <a:ext cx="1079500" cy="10795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Возвратное</a:t>
            </a:r>
          </a:p>
        </p:txBody>
      </p:sp>
      <p:sp>
        <p:nvSpPr>
          <p:cNvPr id="86032" name="Oval 16"/>
          <p:cNvSpPr>
            <a:spLocks noChangeArrowheads="1"/>
          </p:cNvSpPr>
          <p:nvPr/>
        </p:nvSpPr>
        <p:spPr bwMode="auto">
          <a:xfrm>
            <a:off x="6011863" y="2693988"/>
            <a:ext cx="1079500" cy="1079500"/>
          </a:xfrm>
          <a:prstGeom prst="ellipse">
            <a:avLst/>
          </a:prstGeom>
          <a:solidFill>
            <a:srgbClr val="3399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Притяжательные</a:t>
            </a:r>
          </a:p>
        </p:txBody>
      </p:sp>
      <p:sp>
        <p:nvSpPr>
          <p:cNvPr id="86034" name="Oval 18"/>
          <p:cNvSpPr>
            <a:spLocks noChangeArrowheads="1"/>
          </p:cNvSpPr>
          <p:nvPr/>
        </p:nvSpPr>
        <p:spPr bwMode="auto">
          <a:xfrm>
            <a:off x="2700338" y="1484313"/>
            <a:ext cx="1079500" cy="10795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Указательные</a:t>
            </a:r>
          </a:p>
        </p:txBody>
      </p:sp>
      <p:sp>
        <p:nvSpPr>
          <p:cNvPr id="86035" name="Oval 19"/>
          <p:cNvSpPr>
            <a:spLocks noChangeArrowheads="1"/>
          </p:cNvSpPr>
          <p:nvPr/>
        </p:nvSpPr>
        <p:spPr bwMode="auto">
          <a:xfrm>
            <a:off x="1906588" y="2619375"/>
            <a:ext cx="1079500" cy="1079500"/>
          </a:xfrm>
          <a:prstGeom prst="ellipse">
            <a:avLst/>
          </a:prstGeom>
          <a:solidFill>
            <a:srgbClr val="00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Определительные</a:t>
            </a:r>
          </a:p>
        </p:txBody>
      </p:sp>
      <p:sp>
        <p:nvSpPr>
          <p:cNvPr id="86036" name="Oval 20"/>
          <p:cNvSpPr>
            <a:spLocks noChangeArrowheads="1"/>
          </p:cNvSpPr>
          <p:nvPr/>
        </p:nvSpPr>
        <p:spPr bwMode="auto">
          <a:xfrm>
            <a:off x="4572000" y="4797425"/>
            <a:ext cx="1079500" cy="1079500"/>
          </a:xfrm>
          <a:prstGeom prst="ellipse">
            <a:avLst/>
          </a:prstGeom>
          <a:solidFill>
            <a:srgbClr val="FF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                Относительные</a:t>
            </a:r>
          </a:p>
        </p:txBody>
      </p:sp>
      <p:sp>
        <p:nvSpPr>
          <p:cNvPr id="86037" name="Oval 21"/>
          <p:cNvSpPr>
            <a:spLocks noChangeArrowheads="1"/>
          </p:cNvSpPr>
          <p:nvPr/>
        </p:nvSpPr>
        <p:spPr bwMode="auto">
          <a:xfrm>
            <a:off x="5724525" y="4005263"/>
            <a:ext cx="1079500" cy="10795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Вопросительные</a:t>
            </a:r>
          </a:p>
        </p:txBody>
      </p:sp>
      <p:sp>
        <p:nvSpPr>
          <p:cNvPr id="86038" name="Oval 22"/>
          <p:cNvSpPr>
            <a:spLocks noChangeArrowheads="1"/>
          </p:cNvSpPr>
          <p:nvPr/>
        </p:nvSpPr>
        <p:spPr bwMode="auto">
          <a:xfrm>
            <a:off x="2124075" y="3933825"/>
            <a:ext cx="1079500" cy="10795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Отрицательные</a:t>
            </a:r>
          </a:p>
        </p:txBody>
      </p:sp>
      <p:sp>
        <p:nvSpPr>
          <p:cNvPr id="86039" name="Oval 23"/>
          <p:cNvSpPr>
            <a:spLocks noChangeArrowheads="1"/>
          </p:cNvSpPr>
          <p:nvPr/>
        </p:nvSpPr>
        <p:spPr bwMode="auto">
          <a:xfrm>
            <a:off x="3132138" y="4724400"/>
            <a:ext cx="1079500" cy="1079500"/>
          </a:xfrm>
          <a:prstGeom prst="ellipse">
            <a:avLst/>
          </a:prstGeom>
          <a:solidFill>
            <a:srgbClr val="CC99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Неопределенные</a:t>
            </a:r>
          </a:p>
        </p:txBody>
      </p:sp>
      <p:sp>
        <p:nvSpPr>
          <p:cNvPr id="86041" name="Line 25"/>
          <p:cNvSpPr>
            <a:spLocks noChangeShapeType="1"/>
          </p:cNvSpPr>
          <p:nvPr/>
        </p:nvSpPr>
        <p:spPr bwMode="auto">
          <a:xfrm>
            <a:off x="3581400" y="2444750"/>
            <a:ext cx="630238" cy="6969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86042" name="Line 26"/>
          <p:cNvSpPr>
            <a:spLocks noChangeShapeType="1"/>
          </p:cNvSpPr>
          <p:nvPr/>
        </p:nvSpPr>
        <p:spPr bwMode="auto">
          <a:xfrm>
            <a:off x="2959100" y="3341688"/>
            <a:ext cx="1108075" cy="873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86043" name="Line 27"/>
          <p:cNvSpPr>
            <a:spLocks noChangeShapeType="1"/>
          </p:cNvSpPr>
          <p:nvPr/>
        </p:nvSpPr>
        <p:spPr bwMode="auto">
          <a:xfrm flipV="1">
            <a:off x="3105150" y="3716338"/>
            <a:ext cx="1035050" cy="4619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86044" name="Line 28"/>
          <p:cNvSpPr>
            <a:spLocks noChangeShapeType="1"/>
          </p:cNvSpPr>
          <p:nvPr/>
        </p:nvSpPr>
        <p:spPr bwMode="auto">
          <a:xfrm flipV="1">
            <a:off x="3819525" y="3889375"/>
            <a:ext cx="582613" cy="850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86045" name="Line 29"/>
          <p:cNvSpPr>
            <a:spLocks noChangeShapeType="1"/>
          </p:cNvSpPr>
          <p:nvPr/>
        </p:nvSpPr>
        <p:spPr bwMode="auto">
          <a:xfrm flipV="1">
            <a:off x="4932363" y="2490788"/>
            <a:ext cx="633412" cy="6889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86046" name="Line 30"/>
          <p:cNvSpPr>
            <a:spLocks noChangeShapeType="1"/>
          </p:cNvSpPr>
          <p:nvPr/>
        </p:nvSpPr>
        <p:spPr bwMode="auto">
          <a:xfrm flipV="1">
            <a:off x="5076825" y="3357563"/>
            <a:ext cx="935038" cy="1095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86047" name="Line 31"/>
          <p:cNvSpPr>
            <a:spLocks noChangeShapeType="1"/>
          </p:cNvSpPr>
          <p:nvPr/>
        </p:nvSpPr>
        <p:spPr bwMode="auto">
          <a:xfrm>
            <a:off x="4991100" y="3721100"/>
            <a:ext cx="846138" cy="5000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86048" name="Line 32"/>
          <p:cNvSpPr>
            <a:spLocks noChangeShapeType="1"/>
          </p:cNvSpPr>
          <p:nvPr/>
        </p:nvSpPr>
        <p:spPr bwMode="auto">
          <a:xfrm flipH="1" flipV="1">
            <a:off x="4722813" y="3933825"/>
            <a:ext cx="280987" cy="86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86050" name="Line 34"/>
          <p:cNvSpPr>
            <a:spLocks noChangeShapeType="1"/>
          </p:cNvSpPr>
          <p:nvPr/>
        </p:nvSpPr>
        <p:spPr bwMode="auto">
          <a:xfrm flipH="1" flipV="1">
            <a:off x="4572000" y="2133600"/>
            <a:ext cx="1588" cy="850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6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6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6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6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60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60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60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60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60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60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60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60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6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6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6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60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60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60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60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60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60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60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60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6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6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6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60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60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60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60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60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60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60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60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6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6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6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60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60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60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60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60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60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60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60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6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6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6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60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60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60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60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60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60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60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60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6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6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6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60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60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60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60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60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60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60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60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 nodeType="clickPar">
                      <p:stCondLst>
                        <p:cond delay="indefinite"/>
                      </p:stCondLst>
                      <p:childTnLst>
                        <p:par>
                          <p:cTn id="1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6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6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6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60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60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60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60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60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60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60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60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 nodeType="clickPar">
                      <p:stCondLst>
                        <p:cond delay="indefinite"/>
                      </p:stCondLst>
                      <p:childTnLst>
                        <p:par>
                          <p:cTn id="1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2000"/>
                                        <p:tgtEl>
                                          <p:spTgt spid="860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2000" fill="hold"/>
                                        <p:tgtEl>
                                          <p:spTgt spid="860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2000" fill="hold"/>
                                        <p:tgtEl>
                                          <p:spTgt spid="860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2000" fill="hold"/>
                                        <p:tgtEl>
                                          <p:spTgt spid="86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2000"/>
                                        <p:tgtEl>
                                          <p:spTgt spid="860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2000" fill="hold"/>
                                        <p:tgtEl>
                                          <p:spTgt spid="860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000" fill="hold"/>
                                        <p:tgtEl>
                                          <p:spTgt spid="86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2000" fill="hold"/>
                                        <p:tgtEl>
                                          <p:spTgt spid="86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000"/>
                                        <p:tgtEl>
                                          <p:spTgt spid="860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2000" fill="hold"/>
                                        <p:tgtEl>
                                          <p:spTgt spid="860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2000" fill="hold"/>
                                        <p:tgtEl>
                                          <p:spTgt spid="86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2000" fill="hold"/>
                                        <p:tgtEl>
                                          <p:spTgt spid="86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2000"/>
                                        <p:tgtEl>
                                          <p:spTgt spid="860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2000" fill="hold"/>
                                        <p:tgtEl>
                                          <p:spTgt spid="860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2000" fill="hold"/>
                                        <p:tgtEl>
                                          <p:spTgt spid="86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2000" fill="hold"/>
                                        <p:tgtEl>
                                          <p:spTgt spid="86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2000"/>
                                        <p:tgtEl>
                                          <p:spTgt spid="860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2000" fill="hold"/>
                                        <p:tgtEl>
                                          <p:spTgt spid="860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2000" fill="hold"/>
                                        <p:tgtEl>
                                          <p:spTgt spid="860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2000" fill="hold"/>
                                        <p:tgtEl>
                                          <p:spTgt spid="86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2000"/>
                                        <p:tgtEl>
                                          <p:spTgt spid="860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2000" fill="hold"/>
                                        <p:tgtEl>
                                          <p:spTgt spid="860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2000" fill="hold"/>
                                        <p:tgtEl>
                                          <p:spTgt spid="860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2000" fill="hold"/>
                                        <p:tgtEl>
                                          <p:spTgt spid="860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2000"/>
                                        <p:tgtEl>
                                          <p:spTgt spid="860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2000" fill="hold"/>
                                        <p:tgtEl>
                                          <p:spTgt spid="860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2000" fill="hold"/>
                                        <p:tgtEl>
                                          <p:spTgt spid="860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2000" fill="hold"/>
                                        <p:tgtEl>
                                          <p:spTgt spid="860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2000"/>
                                        <p:tgtEl>
                                          <p:spTgt spid="860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6" dur="2000" fill="hold"/>
                                        <p:tgtEl>
                                          <p:spTgt spid="860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2000" fill="hold"/>
                                        <p:tgtEl>
                                          <p:spTgt spid="86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2000" fill="hold"/>
                                        <p:tgtEl>
                                          <p:spTgt spid="86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2000"/>
                                        <p:tgtEl>
                                          <p:spTgt spid="86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2000" fill="hold"/>
                                        <p:tgtEl>
                                          <p:spTgt spid="86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2000" fill="hold"/>
                                        <p:tgtEl>
                                          <p:spTgt spid="86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2000" fill="hold"/>
                                        <p:tgtEl>
                                          <p:spTgt spid="86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0" grpId="0" animBg="1"/>
      <p:bldP spid="86021" grpId="0" animBg="1"/>
      <p:bldP spid="86030" grpId="0" animBg="1"/>
      <p:bldP spid="86031" grpId="0" animBg="1"/>
      <p:bldP spid="86032" grpId="0" animBg="1"/>
      <p:bldP spid="86034" grpId="0" animBg="1"/>
      <p:bldP spid="86035" grpId="0" animBg="1"/>
      <p:bldP spid="86036" grpId="0" animBg="1"/>
      <p:bldP spid="86037" grpId="0" animBg="1"/>
      <p:bldP spid="86038" grpId="0" animBg="1"/>
      <p:bldP spid="86039" grpId="0" animBg="1"/>
      <p:bldP spid="86041" grpId="0" animBg="1"/>
      <p:bldP spid="86042" grpId="0" animBg="1"/>
      <p:bldP spid="86043" grpId="0" animBg="1"/>
      <p:bldP spid="86044" grpId="0" animBg="1"/>
      <p:bldP spid="86045" grpId="0" animBg="1"/>
      <p:bldP spid="86046" grpId="0" animBg="1"/>
      <p:bldP spid="86047" grpId="0" animBg="1"/>
      <p:bldP spid="86048" grpId="0" animBg="1"/>
      <p:bldP spid="8605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549275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  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333375"/>
            <a:ext cx="7129462" cy="5903913"/>
          </a:xfrm>
        </p:spPr>
        <p:txBody>
          <a:bodyPr/>
          <a:lstStyle/>
          <a:p>
            <a:pPr eaLnBrk="1" hangingPunct="1">
              <a:defRPr/>
            </a:pPr>
            <a:endParaRPr lang="ru-RU" i="1" dirty="0" smtClean="0">
              <a:latin typeface="Georgia" pitchFamily="18" charset="0"/>
            </a:endParaRPr>
          </a:p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827584" y="2996952"/>
            <a:ext cx="7129463" cy="91440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i="1" dirty="0">
                <a:solidFill>
                  <a:srgbClr val="7030A0"/>
                </a:solidFill>
              </a:rPr>
              <a:t>я, мы, ты, вы, он, она, оно, они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899592" y="4725144"/>
            <a:ext cx="6985000" cy="9144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i="1" dirty="0">
                <a:solidFill>
                  <a:srgbClr val="7030A0"/>
                </a:solidFill>
              </a:rPr>
              <a:t>изменяются по числам, падежам</a:t>
            </a:r>
            <a:r>
              <a:rPr lang="ru-RU" dirty="0">
                <a:solidFill>
                  <a:srgbClr val="7030A0"/>
                </a:solidFill>
              </a:rPr>
              <a:t> </a:t>
            </a:r>
          </a:p>
        </p:txBody>
      </p:sp>
      <p:sp>
        <p:nvSpPr>
          <p:cNvPr id="2055" name="WordArt 7"/>
          <p:cNvSpPr>
            <a:spLocks noChangeArrowheads="1" noChangeShapeType="1" noTextEdit="1"/>
          </p:cNvSpPr>
          <p:nvPr/>
        </p:nvSpPr>
        <p:spPr bwMode="auto">
          <a:xfrm>
            <a:off x="323528" y="1700808"/>
            <a:ext cx="8218487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>
                <a:ln w="9525">
                  <a:noFill/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Georgia"/>
              </a:rPr>
              <a:t>ЛИЧНЫЕ МЕСТОИМЕНИЯ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  <p:bldP spid="2052" grpId="0" animBg="1"/>
      <p:bldP spid="2053" grpId="0" animBg="1"/>
      <p:bldP spid="205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ЗАДАНИЕ 1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1268760"/>
            <a:ext cx="7312326" cy="4756237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ru-RU" sz="2800" i="1" dirty="0" smtClean="0"/>
              <a:t>   Найдите и выпишите личные местоимения, поставив их в начальную форму</a:t>
            </a:r>
          </a:p>
          <a:p>
            <a:pPr eaLnBrk="1" hangingPunct="1"/>
            <a:r>
              <a:rPr lang="ru-RU" dirty="0" smtClean="0">
                <a:solidFill>
                  <a:srgbClr val="FF0000"/>
                </a:solidFill>
              </a:rPr>
              <a:t>Я встретил его по дороге в школу.</a:t>
            </a:r>
          </a:p>
          <a:p>
            <a:pPr eaLnBrk="1" hangingPunct="1"/>
            <a:r>
              <a:rPr lang="ru-RU" dirty="0" smtClean="0">
                <a:solidFill>
                  <a:srgbClr val="FF0000"/>
                </a:solidFill>
              </a:rPr>
              <a:t>Мне жаль их.</a:t>
            </a:r>
          </a:p>
          <a:p>
            <a:pPr eaLnBrk="1" hangingPunct="1"/>
            <a:r>
              <a:rPr lang="ru-RU" dirty="0" smtClean="0">
                <a:solidFill>
                  <a:srgbClr val="FF0000"/>
                </a:solidFill>
              </a:rPr>
              <a:t>Вы поверьте мне, собрать их под одной крышей сложно.</a:t>
            </a:r>
          </a:p>
          <a:p>
            <a:pPr eaLnBrk="1" hangingPunct="1"/>
            <a:r>
              <a:rPr lang="ru-RU" dirty="0" smtClean="0">
                <a:solidFill>
                  <a:srgbClr val="FF0000"/>
                </a:solidFill>
              </a:rPr>
              <a:t>Ей очень повезло с ней.</a:t>
            </a:r>
          </a:p>
          <a:p>
            <a:pPr eaLnBrk="1" hangingPunct="1"/>
            <a:r>
              <a:rPr lang="ru-RU" dirty="0" smtClean="0">
                <a:solidFill>
                  <a:srgbClr val="FF0000"/>
                </a:solidFill>
              </a:rPr>
              <a:t>Зачем ему сомневаться.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2" grpId="0"/>
      <p:bldP spid="11264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549275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   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275856" y="3645024"/>
            <a:ext cx="2232025" cy="91440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i="1" dirty="0">
                <a:solidFill>
                  <a:srgbClr val="7030A0"/>
                </a:solidFill>
              </a:rPr>
              <a:t>СЕБЯ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043608" y="5085184"/>
            <a:ext cx="6985000" cy="9144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i="1" dirty="0">
                <a:solidFill>
                  <a:srgbClr val="7030A0"/>
                </a:solidFill>
              </a:rPr>
              <a:t>не имеет формы И.п. ед.ч.</a:t>
            </a:r>
            <a:r>
              <a:rPr lang="ru-RU" sz="3600" dirty="0">
                <a:solidFill>
                  <a:srgbClr val="7030A0"/>
                </a:solidFill>
              </a:rPr>
              <a:t> </a:t>
            </a:r>
          </a:p>
        </p:txBody>
      </p:sp>
      <p:sp>
        <p:nvSpPr>
          <p:cNvPr id="4103" name="WordArt 7"/>
          <p:cNvSpPr>
            <a:spLocks noChangeArrowheads="1" noChangeShapeType="1" noTextEdit="1"/>
          </p:cNvSpPr>
          <p:nvPr/>
        </p:nvSpPr>
        <p:spPr bwMode="auto">
          <a:xfrm>
            <a:off x="467544" y="1916832"/>
            <a:ext cx="7775575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>
                <a:ln w="9525">
                  <a:noFill/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Georgia"/>
              </a:rPr>
              <a:t>ВОЗВРАТНОЕ  МЕСТОИМЕНИЕ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  <p:bldP spid="4101" grpId="0" animBg="1"/>
      <p:bldP spid="410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Задание 2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29083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   </a:t>
            </a:r>
          </a:p>
          <a:p>
            <a:pPr eaLnBrk="1" hangingPunct="1">
              <a:buFontTx/>
              <a:buNone/>
            </a:pPr>
            <a:r>
              <a:rPr lang="ru-RU" dirty="0" smtClean="0"/>
              <a:t>   </a:t>
            </a:r>
            <a:r>
              <a:rPr lang="ru-RU" i="1" dirty="0" smtClean="0"/>
              <a:t>Просклоняйте местоимение</a:t>
            </a:r>
            <a:r>
              <a:rPr lang="ru-RU" i="1" dirty="0" smtClean="0">
                <a:solidFill>
                  <a:srgbClr val="FF0000"/>
                </a:solidFill>
              </a:rPr>
              <a:t> себя </a:t>
            </a:r>
          </a:p>
          <a:p>
            <a:pPr eaLnBrk="1" hangingPunct="1">
              <a:buFontTx/>
              <a:buNone/>
            </a:pPr>
            <a:endParaRPr lang="ru-RU" i="1" dirty="0" smtClean="0"/>
          </a:p>
          <a:p>
            <a:pPr eaLnBrk="1" hangingPunct="1">
              <a:buFontTx/>
              <a:buNone/>
            </a:pPr>
            <a:r>
              <a:rPr lang="ru-RU" i="1" dirty="0" smtClean="0"/>
              <a:t>   Составьте 3 словосочетания с данным местоимением.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6" grpId="0"/>
      <p:bldP spid="11366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549275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   </a:t>
            </a:r>
          </a:p>
        </p:txBody>
      </p:sp>
      <p:sp>
        <p:nvSpPr>
          <p:cNvPr id="121859" name="Rectangle 3"/>
          <p:cNvSpPr>
            <a:spLocks noChangeArrowheads="1"/>
          </p:cNvSpPr>
          <p:nvPr/>
        </p:nvSpPr>
        <p:spPr bwMode="auto">
          <a:xfrm>
            <a:off x="971600" y="2276872"/>
            <a:ext cx="7129462" cy="91440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i="1" dirty="0"/>
              <a:t>кто, что, какой, чей, который, </a:t>
            </a:r>
          </a:p>
          <a:p>
            <a:pPr algn="ctr"/>
            <a:r>
              <a:rPr lang="ru-RU" sz="3200" i="1" dirty="0"/>
              <a:t>сколько, когда, где, куда, как и др.</a:t>
            </a:r>
          </a:p>
        </p:txBody>
      </p:sp>
      <p:sp>
        <p:nvSpPr>
          <p:cNvPr id="121860" name="Rectangle 4"/>
          <p:cNvSpPr>
            <a:spLocks noChangeArrowheads="1"/>
          </p:cNvSpPr>
          <p:nvPr/>
        </p:nvSpPr>
        <p:spPr bwMode="auto">
          <a:xfrm>
            <a:off x="395536" y="3573016"/>
            <a:ext cx="8424862" cy="2881685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i="1" dirty="0">
                <a:solidFill>
                  <a:srgbClr val="7030A0"/>
                </a:solidFill>
              </a:rPr>
              <a:t>вопросительные местоимения – существительные </a:t>
            </a:r>
            <a:endParaRPr lang="ru-RU" sz="2400" dirty="0">
              <a:solidFill>
                <a:srgbClr val="7030A0"/>
              </a:solidFill>
            </a:endParaRPr>
          </a:p>
          <a:p>
            <a:pPr algn="ctr"/>
            <a:r>
              <a:rPr lang="ru-RU" sz="2400" dirty="0">
                <a:solidFill>
                  <a:srgbClr val="7030A0"/>
                </a:solidFill>
              </a:rPr>
              <a:t>кто? что?</a:t>
            </a:r>
            <a:r>
              <a:rPr lang="ru-RU" sz="2400" i="1" dirty="0">
                <a:solidFill>
                  <a:srgbClr val="7030A0"/>
                </a:solidFill>
              </a:rPr>
              <a:t> и местоимения-числительные изменяются по падежам</a:t>
            </a:r>
          </a:p>
          <a:p>
            <a:pPr algn="ctr"/>
            <a:r>
              <a:rPr lang="ru-RU" sz="2400" i="1" dirty="0">
                <a:solidFill>
                  <a:srgbClr val="7030A0"/>
                </a:solidFill>
              </a:rPr>
              <a:t>вопросительные местоимения-прилагательные </a:t>
            </a:r>
            <a:endParaRPr lang="ru-RU" sz="2400" dirty="0">
              <a:solidFill>
                <a:srgbClr val="7030A0"/>
              </a:solidFill>
            </a:endParaRPr>
          </a:p>
          <a:p>
            <a:pPr algn="ctr"/>
            <a:r>
              <a:rPr lang="ru-RU" sz="2400" dirty="0">
                <a:solidFill>
                  <a:srgbClr val="7030A0"/>
                </a:solidFill>
              </a:rPr>
              <a:t>какой? чей? который?</a:t>
            </a:r>
            <a:r>
              <a:rPr lang="ru-RU" sz="2400" i="1" dirty="0">
                <a:solidFill>
                  <a:srgbClr val="7030A0"/>
                </a:solidFill>
              </a:rPr>
              <a:t> – изменяются по родам, числам, падежам</a:t>
            </a:r>
          </a:p>
          <a:p>
            <a:pPr algn="ctr"/>
            <a:r>
              <a:rPr lang="ru-RU" sz="2400" i="1" dirty="0">
                <a:solidFill>
                  <a:srgbClr val="7030A0"/>
                </a:solidFill>
              </a:rPr>
              <a:t>вопросительные местоимения-наречия </a:t>
            </a:r>
            <a:endParaRPr lang="ru-RU" sz="2400" dirty="0">
              <a:solidFill>
                <a:srgbClr val="7030A0"/>
              </a:solidFill>
            </a:endParaRPr>
          </a:p>
          <a:p>
            <a:pPr algn="ctr"/>
            <a:r>
              <a:rPr lang="ru-RU" sz="2400" dirty="0">
                <a:solidFill>
                  <a:srgbClr val="7030A0"/>
                </a:solidFill>
              </a:rPr>
              <a:t>где? куда? откуда? когда? почему? зачем? как?</a:t>
            </a:r>
            <a:r>
              <a:rPr lang="ru-RU" sz="2400" i="1" dirty="0">
                <a:solidFill>
                  <a:srgbClr val="7030A0"/>
                </a:solidFill>
              </a:rPr>
              <a:t> – </a:t>
            </a:r>
          </a:p>
          <a:p>
            <a:pPr algn="ctr"/>
            <a:r>
              <a:rPr lang="ru-RU" sz="2400" i="1" dirty="0">
                <a:solidFill>
                  <a:srgbClr val="7030A0"/>
                </a:solidFill>
              </a:rPr>
              <a:t>не изменяются</a:t>
            </a:r>
            <a:r>
              <a:rPr lang="ru-RU" sz="2400" dirty="0">
                <a:solidFill>
                  <a:srgbClr val="7030A0"/>
                </a:solidFill>
              </a:rPr>
              <a:t> </a:t>
            </a:r>
            <a:endParaRPr lang="ru-RU" sz="4400" dirty="0">
              <a:solidFill>
                <a:srgbClr val="7030A0"/>
              </a:solidFill>
            </a:endParaRPr>
          </a:p>
        </p:txBody>
      </p:sp>
      <p:sp>
        <p:nvSpPr>
          <p:cNvPr id="121862" name="WordArt 6"/>
          <p:cNvSpPr>
            <a:spLocks noChangeArrowheads="1" noChangeShapeType="1" noTextEdit="1"/>
          </p:cNvSpPr>
          <p:nvPr/>
        </p:nvSpPr>
        <p:spPr bwMode="auto">
          <a:xfrm>
            <a:off x="395536" y="1196752"/>
            <a:ext cx="8351837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>
                <a:ln w="9525">
                  <a:noFill/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Georgia"/>
              </a:rPr>
              <a:t>ВОПРОСИТЕЛЬНЫЕ МЕСТОИМЕНИЯ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1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1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21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9" grpId="0" animBg="1"/>
      <p:bldP spid="121860" grpId="0" animBg="1"/>
      <p:bldP spid="12186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759</Words>
  <Application>Microsoft Office PowerPoint</Application>
  <PresentationFormat>Экран (4:3)</PresentationFormat>
  <Paragraphs>139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Повторим: запишите числительные словами</vt:lpstr>
      <vt:lpstr>«0»-5 «1»-4 «2»-3 «4-…»-2</vt:lpstr>
      <vt:lpstr>Разряды местоимений</vt:lpstr>
      <vt:lpstr>Слайд 4</vt:lpstr>
      <vt:lpstr>   </vt:lpstr>
      <vt:lpstr>ЗАДАНИЕ 1</vt:lpstr>
      <vt:lpstr>   </vt:lpstr>
      <vt:lpstr>Задание 2</vt:lpstr>
      <vt:lpstr>   </vt:lpstr>
      <vt:lpstr>   </vt:lpstr>
      <vt:lpstr>Задание 3</vt:lpstr>
      <vt:lpstr>   </vt:lpstr>
      <vt:lpstr>Задание 4</vt:lpstr>
      <vt:lpstr>Слайд 14</vt:lpstr>
      <vt:lpstr>Задание 5</vt:lpstr>
      <vt:lpstr>Слайд 16</vt:lpstr>
      <vt:lpstr>Задание 6</vt:lpstr>
      <vt:lpstr>Слайд 18</vt:lpstr>
      <vt:lpstr>Задание 7</vt:lpstr>
      <vt:lpstr>Слайд 20</vt:lpstr>
      <vt:lpstr>Задание 8</vt:lpstr>
      <vt:lpstr>Домашнее задание</vt:lpstr>
      <vt:lpstr>Местоимение</vt:lpstr>
      <vt:lpstr>Работа в тетрадях</vt:lpstr>
      <vt:lpstr>Работа в тетрадях</vt:lpstr>
      <vt:lpstr>Разряды местоимений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128</dc:creator>
  <cp:lastModifiedBy>Юля</cp:lastModifiedBy>
  <cp:revision>11</cp:revision>
  <dcterms:created xsi:type="dcterms:W3CDTF">2015-01-07T15:36:00Z</dcterms:created>
  <dcterms:modified xsi:type="dcterms:W3CDTF">2019-03-31T17:04:13Z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558636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