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6" r:id="rId2"/>
    <p:sldId id="278" r:id="rId3"/>
    <p:sldId id="277" r:id="rId4"/>
    <p:sldId id="279" r:id="rId5"/>
    <p:sldId id="288" r:id="rId6"/>
    <p:sldId id="291" r:id="rId7"/>
    <p:sldId id="289" r:id="rId8"/>
    <p:sldId id="285" r:id="rId9"/>
    <p:sldId id="283" r:id="rId10"/>
    <p:sldId id="280" r:id="rId11"/>
    <p:sldId id="286" r:id="rId12"/>
    <p:sldId id="284" r:id="rId13"/>
    <p:sldId id="287" r:id="rId14"/>
    <p:sldId id="281" r:id="rId15"/>
    <p:sldId id="282" r:id="rId16"/>
    <p:sldId id="292" r:id="rId17"/>
    <p:sldId id="293" r:id="rId18"/>
    <p:sldId id="294" r:id="rId19"/>
    <p:sldId id="269" r:id="rId20"/>
    <p:sldId id="270" r:id="rId21"/>
    <p:sldId id="296" r:id="rId22"/>
    <p:sldId id="29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294BF8-73BB-4D3B-B1FF-514CD9F498F9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A63E6-DE15-4E51-BEA2-D10EB14B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122238"/>
            <a:ext cx="8229600" cy="6008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A05D-1FDA-48B3-9111-4645EE7099F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5418-9AFA-4174-A23E-60FD8C07894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55418-9AFA-4174-A23E-60FD8C07894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88B1E-3A36-47DA-BE70-DB2CAA9A0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ipi.ru/content/otkrytyy-bank-zadaniy-ege" TargetMode="External"/><Relationship Id="rId3" Type="http://schemas.openxmlformats.org/officeDocument/2006/relationships/hyperlink" Target="http://en.reshuege.ru/" TargetMode="External"/><Relationship Id="rId7" Type="http://schemas.openxmlformats.org/officeDocument/2006/relationships/hyperlink" Target="http://vk.com/ege_english" TargetMode="External"/><Relationship Id="rId2" Type="http://schemas.openxmlformats.org/officeDocument/2006/relationships/hyperlink" Target="http://tobeclever.ru/ege-po-angliyskomu-gotovimsya-sami/kak-pravilno-gotovitsya-k-ege-po-angl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4ege.ru/angliyskiy/" TargetMode="External"/><Relationship Id="rId5" Type="http://schemas.openxmlformats.org/officeDocument/2006/relationships/hyperlink" Target="https://ege.yandex.ru/english/" TargetMode="External"/><Relationship Id="rId4" Type="http://schemas.openxmlformats.org/officeDocument/2006/relationships/hyperlink" Target="http://www.english.language.ru/ege/" TargetMode="External"/><Relationship Id="rId9" Type="http://schemas.openxmlformats.org/officeDocument/2006/relationships/hyperlink" Target="https://englishfull.ru/ege/podgotovka-internet.html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685800"/>
            <a:ext cx="7888288" cy="2879725"/>
          </a:xfrm>
        </p:spPr>
        <p:txBody>
          <a:bodyPr>
            <a:normAutofit fontScale="90000"/>
          </a:bodyPr>
          <a:lstStyle/>
          <a:p>
            <a:pPr algn="ctr" eaLnBrk="1" hangingPunct="1">
              <a:spcBef>
                <a:spcPts val="600"/>
              </a:spcBef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Рекомендации по  подготовке  обучающихся к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устной части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единого государственного экзамена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по  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английскому языку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4648129" y="4267200"/>
            <a:ext cx="4249881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latin typeface="Monotype Corsiva" pitchFamily="66" charset="0"/>
              </a:rPr>
              <a:t>Чайка Оксана Валерьевна</a:t>
            </a: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методист</a:t>
            </a:r>
            <a:endParaRPr lang="ru-RU" sz="2800" dirty="0">
              <a:latin typeface="Monotype Corsiva" pitchFamily="66" charset="0"/>
            </a:endParaRPr>
          </a:p>
          <a:p>
            <a:pPr algn="ctr"/>
            <a:r>
              <a:rPr lang="ru-RU" sz="2800" dirty="0">
                <a:latin typeface="Monotype Corsiva" pitchFamily="66" charset="0"/>
              </a:rPr>
              <a:t>ГБОУ </a:t>
            </a:r>
            <a:r>
              <a:rPr lang="ru-RU" sz="2800" dirty="0" smtClean="0">
                <a:latin typeface="Monotype Corsiva" pitchFamily="66" charset="0"/>
              </a:rPr>
              <a:t>лицея </a:t>
            </a:r>
            <a:r>
              <a:rPr lang="ru-RU" sz="2800" dirty="0">
                <a:latin typeface="Monotype Corsiva" pitchFamily="66" charset="0"/>
              </a:rPr>
              <a:t>№ 150,</a:t>
            </a:r>
          </a:p>
          <a:p>
            <a:pPr algn="ctr"/>
            <a:r>
              <a:rPr lang="ru-RU" sz="2800" dirty="0">
                <a:latin typeface="Monotype Corsiva" pitchFamily="66" charset="0"/>
              </a:rPr>
              <a:t>старший эксперт ОГЭ и ЕГЭ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071522"/>
          <a:ext cx="9144032" cy="5786478"/>
        </p:xfrm>
        <a:graphic>
          <a:graphicData uri="http://schemas.openxmlformats.org/drawingml/2006/table">
            <a:tbl>
              <a:tblPr/>
              <a:tblGrid>
                <a:gridCol w="4988488"/>
                <a:gridCol w="1284730"/>
                <a:gridCol w="1435407"/>
                <a:gridCol w="1435407"/>
              </a:tblGrid>
              <a:tr h="19097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Содержание</a:t>
                      </a: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Макс.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балл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Время на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подго-товку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Время ответа</a:t>
                      </a: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67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spc="-20" dirty="0" smtClean="0">
                          <a:latin typeface="Times New Roman"/>
                          <a:ea typeface="Times New Roman"/>
                        </a:rPr>
                        <a:t>Задать </a:t>
                      </a:r>
                      <a:r>
                        <a:rPr lang="ru-RU" sz="2400" b="1" spc="-20" dirty="0" smtClean="0">
                          <a:latin typeface="Times New Roman"/>
                          <a:ea typeface="Times New Roman"/>
                        </a:rPr>
                        <a:t>5 вопросов </a:t>
                      </a:r>
                      <a:r>
                        <a:rPr lang="ru-RU" sz="2400" spc="-20" dirty="0">
                          <a:latin typeface="Times New Roman"/>
                          <a:ea typeface="Times New Roman"/>
                        </a:rPr>
                        <a:t>на определенную тему (путешествия, покупки, еда, транспорт, занятия </a:t>
                      </a:r>
                      <a:r>
                        <a:rPr lang="ru-RU" sz="2400" spc="-20" dirty="0" smtClean="0">
                          <a:latin typeface="Times New Roman"/>
                          <a:ea typeface="Times New Roman"/>
                        </a:rPr>
                        <a:t>спортом).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spc="-20" dirty="0" smtClean="0">
                          <a:latin typeface="Times New Roman"/>
                          <a:ea typeface="Times New Roman"/>
                        </a:rPr>
                        <a:t>Экзаменуемому </a:t>
                      </a:r>
                      <a:r>
                        <a:rPr lang="ru-RU" sz="2400" spc="-20" dirty="0">
                          <a:latin typeface="Times New Roman"/>
                          <a:ea typeface="Times New Roman"/>
                        </a:rPr>
                        <a:t>предлагается визуальный стимул и ключевые слова (о чем надо спросить).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1,5 </a:t>
                      </a: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мин.</a:t>
                      </a: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1,5 </a:t>
                      </a: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мин.</a:t>
                      </a: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785786" y="29624"/>
            <a:ext cx="80010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№ 2  устной части ЕГЭ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иностранным языкам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1008861"/>
            <a:ext cx="8786842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9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внимательно читать текст задания, обращая особое внимание на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условия предлагаемой ситуации общения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ограничители (пункты плана) и объем диалога (время);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945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9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задавать требуемые по содержанию вопросы, т.е.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опираться на ключевые слова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данные в задании;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945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9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задавать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прямые вопросы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как требуется в задании;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9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использовать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лексику и грамматику, соответствующие коммуникативной задаче и сложности задания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945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945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использовать интонацию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соответствующую выбранному типу вопроса.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r>
              <a:rPr lang="ru-RU" sz="2600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СТРАТЕГИИ ВЫПОЛНЕНИЯ ЗАДАНИЯ №2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r>
              <a:rPr lang="ru-RU" sz="2600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РАЗДЕЛА «УСТНАЯ ЧАСТЬ»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136349"/>
            <a:ext cx="8929718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строить высказывание в заданном объеме в контексте коммуникативной задачи в различных стандартных ситуациях социально-бытовой, социально-культурной и социально-трудовой сфер  общения;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логично и связно строить высказывание;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использовать стратегии описания, сообщения, рассуждения;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точно и правильно употреблять языковые средства оформления монологического высказывания.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0"/>
            <a:ext cx="83582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tabLst>
                <a:tab pos="20638" algn="l"/>
              </a:tabLs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Задания № 3 и № 4  устной части ЕГЭ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tabLst>
                <a:tab pos="20638" algn="l"/>
              </a:tabLs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иностранным языкам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14282" y="223043"/>
            <a:ext cx="8929718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9450" algn="l"/>
              </a:tabLs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Тематическое монологическое высказывание</a:t>
            </a: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9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внимательно читать текст задания, обращая особое внимание на выделяемые элементы содержания и ограничители (пункты плана) и объем монолога (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время, количество фраз в ответе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9450" algn="l"/>
              </a:tabLst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раскрывать содержание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всех пунктов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945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строить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высказывание в соответствии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данным планом;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9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планировании монологического высказывания сначала продумать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ключевые фразы каждого пункта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9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начинать следует с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общего представления темы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9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давать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развернутую аргументацию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если в пункте есть “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Why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945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избегать давать избыточную информацию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которая не обозначена в пунктах.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285860"/>
          <a:ext cx="9072594" cy="4886359"/>
        </p:xfrm>
        <a:graphic>
          <a:graphicData uri="http://schemas.openxmlformats.org/drawingml/2006/table">
            <a:tbl>
              <a:tblPr/>
              <a:tblGrid>
                <a:gridCol w="4358855"/>
                <a:gridCol w="1299847"/>
                <a:gridCol w="1725971"/>
                <a:gridCol w="1687921"/>
              </a:tblGrid>
              <a:tr h="171451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Содержание</a:t>
                      </a: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Макс.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балл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Время на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подготовку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Время ответа</a:t>
                      </a: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184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spc="-2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spc="-20" dirty="0" smtClean="0">
                          <a:latin typeface="Times New Roman"/>
                          <a:ea typeface="Times New Roman"/>
                        </a:rPr>
                        <a:t>Описать </a:t>
                      </a:r>
                      <a:r>
                        <a:rPr lang="ru-RU" sz="2400" spc="-20" dirty="0">
                          <a:latin typeface="Times New Roman"/>
                          <a:ea typeface="Times New Roman"/>
                        </a:rPr>
                        <a:t>другу фотографию из своего фотоальбома, (</a:t>
                      </a:r>
                      <a:r>
                        <a:rPr lang="ru-RU" sz="2400" b="1" spc="-20" dirty="0">
                          <a:latin typeface="Times New Roman"/>
                          <a:ea typeface="Times New Roman"/>
                        </a:rPr>
                        <a:t>одна фотография на выбор экзаменуемого из трех)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1,5 </a:t>
                      </a: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мин.</a:t>
                      </a: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мин.</a:t>
                      </a: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№ 3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устной части ЕГЭ  по иностранным языкам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" y="1389126"/>
          <a:ext cx="9143999" cy="5468874"/>
        </p:xfrm>
        <a:graphic>
          <a:graphicData uri="http://schemas.openxmlformats.org/drawingml/2006/table">
            <a:tbl>
              <a:tblPr/>
              <a:tblGrid>
                <a:gridCol w="3657048"/>
                <a:gridCol w="2057608"/>
                <a:gridCol w="1060217"/>
                <a:gridCol w="1184563"/>
                <a:gridCol w="1184563"/>
              </a:tblGrid>
              <a:tr h="17947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Содержание</a:t>
                      </a: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Уровень сложности</a:t>
                      </a: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Макс. Балл</a:t>
                      </a: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Время на подготовку</a:t>
                      </a: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Время ответа</a:t>
                      </a: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40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spc="-20" dirty="0" smtClean="0">
                          <a:latin typeface="Times New Roman"/>
                          <a:ea typeface="Times New Roman"/>
                        </a:rPr>
                        <a:t>Сравнить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spc="-2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b="1" spc="-20" dirty="0">
                          <a:latin typeface="Times New Roman"/>
                          <a:ea typeface="Times New Roman"/>
                        </a:rPr>
                        <a:t>2 предложенные фотографии</a:t>
                      </a:r>
                      <a:r>
                        <a:rPr lang="ru-RU" sz="2400" spc="-20" dirty="0">
                          <a:latin typeface="Times New Roman"/>
                          <a:ea typeface="Times New Roman"/>
                        </a:rPr>
                        <a:t> (например, пляжный отдых и турпоход), выявить сходства, различия и рассказать о своих предпочтениях.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Высокий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1,5 </a:t>
                      </a: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мин.</a:t>
                      </a: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мин.</a:t>
                      </a: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49561" y="214290"/>
            <a:ext cx="85098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№ 4 устной части ЕГЭ по иностранным языкам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такое «решение коммуникативной задачи»?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Соответствие теме и ситуации общения, указанной 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коммуникативном задании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полнота и точность раскрытия темы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продуктивность речи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соответствие объему высказывания.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означает «содержание полно  и развернуто отражает все аспекты, указанные в задании»?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Под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аспектом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понимаются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пункты задания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под полным и развернутым ответом понимается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точный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развернутый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нескольких предложениях ответ на каждый пункт плана.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714752"/>
            <a:ext cx="89297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задании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используются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стратегии повествования и описания и частично рассуждения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задании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стратегии рассуждения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 затем описания.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0"/>
            <a:ext cx="7429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Типичные ошибки   в  задании 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571480"/>
            <a:ext cx="8929718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описание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двух картинок вместо одной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(или попытка описать все три фотографии);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неправильная интерпретация содержания картинки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отсутствие ответа или неполные ответы на пункты плана. </a:t>
            </a:r>
          </a:p>
          <a:p>
            <a:pPr>
              <a:buFont typeface="Arial" pitchFamily="34" charset="0"/>
              <a:buChar char="•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отход от темы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переход от жанра описания к жанру рассказа.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отсутствие адресности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сигнализирующее о непонимании коммуникативной ситуации (</a:t>
            </a:r>
            <a:r>
              <a:rPr lang="ru-RU" sz="2800" b="1" u="sng" dirty="0" smtClean="0"/>
              <a:t>ожидается прямое обращение к другу)</a:t>
            </a:r>
          </a:p>
          <a:p>
            <a:pPr>
              <a:buFont typeface="Arial" pitchFamily="34" charset="0"/>
              <a:buChar char="•"/>
            </a:pPr>
            <a:endParaRPr lang="ru-RU" sz="1200" b="1" u="sng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отсутствие  вступления или заключения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57222" y="0"/>
            <a:ext cx="89297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Типичные ошибки задании 4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42918"/>
            <a:ext cx="9144000" cy="4071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отдельное описание двух картинок вместо их сравнения;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не отмечают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действие  и  место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на каждой фотографии;</a:t>
            </a:r>
          </a:p>
          <a:p>
            <a:pPr>
              <a:buFont typeface="Arial" pitchFamily="34" charset="0"/>
              <a:buChar char="•"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неумение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найти и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сформулировать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общее и различное; </a:t>
            </a:r>
          </a:p>
          <a:p>
            <a:pPr>
              <a:buFont typeface="Arial" pitchFamily="34" charset="0"/>
              <a:buChar char="•"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неумение высказать свои предпочтения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 обосновать их;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0" y="4734342"/>
            <a:ext cx="842968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неправильная формулировка вступительной и заключительной фраз;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отсутствие или неправильное использование средств логической связи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9144000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 am keen on taking photos that`s why I take my camera  everywhere I go.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1.I took this photo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when I was on holiday  in Moscow last summer.  I visited my granny in June.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(at home one evening some  years ago,/while I was walking round a town that I was visiting on holyday,/ while my  family and I were visiting Greece last summer).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2.It shows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… or in the photo you can see my granny and her pets.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3. She 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smiling and stroking her dog. She is looking at her fluffy cat.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4. I took this photo because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 had a great time then and I wanted something to  remember it by (to remind myself that there are people who… , it was the first time.  I had ever seen… , I thought it was a really great experience).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5. I wanted to show it to you because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 wanted you to see( what the event (it) was like, where  I spent my holiday, I wanted to show you how interesting …. can be, I thought it was  quite impressive).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It’s one of the best photos I took while I was on holiday.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That`s all I wanted to tell you about this photo.</a:t>
            </a:r>
          </a:p>
          <a:p>
            <a:endParaRPr lang="en-US" sz="2000" dirty="0" smtClean="0"/>
          </a:p>
          <a:p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2928926" y="0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Photo description 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142984"/>
          <a:ext cx="8501122" cy="5512126"/>
        </p:xfrm>
        <a:graphic>
          <a:graphicData uri="http://schemas.openxmlformats.org/drawingml/2006/table">
            <a:tbl>
              <a:tblPr/>
              <a:tblGrid>
                <a:gridCol w="510932"/>
                <a:gridCol w="2032928"/>
                <a:gridCol w="1367280"/>
                <a:gridCol w="2210437"/>
                <a:gridCol w="2379545"/>
              </a:tblGrid>
              <a:tr h="12144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№</a:t>
                      </a: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Раздел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работы</a:t>
                      </a: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Кол-во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заданий</a:t>
                      </a: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Макс. </a:t>
                      </a: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первичный балл</a:t>
                      </a: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Тип заданий</a:t>
                      </a: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2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Аудирование</a:t>
                      </a: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20</a:t>
                      </a: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Задания с кратким ответом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2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Чтение</a:t>
                      </a: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20</a:t>
                      </a: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2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Грамматика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и лексика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20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20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38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Письмо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20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Задания с 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развернутым ответом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8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Устная часть экзамена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20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Задания с 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развернутым ответом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259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Итого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44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71538" y="285728"/>
            <a:ext cx="71159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Распределение заданий и баллов по разделам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500042"/>
            <a:ext cx="9144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I`d like to compare and contrast these two photos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1.These two photos (pictures) show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общее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 the first photo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(in the photo on the left) we can see …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brief description of the photo, location and action).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 the second photo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(in the right photo) there are …..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 brief description of the photo, location and action).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2.The pictures are similar because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they both show  … 2 -3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аргумента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There are several differences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between the photos. One is that the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person on the left is …. while the person on the right … . Also, …. Furthermore,  …</a:t>
            </a:r>
          </a:p>
          <a:p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4.I prefer the situation (…..) in the right photo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…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5. because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…/ I would prefer to deal with … because …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That`s all I wanted to say about these two pictures.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14546" y="0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Compare the photos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69249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Сайты для подготовки</a:t>
            </a:r>
          </a:p>
          <a:p>
            <a:pPr algn="ctr">
              <a:defRPr/>
            </a:pPr>
            <a:endParaRPr lang="ru-RU" sz="2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http://tobeclever.ru/ege-po-angliyskomu-gotovimsya-sami/kak-pravilno-gotovitsya-k-ege-po-angl/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сайт о том, как готовиться к ЕГЭ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http://en.reshuege.ru/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http://www.english.language.ru/ege/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5"/>
              </a:rPr>
              <a:t> https://ege.yandex.ru/english/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5. 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http://4ege.ru/angliyskiy/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 различные полезные материалы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7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http://fipi.ru/content/otkrytyy-bank-zadaniy-ege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— банк тестовых заданий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7. 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https://englishfull.ru/ege/podgotovka-internet.html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defRPr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thank you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92275" y="550863"/>
            <a:ext cx="5184775" cy="53244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586658" cy="785834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Формат устной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части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ГЭ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857208"/>
            <a:ext cx="8301038" cy="6000792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4100" b="1" u="sng" dirty="0">
                <a:latin typeface="Times New Roman" pitchFamily="18" charset="0"/>
                <a:cs typeface="Times New Roman" pitchFamily="18" charset="0"/>
              </a:rPr>
              <a:t>Задание 1</a:t>
            </a:r>
            <a:r>
              <a:rPr lang="ru-RU" sz="4100" b="1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100" dirty="0">
                <a:latin typeface="Times New Roman" pitchFamily="18" charset="0"/>
                <a:cs typeface="Times New Roman" pitchFamily="18" charset="0"/>
              </a:rPr>
              <a:t>базовый уровень</a:t>
            </a:r>
          </a:p>
          <a:p>
            <a:pPr algn="ctr">
              <a:buNone/>
            </a:pPr>
            <a:r>
              <a:rPr lang="ru-RU" sz="4100" b="1" dirty="0"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sz="4100" dirty="0">
                <a:latin typeface="Times New Roman" pitchFamily="18" charset="0"/>
                <a:cs typeface="Times New Roman" pitchFamily="18" charset="0"/>
              </a:rPr>
              <a:t>вслух небольшого фрагмента </a:t>
            </a: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текста</a:t>
            </a:r>
            <a:endParaRPr lang="ru-RU" sz="41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1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4100" b="1" u="sng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>
              <a:buNone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100" dirty="0">
                <a:latin typeface="Times New Roman" pitchFamily="18" charset="0"/>
                <a:cs typeface="Times New Roman" pitchFamily="18" charset="0"/>
              </a:rPr>
              <a:t>базовый уровень</a:t>
            </a:r>
          </a:p>
          <a:p>
            <a:pPr algn="ctr">
              <a:buNone/>
            </a:pPr>
            <a:r>
              <a:rPr lang="ru-RU" sz="4100" b="1" dirty="0">
                <a:latin typeface="Times New Roman" pitchFamily="18" charset="0"/>
                <a:cs typeface="Times New Roman" pitchFamily="18" charset="0"/>
              </a:rPr>
              <a:t>Устный диалог- расспрос </a:t>
            </a:r>
            <a:endParaRPr lang="ru-RU" sz="41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4100" dirty="0">
                <a:latin typeface="Times New Roman" pitchFamily="18" charset="0"/>
                <a:cs typeface="Times New Roman" pitchFamily="18" charset="0"/>
              </a:rPr>
              <a:t>основе зрительной </a:t>
            </a: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опоры</a:t>
            </a:r>
            <a:endParaRPr lang="ru-RU" sz="41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1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4100" b="1" u="sng" dirty="0" smtClean="0">
                <a:latin typeface="Times New Roman" pitchFamily="18" charset="0"/>
                <a:cs typeface="Times New Roman" pitchFamily="18" charset="0"/>
              </a:rPr>
              <a:t>3 </a:t>
            </a:r>
          </a:p>
          <a:p>
            <a:pPr algn="ctr">
              <a:buNone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базовый </a:t>
            </a:r>
            <a:r>
              <a:rPr lang="ru-RU" sz="4100" dirty="0">
                <a:latin typeface="Times New Roman" pitchFamily="18" charset="0"/>
                <a:cs typeface="Times New Roman" pitchFamily="18" charset="0"/>
              </a:rPr>
              <a:t>уровень</a:t>
            </a:r>
          </a:p>
          <a:p>
            <a:pPr algn="ctr">
              <a:buNone/>
            </a:pPr>
            <a:r>
              <a:rPr lang="ru-RU" sz="4100" dirty="0">
                <a:latin typeface="Times New Roman" pitchFamily="18" charset="0"/>
                <a:cs typeface="Times New Roman" pitchFamily="18" charset="0"/>
              </a:rPr>
              <a:t>Монологическое тематическое высказывание на основе зрительной </a:t>
            </a: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опоры: </a:t>
            </a:r>
            <a:r>
              <a:rPr lang="ru-RU" sz="4100" b="1" dirty="0" smtClean="0">
                <a:latin typeface="Times New Roman" pitchFamily="18" charset="0"/>
                <a:cs typeface="Times New Roman" pitchFamily="18" charset="0"/>
              </a:rPr>
              <a:t>описание картинки</a:t>
            </a:r>
            <a:endParaRPr lang="ru-RU" sz="41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1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4100" b="1" u="sng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>
              <a:buNone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высокий </a:t>
            </a:r>
            <a:r>
              <a:rPr lang="ru-RU" sz="4100" dirty="0">
                <a:latin typeface="Times New Roman" pitchFamily="18" charset="0"/>
                <a:cs typeface="Times New Roman" pitchFamily="18" charset="0"/>
              </a:rPr>
              <a:t>уровень</a:t>
            </a:r>
          </a:p>
          <a:p>
            <a:pPr algn="ctr">
              <a:buNone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Монологическое высказывание:</a:t>
            </a:r>
          </a:p>
          <a:p>
            <a:pPr algn="ctr">
              <a:buNone/>
            </a:pPr>
            <a:r>
              <a:rPr lang="ru-RU" sz="4100" b="1" dirty="0" smtClean="0">
                <a:latin typeface="Times New Roman" pitchFamily="18" charset="0"/>
                <a:cs typeface="Times New Roman" pitchFamily="18" charset="0"/>
              </a:rPr>
              <a:t>сравнение </a:t>
            </a:r>
            <a:r>
              <a:rPr lang="ru-RU" sz="4100" b="1" dirty="0">
                <a:latin typeface="Times New Roman" pitchFamily="18" charset="0"/>
                <a:cs typeface="Times New Roman" pitchFamily="18" charset="0"/>
              </a:rPr>
              <a:t>двух картинок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6881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928670"/>
          <a:ext cx="8929718" cy="5093271"/>
        </p:xfrm>
        <a:graphic>
          <a:graphicData uri="http://schemas.openxmlformats.org/drawingml/2006/table">
            <a:tbl>
              <a:tblPr/>
              <a:tblGrid>
                <a:gridCol w="4148667"/>
                <a:gridCol w="1593683"/>
                <a:gridCol w="1658235"/>
                <a:gridCol w="1529133"/>
              </a:tblGrid>
              <a:tr h="200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Содержание</a:t>
                      </a: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Макс.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балл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Время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на </a:t>
                      </a: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подготовку</a:t>
                      </a: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Время ответа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00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600" spc="-2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600" spc="-20" dirty="0" smtClean="0">
                          <a:latin typeface="Times New Roman"/>
                          <a:ea typeface="Times New Roman"/>
                        </a:rPr>
                        <a:t>Прочитать </a:t>
                      </a:r>
                      <a:r>
                        <a:rPr lang="ru-RU" sz="2600" spc="-20" dirty="0">
                          <a:latin typeface="Times New Roman"/>
                          <a:ea typeface="Times New Roman"/>
                        </a:rPr>
                        <a:t>вслух отрывок из информационного или научно-популярного стилистически нейтрального текста</a:t>
                      </a:r>
                      <a:endParaRPr lang="ru-RU" sz="2600" dirty="0">
                        <a:latin typeface="Times New Roman"/>
                        <a:ea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6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600" dirty="0">
                        <a:latin typeface="Times New Roman"/>
                        <a:ea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955" algn="l"/>
                        </a:tabLst>
                      </a:pPr>
                      <a:endParaRPr lang="ru-RU" sz="26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955" algn="l"/>
                        </a:tabLst>
                      </a:pPr>
                      <a:r>
                        <a:rPr lang="ru-RU" sz="2600" dirty="0" smtClean="0">
                          <a:latin typeface="Times New Roman"/>
                          <a:ea typeface="Times New Roman"/>
                        </a:rPr>
                        <a:t>1,5 </a:t>
                      </a:r>
                      <a:r>
                        <a:rPr lang="ru-RU" sz="2600" dirty="0">
                          <a:latin typeface="Times New Roman"/>
                          <a:ea typeface="Times New Roman"/>
                        </a:rPr>
                        <a:t>мин.</a:t>
                      </a: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600" dirty="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Times New Roman"/>
                          <a:ea typeface="Times New Roman"/>
                        </a:rPr>
                        <a:t>1,5 мин</a:t>
                      </a:r>
                      <a:r>
                        <a:rPr lang="ru-RU" sz="2600" dirty="0"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85720" y="214290"/>
            <a:ext cx="85725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№ 1 устной части ЕГЭ по иностранным языкам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428736"/>
          <a:ext cx="9143999" cy="5047488"/>
        </p:xfrm>
        <a:graphic>
          <a:graphicData uri="http://schemas.openxmlformats.org/drawingml/2006/table">
            <a:tbl>
              <a:tblPr/>
              <a:tblGrid>
                <a:gridCol w="1444789"/>
                <a:gridCol w="3832496"/>
                <a:gridCol w="3866714"/>
              </a:tblGrid>
              <a:tr h="2098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437" marR="68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437" marR="68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437" marR="68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88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Фонетическая сторона речи </a:t>
                      </a:r>
                    </a:p>
                  </a:txBody>
                  <a:tcPr marL="68437" marR="68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Речь воспринимается легко: необоснованные паузы отсутствуют; фразовое ударение и интонационные контуры, произношение слов  без нарушений нормы: допускается 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не более пяти фонетических ошибок</a:t>
                      </a: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, в том числе одна-две ошибки, искажающие смысл </a:t>
                      </a:r>
                    </a:p>
                  </a:txBody>
                  <a:tcPr marL="68437" marR="68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Речь воспринимается с трудом из-за большого количества неестественных пауз, запинок, неверной расстановки ударений и ошибок в произношении слов, ИЛИ сделано более пяти фонетических ошибок, ИЛИ сделано три и более фонетические ошибки, искажающие смысл</a:t>
                      </a:r>
                    </a:p>
                  </a:txBody>
                  <a:tcPr marL="68437" marR="68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412085"/>
            <a:ext cx="835824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Критерии оценивания выполнения задания 1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(чтение текста вслух) – максимум 1 балл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285852" y="162618"/>
            <a:ext cx="67865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Сегментный уровень (звуки)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571480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владеть правилами чтения и исключениями из правил,;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дифференцировать и правильно произносить долгие и краткие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гласные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ː]  –  [ɪ]  ( peak – pick) ; [ɔː] – [ɒ] (short – shot);  [ɑː] – [ʌ]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heart – hut);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 u:] - [ u ] (pool – pull)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дифференцировать и правильно произносить межзубные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]/ [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фрикативные согласные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]/[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без замещения их межзубными фрикативными  (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think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sink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дифференцировать и правильно произносить губно-губной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губно-зубной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согласные;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дифференцировать и правильно произносить гласные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ɔː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  и [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ɜː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(как, например, в словах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walk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work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form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firm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владеть «связующим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(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linking r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), т.е. озвучивать конечную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позиции перед гласной, если с гласной начинается следующее слово (например,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here is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there are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… 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правильно использовать при чтении текста вслух сильную и слабую формы местоимений и других служебных слов.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785786" y="305493"/>
            <a:ext cx="75009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Сверхсегментный уровень (интонация)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1071546"/>
            <a:ext cx="8858280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расстановка пауз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правильное деление текста на смысловые группы (отрезки), с помощью пауз, варьирующихся по длине (более короткие внутри предложения, более длинные в конце предложения); 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расстановка фразового ударения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чередование ударных и неударных слов в зависимости от характера слов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(служебные 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vs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знаменательные части речи);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владение нисходящим тоном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законченной смысловой группы; 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владение восходящим тоном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оформления незаконченной группы, в том числе в случае перечисления;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правильное интонационное оформление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разных коммуникативных типов высказывания.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-447432"/>
            <a:ext cx="9144000" cy="754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ru-RU" sz="3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СТРАТЕГИИ ВЫПОЛНЕНИЯ ЗАДАНИЯ №1</a:t>
            </a:r>
            <a:r>
              <a:rPr kumimoji="0" lang="ru-RU" sz="2400" b="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Чтение отрывка из информационного или научно-популярного стилистически нейтрального текста: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400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прочитать текст шепотом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потом вслух, обращая внимание на слитность и беглость речи;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выделить синтагмы в длинных предложениях, трудные для произношения слова;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разметить интонацию различных типов коммуникативных предложений;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обратить внимание на сложные( незнакомые) слова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4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следить за временем: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случае, если участник экзамена не успел дочитать 1-2 слова, выполненное задание проверяется, если же не дочитано более 2 слов, задание не проверяется и оценивается в ноль баллов. Если участник экзамена при чтении пропустил строку или ее часть, ответ оценивается в ноль баллов.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1071546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2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проверяет следующие умения диалогической речи: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осуществлять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запрос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информации;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точно и правильно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употреблять языковые средства оформления диалогического высказывания.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1656</Words>
  <Application>Microsoft Office PowerPoint</Application>
  <PresentationFormat>Экран (4:3)</PresentationFormat>
  <Paragraphs>226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Рекомендации по  подготовке  обучающихся к  устной части  единого государственного экзамена по    английскому языку</vt:lpstr>
      <vt:lpstr>Слайд 2</vt:lpstr>
      <vt:lpstr>Формат устной части EГЭ.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ГБОУ лицей № 150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ЕГЭ устная часть</dc:subject>
  <dc:creator>Чайка ОВ</dc:creator>
  <cp:keywords>ЕГЭ устная часть</cp:keywords>
  <cp:lastModifiedBy>user</cp:lastModifiedBy>
  <cp:revision>44</cp:revision>
  <dcterms:created xsi:type="dcterms:W3CDTF">2015-03-28T08:21:48Z</dcterms:created>
  <dcterms:modified xsi:type="dcterms:W3CDTF">2019-06-05T16:06:06Z</dcterms:modified>
</cp:coreProperties>
</file>