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5143500" cx="9144000"/>
  <p:notesSz cx="6858000" cy="9144000"/>
  <p:embeddedFontLst>
    <p:embeddedFont>
      <p:font typeface="Montserrat"/>
      <p:regular r:id="rId16"/>
      <p:bold r:id="rId17"/>
      <p:italic r:id="rId18"/>
      <p:boldItalic r:id="rId19"/>
    </p:embeddedFont>
    <p:embeddedFont>
      <p:font typeface="Lato"/>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ato-regular.fntdata"/><Relationship Id="rId11" Type="http://schemas.openxmlformats.org/officeDocument/2006/relationships/slide" Target="slides/slide6.xml"/><Relationship Id="rId22" Type="http://schemas.openxmlformats.org/officeDocument/2006/relationships/font" Target="fonts/Lato-italic.fntdata"/><Relationship Id="rId10" Type="http://schemas.openxmlformats.org/officeDocument/2006/relationships/slide" Target="slides/slide5.xml"/><Relationship Id="rId21" Type="http://schemas.openxmlformats.org/officeDocument/2006/relationships/font" Target="fonts/Lato-bold.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La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Montserrat-bold.fntdata"/><Relationship Id="rId16" Type="http://schemas.openxmlformats.org/officeDocument/2006/relationships/font" Target="fonts/Montserrat-regular.fntdata"/><Relationship Id="rId5" Type="http://schemas.openxmlformats.org/officeDocument/2006/relationships/notesMaster" Target="notesMasters/notesMaster1.xml"/><Relationship Id="rId19" Type="http://schemas.openxmlformats.org/officeDocument/2006/relationships/font" Target="fonts/Montserrat-boldItalic.fntdata"/><Relationship Id="rId6" Type="http://schemas.openxmlformats.org/officeDocument/2006/relationships/slide" Target="slides/slide1.xml"/><Relationship Id="rId18" Type="http://schemas.openxmlformats.org/officeDocument/2006/relationships/font" Target="fonts/Montserrat-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570f092675_0_7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570f092675_0_7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570f092675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570f092675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570f092675_0_4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570f092675_0_4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570f092675_0_4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570f092675_0_4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570f092675_0_7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570f092675_0_7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570f092675_0_7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570f092675_0_7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g570f092675_0_7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570f092675_0_7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570f092675_0_7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570f092675_0_7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570f092675_0_7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570f092675_0_7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fmla="val 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fmla="val 50000"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rot="-5400000">
              <a:off x="150" y="1145825"/>
              <a:ext cx="3996600" cy="3996900"/>
            </a:xfrm>
            <a:prstGeom prst="diagStripe">
              <a:avLst>
                <a:gd fmla="val 58774" name="adj"/>
              </a:avLst>
            </a:prstGeom>
            <a:solidFill>
              <a:schemeClr val="lt1">
                <a:alpha val="303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 name="Google Shape;14;p2"/>
            <p:cNvSpPr/>
            <p:nvPr/>
          </p:nvSpPr>
          <p:spPr>
            <a:xfrm rot="-5400000">
              <a:off x="1646" y="-75"/>
              <a:ext cx="2299800" cy="23001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2"/>
            <p:cNvSpPr/>
            <p:nvPr/>
          </p:nvSpPr>
          <p:spPr>
            <a:xfrm flipH="1">
              <a:off x="652821" y="590035"/>
              <a:ext cx="2300100" cy="2299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6" name="Google Shape;16;p2"/>
          <p:cNvSpPr txBox="1"/>
          <p:nvPr>
            <p:ph type="ctrTitle"/>
          </p:nvPr>
        </p:nvSpPr>
        <p:spPr>
          <a:xfrm>
            <a:off x="3537150" y="1578400"/>
            <a:ext cx="5017500" cy="1578900"/>
          </a:xfrm>
          <a:prstGeom prst="rect">
            <a:avLst/>
          </a:prstGeom>
        </p:spPr>
        <p:txBody>
          <a:bodyPr anchorCtr="0" anchor="t" bIns="91425" lIns="91425" spcFirstLastPara="1" rIns="91425" wrap="square" tIns="91425"/>
          <a:lstStyle>
            <a:lvl1pPr lvl="0">
              <a:spcBef>
                <a:spcPts val="0"/>
              </a:spcBef>
              <a:spcAft>
                <a:spcPts val="0"/>
              </a:spcAft>
              <a:buSzPts val="4000"/>
              <a:buNone/>
              <a:defRPr sz="4000"/>
            </a:lvl1pPr>
            <a:lvl2pPr lvl="1">
              <a:spcBef>
                <a:spcPts val="0"/>
              </a:spcBef>
              <a:spcAft>
                <a:spcPts val="0"/>
              </a:spcAft>
              <a:buSzPts val="4000"/>
              <a:buNone/>
              <a:defRPr sz="4000"/>
            </a:lvl2pPr>
            <a:lvl3pPr lvl="2">
              <a:spcBef>
                <a:spcPts val="0"/>
              </a:spcBef>
              <a:spcAft>
                <a:spcPts val="0"/>
              </a:spcAft>
              <a:buSzPts val="4000"/>
              <a:buNone/>
              <a:defRPr sz="4000"/>
            </a:lvl3pPr>
            <a:lvl4pPr lvl="3">
              <a:spcBef>
                <a:spcPts val="0"/>
              </a:spcBef>
              <a:spcAft>
                <a:spcPts val="0"/>
              </a:spcAft>
              <a:buSzPts val="4000"/>
              <a:buNone/>
              <a:defRPr sz="4000"/>
            </a:lvl4pPr>
            <a:lvl5pPr lvl="4">
              <a:spcBef>
                <a:spcPts val="0"/>
              </a:spcBef>
              <a:spcAft>
                <a:spcPts val="0"/>
              </a:spcAft>
              <a:buSzPts val="4000"/>
              <a:buNone/>
              <a:defRPr sz="4000"/>
            </a:lvl5pPr>
            <a:lvl6pPr lvl="5">
              <a:spcBef>
                <a:spcPts val="0"/>
              </a:spcBef>
              <a:spcAft>
                <a:spcPts val="0"/>
              </a:spcAft>
              <a:buSzPts val="4000"/>
              <a:buNone/>
              <a:defRPr sz="4000"/>
            </a:lvl6pPr>
            <a:lvl7pPr lvl="6">
              <a:spcBef>
                <a:spcPts val="0"/>
              </a:spcBef>
              <a:spcAft>
                <a:spcPts val="0"/>
              </a:spcAft>
              <a:buSzPts val="4000"/>
              <a:buNone/>
              <a:defRPr sz="4000"/>
            </a:lvl7pPr>
            <a:lvl8pPr lvl="7">
              <a:spcBef>
                <a:spcPts val="0"/>
              </a:spcBef>
              <a:spcAft>
                <a:spcPts val="0"/>
              </a:spcAft>
              <a:buSzPts val="4000"/>
              <a:buNone/>
              <a:defRPr sz="4000"/>
            </a:lvl8pPr>
            <a:lvl9pPr lvl="8">
              <a:spcBef>
                <a:spcPts val="0"/>
              </a:spcBef>
              <a:spcAft>
                <a:spcPts val="0"/>
              </a:spcAft>
              <a:buSzPts val="4000"/>
              <a:buNone/>
              <a:defRPr sz="4000"/>
            </a:lvl9pPr>
          </a:lstStyle>
          <a:p/>
        </p:txBody>
      </p:sp>
      <p:sp>
        <p:nvSpPr>
          <p:cNvPr id="17" name="Google Shape;17;p2"/>
          <p:cNvSpPr txBox="1"/>
          <p:nvPr>
            <p:ph idx="1" type="subTitle"/>
          </p:nvPr>
        </p:nvSpPr>
        <p:spPr>
          <a:xfrm>
            <a:off x="5083950" y="3924925"/>
            <a:ext cx="34707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18" name="Google Shape;18;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105" name="Shape 105"/>
        <p:cNvGrpSpPr/>
        <p:nvPr/>
      </p:nvGrpSpPr>
      <p:grpSpPr>
        <a:xfrm>
          <a:off x="0" y="0"/>
          <a:ext cx="0" cy="0"/>
          <a:chOff x="0" y="0"/>
          <a:chExt cx="0" cy="0"/>
        </a:xfrm>
      </p:grpSpPr>
      <p:grpSp>
        <p:nvGrpSpPr>
          <p:cNvPr id="106" name="Google Shape;106;p11"/>
          <p:cNvGrpSpPr/>
          <p:nvPr/>
        </p:nvGrpSpPr>
        <p:grpSpPr>
          <a:xfrm>
            <a:off x="4406400" y="0"/>
            <a:ext cx="4737600" cy="5143065"/>
            <a:chOff x="4406400" y="0"/>
            <a:chExt cx="4737600" cy="5143065"/>
          </a:xfrm>
        </p:grpSpPr>
        <p:sp>
          <p:nvSpPr>
            <p:cNvPr id="107" name="Google Shape;107;p11"/>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1"/>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11"/>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1"/>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1"/>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1"/>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1"/>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1"/>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1"/>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11"/>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1"/>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11"/>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11"/>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1"/>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25" name="Google Shape;125;p11"/>
          <p:cNvSpPr txBox="1"/>
          <p:nvPr>
            <p:ph hasCustomPrompt="1" type="title"/>
          </p:nvPr>
        </p:nvSpPr>
        <p:spPr>
          <a:xfrm>
            <a:off x="823850" y="1284675"/>
            <a:ext cx="4776000" cy="1300800"/>
          </a:xfrm>
          <a:prstGeom prst="rect">
            <a:avLst/>
          </a:prstGeom>
        </p:spPr>
        <p:txBody>
          <a:bodyPr anchorCtr="0" anchor="t" bIns="91425" lIns="91425" spcFirstLastPara="1" rIns="91425" wrap="square" tIns="91425"/>
          <a:lstStyle>
            <a:lvl1pPr lvl="0">
              <a:spcBef>
                <a:spcPts val="0"/>
              </a:spcBef>
              <a:spcAft>
                <a:spcPts val="0"/>
              </a:spcAft>
              <a:buSzPts val="8000"/>
              <a:buNone/>
              <a:defRPr sz="8000"/>
            </a:lvl1pPr>
            <a:lvl2pPr lvl="1">
              <a:spcBef>
                <a:spcPts val="0"/>
              </a:spcBef>
              <a:spcAft>
                <a:spcPts val="0"/>
              </a:spcAft>
              <a:buSzPts val="8000"/>
              <a:buNone/>
              <a:defRPr sz="8000"/>
            </a:lvl2pPr>
            <a:lvl3pPr lvl="2">
              <a:spcBef>
                <a:spcPts val="0"/>
              </a:spcBef>
              <a:spcAft>
                <a:spcPts val="0"/>
              </a:spcAft>
              <a:buSzPts val="8000"/>
              <a:buNone/>
              <a:defRPr sz="8000"/>
            </a:lvl3pPr>
            <a:lvl4pPr lvl="3">
              <a:spcBef>
                <a:spcPts val="0"/>
              </a:spcBef>
              <a:spcAft>
                <a:spcPts val="0"/>
              </a:spcAft>
              <a:buSzPts val="8000"/>
              <a:buNone/>
              <a:defRPr sz="8000"/>
            </a:lvl4pPr>
            <a:lvl5pPr lvl="4">
              <a:spcBef>
                <a:spcPts val="0"/>
              </a:spcBef>
              <a:spcAft>
                <a:spcPts val="0"/>
              </a:spcAft>
              <a:buSzPts val="8000"/>
              <a:buNone/>
              <a:defRPr sz="8000"/>
            </a:lvl5pPr>
            <a:lvl6pPr lvl="5">
              <a:spcBef>
                <a:spcPts val="0"/>
              </a:spcBef>
              <a:spcAft>
                <a:spcPts val="0"/>
              </a:spcAft>
              <a:buSzPts val="8000"/>
              <a:buNone/>
              <a:defRPr sz="8000"/>
            </a:lvl6pPr>
            <a:lvl7pPr lvl="6">
              <a:spcBef>
                <a:spcPts val="0"/>
              </a:spcBef>
              <a:spcAft>
                <a:spcPts val="0"/>
              </a:spcAft>
              <a:buSzPts val="8000"/>
              <a:buNone/>
              <a:defRPr sz="8000"/>
            </a:lvl7pPr>
            <a:lvl8pPr lvl="7">
              <a:spcBef>
                <a:spcPts val="0"/>
              </a:spcBef>
              <a:spcAft>
                <a:spcPts val="0"/>
              </a:spcAft>
              <a:buSzPts val="8000"/>
              <a:buNone/>
              <a:defRPr sz="8000"/>
            </a:lvl8pPr>
            <a:lvl9pPr lvl="8">
              <a:spcBef>
                <a:spcPts val="0"/>
              </a:spcBef>
              <a:spcAft>
                <a:spcPts val="0"/>
              </a:spcAft>
              <a:buSzPts val="8000"/>
              <a:buNone/>
              <a:defRPr sz="8000"/>
            </a:lvl9pPr>
          </a:lstStyle>
          <a:p>
            <a:r>
              <a:t>xx%</a:t>
            </a:r>
          </a:p>
        </p:txBody>
      </p:sp>
      <p:sp>
        <p:nvSpPr>
          <p:cNvPr id="126" name="Google Shape;126;p11"/>
          <p:cNvSpPr txBox="1"/>
          <p:nvPr>
            <p:ph idx="1" type="body"/>
          </p:nvPr>
        </p:nvSpPr>
        <p:spPr>
          <a:xfrm>
            <a:off x="823850" y="2643124"/>
            <a:ext cx="4776000" cy="1218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27" name="Google Shape;12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8" name="Shape 128"/>
        <p:cNvGrpSpPr/>
        <p:nvPr/>
      </p:nvGrpSpPr>
      <p:grpSpPr>
        <a:xfrm>
          <a:off x="0" y="0"/>
          <a:ext cx="0" cy="0"/>
          <a:chOff x="0" y="0"/>
          <a:chExt cx="0" cy="0"/>
        </a:xfrm>
      </p:grpSpPr>
      <p:sp>
        <p:nvSpPr>
          <p:cNvPr id="129" name="Google Shape;12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9"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3"/>
            <p:cNvSpPr/>
            <p:nvPr/>
          </p:nvSpPr>
          <p:spPr>
            <a:xfrm rot="5400000">
              <a:off x="4841125" y="5700"/>
              <a:ext cx="42981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p:nvPr/>
          </p:nvSpPr>
          <p:spPr>
            <a:xfrm rot="-5400000">
              <a:off x="5618399" y="123646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3"/>
            <p:cNvSpPr/>
            <p:nvPr/>
          </p:nvSpPr>
          <p:spPr>
            <a:xfrm flipH="1">
              <a:off x="5849857" y="14439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3"/>
            <p:cNvSpPr/>
            <p:nvPr/>
          </p:nvSpPr>
          <p:spPr>
            <a:xfrm rot="-5400000">
              <a:off x="5987081" y="24694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3"/>
            <p:cNvSpPr/>
            <p:nvPr/>
          </p:nvSpPr>
          <p:spPr>
            <a:xfrm flipH="1">
              <a:off x="6222115" y="267695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3"/>
            <p:cNvSpPr/>
            <p:nvPr/>
          </p:nvSpPr>
          <p:spPr>
            <a:xfrm rot="-5400000">
              <a:off x="6675341" y="186201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3"/>
            <p:cNvSpPr/>
            <p:nvPr/>
          </p:nvSpPr>
          <p:spPr>
            <a:xfrm flipH="1">
              <a:off x="6908099" y="2069505"/>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3"/>
            <p:cNvSpPr/>
            <p:nvPr/>
          </p:nvSpPr>
          <p:spPr>
            <a:xfrm rot="-5400000">
              <a:off x="6861141" y="247781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3"/>
            <p:cNvSpPr/>
            <p:nvPr/>
          </p:nvSpPr>
          <p:spPr>
            <a:xfrm flipH="1">
              <a:off x="7965266" y="269296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3"/>
            <p:cNvSpPr/>
            <p:nvPr/>
          </p:nvSpPr>
          <p:spPr>
            <a:xfrm flipH="1">
              <a:off x="8145082" y="330875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3"/>
            <p:cNvSpPr/>
            <p:nvPr/>
          </p:nvSpPr>
          <p:spPr>
            <a:xfrm rot="-5400000">
              <a:off x="7047599" y="309501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3"/>
            <p:cNvSpPr/>
            <p:nvPr/>
          </p:nvSpPr>
          <p:spPr>
            <a:xfrm flipH="1">
              <a:off x="7276649" y="330250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3"/>
            <p:cNvSpPr/>
            <p:nvPr/>
          </p:nvSpPr>
          <p:spPr>
            <a:xfrm rot="-5400000">
              <a:off x="7227414" y="3710807"/>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3"/>
            <p:cNvSpPr/>
            <p:nvPr/>
          </p:nvSpPr>
          <p:spPr>
            <a:xfrm flipH="1">
              <a:off x="7462448" y="391829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3"/>
            <p:cNvSpPr/>
            <p:nvPr/>
          </p:nvSpPr>
          <p:spPr>
            <a:xfrm rot="-5400000">
              <a:off x="8102491" y="371847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3"/>
            <p:cNvSpPr/>
            <p:nvPr/>
          </p:nvSpPr>
          <p:spPr>
            <a:xfrm flipH="1">
              <a:off x="8334533" y="392596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3"/>
            <p:cNvSpPr/>
            <p:nvPr/>
          </p:nvSpPr>
          <p:spPr>
            <a:xfrm rot="-5400000">
              <a:off x="8288290" y="433426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9" name="Google Shape;39;p3"/>
          <p:cNvSpPr txBox="1"/>
          <p:nvPr>
            <p:ph type="title"/>
          </p:nvPr>
        </p:nvSpPr>
        <p:spPr>
          <a:xfrm>
            <a:off x="823850" y="2053000"/>
            <a:ext cx="4587000" cy="11487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0" name="Google Shape;40;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41" name="Shape 41"/>
        <p:cNvGrpSpPr/>
        <p:nvPr/>
      </p:nvGrpSpPr>
      <p:grpSpPr>
        <a:xfrm>
          <a:off x="0" y="0"/>
          <a:ext cx="0" cy="0"/>
          <a:chOff x="0" y="0"/>
          <a:chExt cx="0" cy="0"/>
        </a:xfrm>
      </p:grpSpPr>
      <p:grpSp>
        <p:nvGrpSpPr>
          <p:cNvPr id="42" name="Google Shape;42;p4"/>
          <p:cNvGrpSpPr/>
          <p:nvPr/>
        </p:nvGrpSpPr>
        <p:grpSpPr>
          <a:xfrm>
            <a:off x="0" y="381001"/>
            <a:ext cx="1037850" cy="1016287"/>
            <a:chOff x="0" y="381001"/>
            <a:chExt cx="1037850" cy="1016287"/>
          </a:xfrm>
        </p:grpSpPr>
        <p:sp>
          <p:nvSpPr>
            <p:cNvPr id="43" name="Google Shape;43;p4"/>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4"/>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 name="Google Shape;45;p4"/>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6" name="Google Shape;46;p4"/>
          <p:cNvSpPr txBox="1"/>
          <p:nvPr>
            <p:ph idx="1" type="body"/>
          </p:nvPr>
        </p:nvSpPr>
        <p:spPr>
          <a:xfrm>
            <a:off x="1297500" y="1567550"/>
            <a:ext cx="70389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7" name="Google Shape;47;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48" name="Shape 48"/>
        <p:cNvGrpSpPr/>
        <p:nvPr/>
      </p:nvGrpSpPr>
      <p:grpSpPr>
        <a:xfrm>
          <a:off x="0" y="0"/>
          <a:ext cx="0" cy="0"/>
          <a:chOff x="0" y="0"/>
          <a:chExt cx="0" cy="0"/>
        </a:xfrm>
      </p:grpSpPr>
      <p:grpSp>
        <p:nvGrpSpPr>
          <p:cNvPr id="49" name="Google Shape;49;p5"/>
          <p:cNvGrpSpPr/>
          <p:nvPr/>
        </p:nvGrpSpPr>
        <p:grpSpPr>
          <a:xfrm>
            <a:off x="0" y="381001"/>
            <a:ext cx="1037850" cy="1016287"/>
            <a:chOff x="0" y="381001"/>
            <a:chExt cx="1037850" cy="1016287"/>
          </a:xfrm>
        </p:grpSpPr>
        <p:sp>
          <p:nvSpPr>
            <p:cNvPr id="50" name="Google Shape;50;p5"/>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5"/>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52" name="Google Shape;52;p5"/>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53" name="Google Shape;53;p5"/>
          <p:cNvSpPr txBox="1"/>
          <p:nvPr>
            <p:ph idx="1" type="body"/>
          </p:nvPr>
        </p:nvSpPr>
        <p:spPr>
          <a:xfrm>
            <a:off x="1297500"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4" name="Google Shape;54;p5"/>
          <p:cNvSpPr txBox="1"/>
          <p:nvPr>
            <p:ph idx="2" type="body"/>
          </p:nvPr>
        </p:nvSpPr>
        <p:spPr>
          <a:xfrm>
            <a:off x="4933221" y="1567550"/>
            <a:ext cx="3403200" cy="2911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6" name="Shape 56"/>
        <p:cNvGrpSpPr/>
        <p:nvPr/>
      </p:nvGrpSpPr>
      <p:grpSpPr>
        <a:xfrm>
          <a:off x="0" y="0"/>
          <a:ext cx="0" cy="0"/>
          <a:chOff x="0" y="0"/>
          <a:chExt cx="0" cy="0"/>
        </a:xfrm>
      </p:grpSpPr>
      <p:grpSp>
        <p:nvGrpSpPr>
          <p:cNvPr id="57" name="Google Shape;57;p6"/>
          <p:cNvGrpSpPr/>
          <p:nvPr/>
        </p:nvGrpSpPr>
        <p:grpSpPr>
          <a:xfrm>
            <a:off x="0" y="381001"/>
            <a:ext cx="1037850" cy="1016287"/>
            <a:chOff x="0" y="381001"/>
            <a:chExt cx="1037850" cy="1016287"/>
          </a:xfrm>
        </p:grpSpPr>
        <p:sp>
          <p:nvSpPr>
            <p:cNvPr id="58" name="Google Shape;58;p6"/>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6"/>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0" name="Google Shape;60;p6"/>
          <p:cNvSpPr txBox="1"/>
          <p:nvPr>
            <p:ph type="title"/>
          </p:nvPr>
        </p:nvSpPr>
        <p:spPr>
          <a:xfrm>
            <a:off x="1297500" y="393750"/>
            <a:ext cx="7038900" cy="914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1" name="Google Shape;61;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2" name="Shape 62"/>
        <p:cNvGrpSpPr/>
        <p:nvPr/>
      </p:nvGrpSpPr>
      <p:grpSpPr>
        <a:xfrm>
          <a:off x="0" y="0"/>
          <a:ext cx="0" cy="0"/>
          <a:chOff x="0" y="0"/>
          <a:chExt cx="0" cy="0"/>
        </a:xfrm>
      </p:grpSpPr>
      <p:grpSp>
        <p:nvGrpSpPr>
          <p:cNvPr id="63" name="Google Shape;63;p7"/>
          <p:cNvGrpSpPr/>
          <p:nvPr/>
        </p:nvGrpSpPr>
        <p:grpSpPr>
          <a:xfrm>
            <a:off x="0" y="381001"/>
            <a:ext cx="1037850" cy="1016287"/>
            <a:chOff x="0" y="381001"/>
            <a:chExt cx="1037850" cy="1016287"/>
          </a:xfrm>
        </p:grpSpPr>
        <p:sp>
          <p:nvSpPr>
            <p:cNvPr id="64" name="Google Shape;64;p7"/>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7"/>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66" name="Google Shape;66;p7"/>
          <p:cNvSpPr txBox="1"/>
          <p:nvPr>
            <p:ph type="title"/>
          </p:nvPr>
        </p:nvSpPr>
        <p:spPr>
          <a:xfrm>
            <a:off x="1297500" y="393750"/>
            <a:ext cx="3798900" cy="14931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67" name="Google Shape;67;p7"/>
          <p:cNvSpPr txBox="1"/>
          <p:nvPr>
            <p:ph idx="1" type="body"/>
          </p:nvPr>
        </p:nvSpPr>
        <p:spPr>
          <a:xfrm>
            <a:off x="1297500" y="1972550"/>
            <a:ext cx="3798900" cy="24159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8" name="Google Shape;68;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69" name="Shape 69"/>
        <p:cNvGrpSpPr/>
        <p:nvPr/>
      </p:nvGrpSpPr>
      <p:grpSpPr>
        <a:xfrm>
          <a:off x="0" y="0"/>
          <a:ext cx="0" cy="0"/>
          <a:chOff x="0" y="0"/>
          <a:chExt cx="0" cy="0"/>
        </a:xfrm>
      </p:grpSpPr>
      <p:grpSp>
        <p:nvGrpSpPr>
          <p:cNvPr id="70" name="Google Shape;70;p8"/>
          <p:cNvGrpSpPr/>
          <p:nvPr/>
        </p:nvGrpSpPr>
        <p:grpSpPr>
          <a:xfrm>
            <a:off x="4406400" y="0"/>
            <a:ext cx="4737600" cy="5143500"/>
            <a:chOff x="4406400" y="0"/>
            <a:chExt cx="4737600" cy="5143500"/>
          </a:xfrm>
        </p:grpSpPr>
        <p:sp>
          <p:nvSpPr>
            <p:cNvPr id="71" name="Google Shape;71;p8"/>
            <p:cNvSpPr/>
            <p:nvPr/>
          </p:nvSpPr>
          <p:spPr>
            <a:xfrm rot="5400000">
              <a:off x="4407900" y="-1500"/>
              <a:ext cx="4734600" cy="4737600"/>
            </a:xfrm>
            <a:prstGeom prst="diagStripe">
              <a:avLst>
                <a:gd fmla="val 49469"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8"/>
            <p:cNvSpPr/>
            <p:nvPr/>
          </p:nvSpPr>
          <p:spPr>
            <a:xfrm rot="5400000">
              <a:off x="4840825" y="6000"/>
              <a:ext cx="4298700" cy="4286700"/>
            </a:xfrm>
            <a:prstGeom prst="diagStripe">
              <a:avLst>
                <a:gd fmla="val 0" name="adj"/>
              </a:avLst>
            </a:prstGeom>
            <a:solidFill>
              <a:schemeClr val="lt1">
                <a:alpha val="346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8"/>
            <p:cNvSpPr/>
            <p:nvPr/>
          </p:nvSpPr>
          <p:spPr>
            <a:xfrm rot="-5400000">
              <a:off x="5618399" y="123664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8"/>
            <p:cNvSpPr/>
            <p:nvPr/>
          </p:nvSpPr>
          <p:spPr>
            <a:xfrm flipH="1">
              <a:off x="5849857" y="144407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8"/>
            <p:cNvSpPr/>
            <p:nvPr/>
          </p:nvSpPr>
          <p:spPr>
            <a:xfrm rot="-5400000">
              <a:off x="5987081" y="2469743"/>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8"/>
            <p:cNvSpPr/>
            <p:nvPr/>
          </p:nvSpPr>
          <p:spPr>
            <a:xfrm flipH="1">
              <a:off x="6222115" y="2677179"/>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8"/>
            <p:cNvSpPr/>
            <p:nvPr/>
          </p:nvSpPr>
          <p:spPr>
            <a:xfrm rot="-5400000">
              <a:off x="6675341" y="1862244"/>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8"/>
            <p:cNvSpPr/>
            <p:nvPr/>
          </p:nvSpPr>
          <p:spPr>
            <a:xfrm flipH="1">
              <a:off x="6908099" y="2069680"/>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rot="-5400000">
              <a:off x="6861141" y="2478088"/>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8"/>
            <p:cNvSpPr/>
            <p:nvPr/>
          </p:nvSpPr>
          <p:spPr>
            <a:xfrm flipH="1">
              <a:off x="7965266" y="269319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8"/>
            <p:cNvSpPr/>
            <p:nvPr/>
          </p:nvSpPr>
          <p:spPr>
            <a:xfrm flipH="1">
              <a:off x="8145082" y="330903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rot="-5400000">
              <a:off x="7047599" y="309534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flipH="1">
              <a:off x="7276649" y="3302781"/>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8"/>
            <p:cNvSpPr/>
            <p:nvPr/>
          </p:nvSpPr>
          <p:spPr>
            <a:xfrm rot="-5400000">
              <a:off x="7227414" y="3711189"/>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
            <p:cNvSpPr/>
            <p:nvPr/>
          </p:nvSpPr>
          <p:spPr>
            <a:xfrm flipH="1">
              <a:off x="7462448" y="3918625"/>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8"/>
            <p:cNvSpPr/>
            <p:nvPr/>
          </p:nvSpPr>
          <p:spPr>
            <a:xfrm rot="-5400000">
              <a:off x="8102491" y="3718856"/>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flipH="1">
              <a:off x="8334533" y="3926292"/>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rot="-5400000">
              <a:off x="8288290" y="4334700"/>
              <a:ext cx="808800" cy="808800"/>
            </a:xfrm>
            <a:prstGeom prst="diagStripe">
              <a:avLst>
                <a:gd fmla="val 50000" name="adj"/>
              </a:avLst>
            </a:prstGeom>
            <a:solidFill>
              <a:schemeClr val="lt1">
                <a:alpha val="73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9" name="Google Shape;89;p8"/>
          <p:cNvSpPr txBox="1"/>
          <p:nvPr>
            <p:ph type="title"/>
          </p:nvPr>
        </p:nvSpPr>
        <p:spPr>
          <a:xfrm>
            <a:off x="823850" y="866775"/>
            <a:ext cx="4587000" cy="3521100"/>
          </a:xfrm>
          <a:prstGeom prst="rect">
            <a:avLst/>
          </a:prstGeom>
        </p:spPr>
        <p:txBody>
          <a:bodyPr anchorCtr="0" anchor="ctr"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0" name="Google Shape;90;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91" name="Shape 91"/>
        <p:cNvGrpSpPr/>
        <p:nvPr/>
      </p:nvGrpSpPr>
      <p:grpSpPr>
        <a:xfrm>
          <a:off x="0" y="0"/>
          <a:ext cx="0" cy="0"/>
          <a:chOff x="0" y="0"/>
          <a:chExt cx="0" cy="0"/>
        </a:xfrm>
      </p:grpSpPr>
      <p:grpSp>
        <p:nvGrpSpPr>
          <p:cNvPr id="92" name="Google Shape;92;p9"/>
          <p:cNvGrpSpPr/>
          <p:nvPr/>
        </p:nvGrpSpPr>
        <p:grpSpPr>
          <a:xfrm>
            <a:off x="0" y="381001"/>
            <a:ext cx="1037850" cy="1016287"/>
            <a:chOff x="0" y="381001"/>
            <a:chExt cx="1037850" cy="1016287"/>
          </a:xfrm>
        </p:grpSpPr>
        <p:sp>
          <p:nvSpPr>
            <p:cNvPr id="93" name="Google Shape;93;p9"/>
            <p:cNvSpPr/>
            <p:nvPr/>
          </p:nvSpPr>
          <p:spPr>
            <a:xfrm rot="-5400000">
              <a:off x="0" y="381001"/>
              <a:ext cx="808800" cy="808800"/>
            </a:xfrm>
            <a:prstGeom prst="diagStripe">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9"/>
            <p:cNvSpPr/>
            <p:nvPr/>
          </p:nvSpPr>
          <p:spPr>
            <a:xfrm flipH="1">
              <a:off x="229050" y="588489"/>
              <a:ext cx="808800" cy="808800"/>
            </a:xfrm>
            <a:prstGeom prst="diagStripe">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9"/>
          <p:cNvSpPr txBox="1"/>
          <p:nvPr>
            <p:ph type="title"/>
          </p:nvPr>
        </p:nvSpPr>
        <p:spPr>
          <a:xfrm>
            <a:off x="1297500" y="1658325"/>
            <a:ext cx="3036300" cy="1751700"/>
          </a:xfrm>
          <a:prstGeom prst="rect">
            <a:avLst/>
          </a:prstGeom>
        </p:spPr>
        <p:txBody>
          <a:bodyPr anchorCtr="0" anchor="t"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96" name="Google Shape;96;p9"/>
          <p:cNvSpPr txBox="1"/>
          <p:nvPr>
            <p:ph idx="1" type="subTitle"/>
          </p:nvPr>
        </p:nvSpPr>
        <p:spPr>
          <a:xfrm>
            <a:off x="1297500" y="3538000"/>
            <a:ext cx="3036300" cy="506100"/>
          </a:xfrm>
          <a:prstGeom prst="rect">
            <a:avLst/>
          </a:prstGeom>
        </p:spPr>
        <p:txBody>
          <a:bodyPr anchorCtr="0" anchor="t" bIns="91425" lIns="91425" spcFirstLastPara="1" rIns="91425" wrap="square" tIns="91425"/>
          <a:lstStyle>
            <a:lvl1pPr lvl="0">
              <a:lnSpc>
                <a:spcPct val="100000"/>
              </a:lnSpc>
              <a:spcBef>
                <a:spcPts val="0"/>
              </a:spcBef>
              <a:spcAft>
                <a:spcPts val="0"/>
              </a:spcAft>
              <a:buSzPts val="1300"/>
              <a:buNone/>
              <a:defRPr/>
            </a:lvl1pPr>
            <a:lvl2pPr lvl="1">
              <a:lnSpc>
                <a:spcPct val="100000"/>
              </a:lnSpc>
              <a:spcBef>
                <a:spcPts val="0"/>
              </a:spcBef>
              <a:spcAft>
                <a:spcPts val="0"/>
              </a:spcAft>
              <a:buSzPts val="1300"/>
              <a:buNone/>
              <a:defRPr sz="1300"/>
            </a:lvl2pPr>
            <a:lvl3pPr lvl="2">
              <a:lnSpc>
                <a:spcPct val="100000"/>
              </a:lnSpc>
              <a:spcBef>
                <a:spcPts val="0"/>
              </a:spcBef>
              <a:spcAft>
                <a:spcPts val="0"/>
              </a:spcAft>
              <a:buSzPts val="1300"/>
              <a:buNone/>
              <a:defRPr sz="1300"/>
            </a:lvl3pPr>
            <a:lvl4pPr lvl="3">
              <a:lnSpc>
                <a:spcPct val="100000"/>
              </a:lnSpc>
              <a:spcBef>
                <a:spcPts val="0"/>
              </a:spcBef>
              <a:spcAft>
                <a:spcPts val="0"/>
              </a:spcAft>
              <a:buSzPts val="1300"/>
              <a:buNone/>
              <a:defRPr sz="1300"/>
            </a:lvl4pPr>
            <a:lvl5pPr lvl="4">
              <a:lnSpc>
                <a:spcPct val="100000"/>
              </a:lnSpc>
              <a:spcBef>
                <a:spcPts val="0"/>
              </a:spcBef>
              <a:spcAft>
                <a:spcPts val="0"/>
              </a:spcAft>
              <a:buSzPts val="1300"/>
              <a:buNone/>
              <a:defRPr sz="1300"/>
            </a:lvl5pPr>
            <a:lvl6pPr lvl="5">
              <a:lnSpc>
                <a:spcPct val="100000"/>
              </a:lnSpc>
              <a:spcBef>
                <a:spcPts val="0"/>
              </a:spcBef>
              <a:spcAft>
                <a:spcPts val="0"/>
              </a:spcAft>
              <a:buSzPts val="1300"/>
              <a:buNone/>
              <a:defRPr sz="1300"/>
            </a:lvl6pPr>
            <a:lvl7pPr lvl="6">
              <a:lnSpc>
                <a:spcPct val="100000"/>
              </a:lnSpc>
              <a:spcBef>
                <a:spcPts val="0"/>
              </a:spcBef>
              <a:spcAft>
                <a:spcPts val="0"/>
              </a:spcAft>
              <a:buSzPts val="1300"/>
              <a:buNone/>
              <a:defRPr sz="1300"/>
            </a:lvl7pPr>
            <a:lvl8pPr lvl="7">
              <a:lnSpc>
                <a:spcPct val="100000"/>
              </a:lnSpc>
              <a:spcBef>
                <a:spcPts val="0"/>
              </a:spcBef>
              <a:spcAft>
                <a:spcPts val="0"/>
              </a:spcAft>
              <a:buSzPts val="1300"/>
              <a:buNone/>
              <a:defRPr sz="1300"/>
            </a:lvl8pPr>
            <a:lvl9pPr lvl="8">
              <a:lnSpc>
                <a:spcPct val="100000"/>
              </a:lnSpc>
              <a:spcBef>
                <a:spcPts val="0"/>
              </a:spcBef>
              <a:spcAft>
                <a:spcPts val="0"/>
              </a:spcAft>
              <a:buSzPts val="1300"/>
              <a:buNone/>
              <a:defRPr sz="1300"/>
            </a:lvl9pPr>
          </a:lstStyle>
          <a:p/>
        </p:txBody>
      </p:sp>
      <p:sp>
        <p:nvSpPr>
          <p:cNvPr id="97" name="Google Shape;97;p9"/>
          <p:cNvSpPr txBox="1"/>
          <p:nvPr>
            <p:ph idx="2" type="body"/>
          </p:nvPr>
        </p:nvSpPr>
        <p:spPr>
          <a:xfrm>
            <a:off x="4648200" y="1696600"/>
            <a:ext cx="3676800" cy="2347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Google Shape;98;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99" name="Shape 99"/>
        <p:cNvGrpSpPr/>
        <p:nvPr/>
      </p:nvGrpSpPr>
      <p:grpSpPr>
        <a:xfrm>
          <a:off x="0" y="0"/>
          <a:ext cx="0" cy="0"/>
          <a:chOff x="0" y="0"/>
          <a:chExt cx="0" cy="0"/>
        </a:xfrm>
      </p:grpSpPr>
      <p:grpSp>
        <p:nvGrpSpPr>
          <p:cNvPr id="100" name="Google Shape;100;p10"/>
          <p:cNvGrpSpPr/>
          <p:nvPr/>
        </p:nvGrpSpPr>
        <p:grpSpPr>
          <a:xfrm>
            <a:off x="0" y="4128572"/>
            <a:ext cx="698925" cy="684657"/>
            <a:chOff x="0" y="3785672"/>
            <a:chExt cx="698925" cy="684657"/>
          </a:xfrm>
        </p:grpSpPr>
        <p:sp>
          <p:nvSpPr>
            <p:cNvPr id="101" name="Google Shape;101;p10"/>
            <p:cNvSpPr/>
            <p:nvPr/>
          </p:nvSpPr>
          <p:spPr>
            <a:xfrm rot="-5400000">
              <a:off x="0" y="3785672"/>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0"/>
            <p:cNvSpPr/>
            <p:nvPr/>
          </p:nvSpPr>
          <p:spPr>
            <a:xfrm flipH="1">
              <a:off x="154125" y="3925529"/>
              <a:ext cx="544800" cy="544800"/>
            </a:xfrm>
            <a:prstGeom prst="diagStripe">
              <a:avLst>
                <a:gd fmla="val 50000" name="adj"/>
              </a:avLst>
            </a:prstGeom>
            <a:solidFill>
              <a:schemeClr val="lt1">
                <a:alpha val="96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10"/>
          <p:cNvSpPr txBox="1"/>
          <p:nvPr>
            <p:ph idx="1" type="body"/>
          </p:nvPr>
        </p:nvSpPr>
        <p:spPr>
          <a:xfrm>
            <a:off x="812725" y="4305375"/>
            <a:ext cx="6936000" cy="523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300"/>
              <a:buNone/>
              <a:defRPr/>
            </a:lvl1pPr>
          </a:lstStyle>
          <a:p/>
        </p:txBody>
      </p:sp>
      <p:sp>
        <p:nvSpPr>
          <p:cNvPr id="104" name="Google Shape;104;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focus">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2pPr>
            <a:lvl3pPr lvl="2">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3pPr>
            <a:lvl4pPr lvl="3">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4pPr>
            <a:lvl5pPr lvl="4">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5pPr>
            <a:lvl6pPr lvl="5">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6pPr>
            <a:lvl7pPr lvl="6">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7pPr>
            <a:lvl8pPr lvl="7">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8pPr>
            <a:lvl9pPr lvl="8">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lt1"/>
              </a:buClr>
              <a:buSzPts val="1300"/>
              <a:buFont typeface="Lato"/>
              <a:buChar char="●"/>
              <a:defRPr sz="1300">
                <a:solidFill>
                  <a:schemeClr val="lt1"/>
                </a:solidFill>
                <a:latin typeface="Lato"/>
                <a:ea typeface="Lato"/>
                <a:cs typeface="Lato"/>
                <a:sym typeface="Lato"/>
              </a:defRPr>
            </a:lvl1pPr>
            <a:lvl2pPr indent="-298450" lvl="1" marL="914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2pPr>
            <a:lvl3pPr indent="-298450" lvl="2" marL="1371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3pPr>
            <a:lvl4pPr indent="-298450" lvl="3" marL="18288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4pPr>
            <a:lvl5pPr indent="-298450" lvl="4" marL="22860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5pPr>
            <a:lvl6pPr indent="-298450" lvl="5" marL="27432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6pPr>
            <a:lvl7pPr indent="-298450" lvl="6" marL="32004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7pPr>
            <a:lvl8pPr indent="-298450" lvl="7" marL="3657600">
              <a:lnSpc>
                <a:spcPct val="115000"/>
              </a:lnSpc>
              <a:spcBef>
                <a:spcPts val="1600"/>
              </a:spcBef>
              <a:spcAft>
                <a:spcPts val="0"/>
              </a:spcAft>
              <a:buClr>
                <a:schemeClr val="lt1"/>
              </a:buClr>
              <a:buSzPts val="1100"/>
              <a:buFont typeface="Lato"/>
              <a:buChar char="○"/>
              <a:defRPr sz="1100">
                <a:solidFill>
                  <a:schemeClr val="lt1"/>
                </a:solidFill>
                <a:latin typeface="Lato"/>
                <a:ea typeface="Lato"/>
                <a:cs typeface="Lato"/>
                <a:sym typeface="Lato"/>
              </a:defRPr>
            </a:lvl8pPr>
            <a:lvl9pPr indent="-298450" lvl="8" marL="4114800">
              <a:lnSpc>
                <a:spcPct val="115000"/>
              </a:lnSpc>
              <a:spcBef>
                <a:spcPts val="1600"/>
              </a:spcBef>
              <a:spcAft>
                <a:spcPts val="1600"/>
              </a:spcAft>
              <a:buClr>
                <a:schemeClr val="lt1"/>
              </a:buClr>
              <a:buSzPts val="1100"/>
              <a:buFont typeface="Lato"/>
              <a:buChar char="■"/>
              <a:defRPr sz="1100">
                <a:solidFill>
                  <a:schemeClr val="lt1"/>
                </a:solidFill>
                <a:latin typeface="Lato"/>
                <a:ea typeface="Lato"/>
                <a:cs typeface="Lato"/>
                <a:sym typeface="Lato"/>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lt1"/>
                </a:solidFill>
                <a:latin typeface="Lato"/>
                <a:ea typeface="Lato"/>
                <a:cs typeface="Lato"/>
                <a:sym typeface="Lato"/>
              </a:defRPr>
            </a:lvl1pPr>
            <a:lvl2pPr lvl="1" algn="r">
              <a:buNone/>
              <a:defRPr sz="1000">
                <a:solidFill>
                  <a:schemeClr val="lt1"/>
                </a:solidFill>
                <a:latin typeface="Lato"/>
                <a:ea typeface="Lato"/>
                <a:cs typeface="Lato"/>
                <a:sym typeface="Lato"/>
              </a:defRPr>
            </a:lvl2pPr>
            <a:lvl3pPr lvl="2" algn="r">
              <a:buNone/>
              <a:defRPr sz="1000">
                <a:solidFill>
                  <a:schemeClr val="lt1"/>
                </a:solidFill>
                <a:latin typeface="Lato"/>
                <a:ea typeface="Lato"/>
                <a:cs typeface="Lato"/>
                <a:sym typeface="Lato"/>
              </a:defRPr>
            </a:lvl3pPr>
            <a:lvl4pPr lvl="3" algn="r">
              <a:buNone/>
              <a:defRPr sz="1000">
                <a:solidFill>
                  <a:schemeClr val="lt1"/>
                </a:solidFill>
                <a:latin typeface="Lato"/>
                <a:ea typeface="Lato"/>
                <a:cs typeface="Lato"/>
                <a:sym typeface="Lato"/>
              </a:defRPr>
            </a:lvl4pPr>
            <a:lvl5pPr lvl="4" algn="r">
              <a:buNone/>
              <a:defRPr sz="1000">
                <a:solidFill>
                  <a:schemeClr val="lt1"/>
                </a:solidFill>
                <a:latin typeface="Lato"/>
                <a:ea typeface="Lato"/>
                <a:cs typeface="Lato"/>
                <a:sym typeface="Lato"/>
              </a:defRPr>
            </a:lvl5pPr>
            <a:lvl6pPr lvl="5" algn="r">
              <a:buNone/>
              <a:defRPr sz="1000">
                <a:solidFill>
                  <a:schemeClr val="lt1"/>
                </a:solidFill>
                <a:latin typeface="Lato"/>
                <a:ea typeface="Lato"/>
                <a:cs typeface="Lato"/>
                <a:sym typeface="Lato"/>
              </a:defRPr>
            </a:lvl6pPr>
            <a:lvl7pPr lvl="6" algn="r">
              <a:buNone/>
              <a:defRPr sz="1000">
                <a:solidFill>
                  <a:schemeClr val="lt1"/>
                </a:solidFill>
                <a:latin typeface="Lato"/>
                <a:ea typeface="Lato"/>
                <a:cs typeface="Lato"/>
                <a:sym typeface="Lato"/>
              </a:defRPr>
            </a:lvl7pPr>
            <a:lvl8pPr lvl="7" algn="r">
              <a:buNone/>
              <a:defRPr sz="1000">
                <a:solidFill>
                  <a:schemeClr val="lt1"/>
                </a:solidFill>
                <a:latin typeface="Lato"/>
                <a:ea typeface="Lato"/>
                <a:cs typeface="Lato"/>
                <a:sym typeface="Lato"/>
              </a:defRPr>
            </a:lvl8pPr>
            <a:lvl9pPr lvl="8" algn="r">
              <a:buNone/>
              <a:defRPr sz="1000">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ru.wikipedia.org/wiki/%D0%90%D0%BB%D1%8C%D1%82%D0%B5%D1%80%D0%BD%D0%B0%D1%82%D0%B8%D0%B2%D0%BD%D1%8B%D0%B5_%D1%82%D0%B5%D0%BE%D1%80%D0%B8%D0%B8_%D0%B3%D1%80%D0%B0%D0%B2%D0%B8%D1%82%D0%B0%D1%86%D0%B8%D0%B8" TargetMode="External"/><Relationship Id="rId4" Type="http://schemas.openxmlformats.org/officeDocument/2006/relationships/hyperlink" Target="https://ru.wikipedia.org/wiki/%D0%9A%D0%BB%D0%B0%D1%81%D1%81%D0%B8%D1%87%D0%B5%D1%81%D0%BA%D0%B0%D1%8F_%D1%82%D0%B5%D0%BE%D1%80%D0%B8%D1%8F_%D1%82%D1%8F%D0%B3%D0%BE%D1%82%D0%B5%D0%BD%D0%B8%D1%8F_%D0%9D%D1%8C%D1%8E%D1%82%D0%BE%D0%BD%D0%B0" TargetMode="External"/><Relationship Id="rId5" Type="http://schemas.openxmlformats.org/officeDocument/2006/relationships/hyperlink" Target="https://ru.wikipedia.org/wiki/%D0%92%D1%80%D0%B0%D1%89%D0%B5%D0%BD%D0%B8%D0%B5_%D0%B3%D0%B0%D0%BB%D0%B0%D0%BA%D1%82%D0%B8%D0%BA" TargetMode="External"/><Relationship Id="rId6" Type="http://schemas.openxmlformats.org/officeDocument/2006/relationships/hyperlink" Target="https://ru.wikipedia.org/wiki/%D0%A2%D1%91%D0%BC%D0%BD%D0%B0%D1%8F_%D0%BC%D0%B0%D1%82%D0%B5%D1%80%D0%B8%D1%8F" TargetMode="External"/><Relationship Id="rId7" Type="http://schemas.openxmlformats.org/officeDocument/2006/relationships/hyperlink" Target="https://ru.wikipedia.org/wiki/%D0%9F%D0%BB%D0%B0%D0%BD%D0%B5%D1%82%D0%B0" TargetMode="External"/><Relationship Id="rId8" Type="http://schemas.openxmlformats.org/officeDocument/2006/relationships/hyperlink" Target="https://ru.wikipedia.org/wiki/%D0%A1%D0%BE%D0%BB%D0%BD%D1%86%D0%B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ru.wikipedia.org/wiki/%D0%90%D1%81%D1%82%D1%80%D0%BE%D0%BD%D0%BE%D0%BC%D0%B8%D1%8F" TargetMode="External"/><Relationship Id="rId4" Type="http://schemas.openxmlformats.org/officeDocument/2006/relationships/hyperlink" Target="https://ru.wikipedia.org/wiki/%D0%9A%D0%BE%D1%81%D0%BC%D0%BE%D0%BB%D0%BE%D0%B3%D0%B8%D1%8F" TargetMode="External"/><Relationship Id="rId9" Type="http://schemas.openxmlformats.org/officeDocument/2006/relationships/hyperlink" Target="https://ru.wikipedia.org/wiki/%D0%93%D0%B0%D0%BB%D0%B0%D0%BA%D1%82%D0%B8%D0%BA%D0%B8" TargetMode="External"/><Relationship Id="rId5" Type="http://schemas.openxmlformats.org/officeDocument/2006/relationships/hyperlink" Target="https://ru.wikipedia.org/wiki/%D0%9C%D0%B0%D1%82%D0%B5%D1%80%D0%B8%D1%8F_(%D1%84%D0%B8%D0%B7%D0%B8%D0%BA%D0%B0)" TargetMode="External"/><Relationship Id="rId6" Type="http://schemas.openxmlformats.org/officeDocument/2006/relationships/hyperlink" Target="https://ru.wikipedia.org/wiki/%D0%AD%D0%BB%D0%B5%D0%BA%D1%82%D1%80%D0%BE%D0%BC%D0%B0%D0%B3%D0%BD%D0%B8%D1%82%D0%BD%D0%BE%D0%B5_%D0%B8%D0%B7%D0%BB%D1%83%D1%87%D0%B5%D0%BD%D0%B8%D0%B5" TargetMode="External"/><Relationship Id="rId7" Type="http://schemas.openxmlformats.org/officeDocument/2006/relationships/hyperlink" Target="https://ru.wikipedia.org/wiki/%D0%93%D1%80%D0%B0%D0%B2%D0%B8%D1%82%D0%B0%D1%86%D0%B8%D0%BE%D0%BD%D0%BD%D0%BE%D0%B5_%D0%BB%D0%B8%D0%BD%D0%B7%D0%B8%D1%80%D0%BE%D0%B2%D0%B0%D0%BD%D0%B8%D0%B5" TargetMode="External"/><Relationship Id="rId8" Type="http://schemas.openxmlformats.org/officeDocument/2006/relationships/hyperlink" Target="https://ru.wikipedia.org/wiki/%D0%A1%D0%BA%D1%80%D1%8B%D1%82%D0%B0%D1%8F_%D0%BC%D0%B0%D1%81%D1%81%D0%B0" TargetMode="External"/></Relationships>
</file>

<file path=ppt/slides/_rels/slide3.xml.rels><?xml version="1.0" encoding="UTF-8" standalone="yes"?><Relationships xmlns="http://schemas.openxmlformats.org/package/2006/relationships"><Relationship Id="rId11" Type="http://schemas.openxmlformats.org/officeDocument/2006/relationships/hyperlink" Target="https://ru.wikipedia.org/wiki/%D0%A2%D1%91%D0%BC%D0%BD%D0%B0%D1%8F_%D0%BC%D0%B0%D1%82%D0%B5%D1%80%D0%B8%D1%8F#cite_note-6" TargetMode="External"/><Relationship Id="rId10" Type="http://schemas.openxmlformats.org/officeDocument/2006/relationships/hyperlink" Target="https://ru.wikipedia.org/wiki/%D0%A6%D0%B2%D0%B8%D0%BA%D0%BA%D0%B8,_%D0%A4%D1%80%D0%B8%D1%86" TargetMode="External"/><Relationship Id="rId13" Type="http://schemas.openxmlformats.org/officeDocument/2006/relationships/hyperlink" Target="https://ru.wikipedia.org/wiki/%D0%92%D0%BE%D0%BB%D0%BE%D1%81%D1%8B_%D0%92%D0%B5%D1%80%D0%BE%D0%BD%D0%B8%D0%BA%D0%B8_(%D1%81%D0%BE%D0%B7%D0%B2%D0%B5%D0%B7%D0%B4%D0%B8%D0%B5)" TargetMode="External"/><Relationship Id="rId12" Type="http://schemas.openxmlformats.org/officeDocument/2006/relationships/hyperlink" Target="https://ru.wikipedia.org/wiki/%D0%A1%D0%BA%D0%BE%D0%BF%D0%BB%D0%B5%D0%BD%D0%B8%D0%B5_%D0%9A%D0%BE%D0%BC%D0%B0" TargetMode="External"/><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ru.wikipedia.org/wiki/%D0%9D%D0%B5%D0%B1%D0%B5%D1%81%D0%BD%D0%B0%D1%8F_%D0%BC%D0%B5%D1%85%D0%B0%D0%BD%D0%B8%D0%BA%D0%B0" TargetMode="External"/><Relationship Id="rId4" Type="http://schemas.openxmlformats.org/officeDocument/2006/relationships/hyperlink" Target="https://ru.wikipedia.org/wiki/%D0%9E%D1%82%D0%BA%D1%80%D1%8B%D1%82%D0%B8%D0%B5_%D0%9D%D0%B5%D0%BF%D1%82%D1%83%D0%BD%D0%B0" TargetMode="External"/><Relationship Id="rId9" Type="http://schemas.openxmlformats.org/officeDocument/2006/relationships/hyperlink" Target="https://ru.wikipedia.org/wiki/%D0%9E%D0%BE%D1%80%D1%82,_%D0%AF%D0%BD_%D0%A5%D0%B5%D0%BD%D0%B4%D1%80%D0%B8%D0%BA" TargetMode="External"/><Relationship Id="rId14" Type="http://schemas.openxmlformats.org/officeDocument/2006/relationships/hyperlink" Target="https://ru.wikipedia.org/wiki/%D0%93%D0%B0%D0%BB%D0%B0%D0%BA%D1%82%D0%B8%D0%BA%D0%B0_%D0%90%D0%BD%D0%B4%D1%80%D0%BE%D0%BC%D0%B5%D0%B4%D1%8B" TargetMode="External"/><Relationship Id="rId5" Type="http://schemas.openxmlformats.org/officeDocument/2006/relationships/hyperlink" Target="https://ru.wikipedia.org/wiki/%D0%A1%D0%B8%D1%80%D0%B8%D1%83%D1%81_B" TargetMode="External"/><Relationship Id="rId6" Type="http://schemas.openxmlformats.org/officeDocument/2006/relationships/hyperlink" Target="https://ru.wikipedia.org/wiki/%D0%94%D0%B6%D0%B5%D0%B9%D0%BC%D1%81_%D0%94%D0%B6%D0%B8%D0%BD%D1%81" TargetMode="External"/><Relationship Id="rId7" Type="http://schemas.openxmlformats.org/officeDocument/2006/relationships/hyperlink" Target="https://ru.wikipedia.org/wiki/%D0%9A%D0%B0%D0%BF%D1%82%D0%B5%D0%B9%D0%BD,_%D0%AF%D0%BA%D0%BE%D0%B1%D1%83%D1%81_%D0%9A%D0%BE%D1%80%D0%BD%D0%B5%D0%BB%D0%B8%D1%83%D1%81" TargetMode="External"/><Relationship Id="rId8" Type="http://schemas.openxmlformats.org/officeDocument/2006/relationships/hyperlink" Target="https://ru.wikipedia.org/wiki/%D0%9C%D0%BB%D0%B5%D1%87%D0%BD%D1%8B%D0%B9_%D0%9F%D1%83%D1%82%D1%8C"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ru.wikipedia.org/wiki/%D0%93%D0%B0%D0%BB%D0%B0%D0%BA%D1%82%D0%B8%D0%BA%D0%B0-%D1%81%D0%BF%D1%83%D1%82%D0%BD%D0%B8%D0%BA" TargetMode="External"/><Relationship Id="rId4" Type="http://schemas.openxmlformats.org/officeDocument/2006/relationships/hyperlink" Target="https://ru.wikipedia.org/wiki/%D0%A8%D0%B0%D1%80%D0%BE%D0%B2%D0%BE%D0%B5_%D0%B7%D0%B2%D1%91%D0%B7%D0%B4%D0%BD%D0%BE%D0%B5_%D1%81%D0%BA%D0%BE%D0%BF%D0%BB%D0%B5%D0%BD%D0%B8%D0%B5" TargetMode="External"/><Relationship Id="rId5" Type="http://schemas.openxmlformats.org/officeDocument/2006/relationships/hyperlink" Target="https://ru.wikipedia.org/wiki/%D0%AD%D0%BB%D0%BB%D0%B8%D0%BF%D1%82%D0%B8%D1%87%D0%B5%D1%81%D0%BA%D0%B0%D1%8F_%D0%B3%D0%B0%D0%BB%D0%B0%D0%BA%D1%82%D0%B8%D0%BA%D0%B0" TargetMode="External"/><Relationship Id="rId6" Type="http://schemas.openxmlformats.org/officeDocument/2006/relationships/hyperlink" Target="https://ru.wikipedia.org/wiki/%D0%93%D1%80%D0%B0%D0%B2%D0%B8%D1%82%D0%B0%D1%86%D0%B8%D0%BE%D0%BD%D0%BD%D0%B0%D1%8F_%D0%BB%D0%B8%D0%BD%D0%B7%D0%B0" TargetMode="External"/></Relationships>
</file>

<file path=ppt/slides/_rels/slide6.xml.rels><?xml version="1.0" encoding="UTF-8" standalone="yes"?><Relationships xmlns="http://schemas.openxmlformats.org/package/2006/relationships"><Relationship Id="rId11" Type="http://schemas.openxmlformats.org/officeDocument/2006/relationships/hyperlink" Target="https://ru.wikipedia.org/wiki/%D0%A2%D1%91%D0%BC%D0%BD%D0%B0%D1%8F_%D0%BC%D0%B0%D1%82%D0%B5%D1%80%D0%B8%D1%8F#cite_note-12" TargetMode="External"/><Relationship Id="rId10" Type="http://schemas.openxmlformats.org/officeDocument/2006/relationships/hyperlink" Target="https://ru.wikipedia.org/wiki/%D0%9C%D0%BE%D0%B4%D0%B8%D1%84%D0%B8%D1%86%D0%B8%D1%80%D0%BE%D0%B2%D0%B0%D0%BD%D0%BD%D0%B0%D1%8F_%D0%BD%D1%8C%D1%8E%D1%82%D0%BE%D0%BD%D0%BE%D0%B2%D1%81%D0%BA%D0%B0%D1%8F_%D0%B4%D0%B8%D0%BD%D0%B0%D0%BC%D0%B8%D0%BA%D0%B0" TargetMode="External"/><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ru.wikipedia.org/wiki/%D0%A0%D1%83%D0%B1%D0%B8%D0%BD,_%D0%92%D0%B5%D1%80%D0%B0" TargetMode="External"/><Relationship Id="rId4" Type="http://schemas.openxmlformats.org/officeDocument/2006/relationships/hyperlink" Target="https://ru.wikipedia.org/wiki/%D0%98%D0%BD%D1%81%D1%82%D0%B8%D1%82%D1%83%D1%82_%D0%9A%D0%B0%D1%80%D0%BD%D0%B5%D0%B3%D0%B8" TargetMode="External"/><Relationship Id="rId9" Type="http://schemas.openxmlformats.org/officeDocument/2006/relationships/hyperlink" Target="https://ru.wikipedia.org/wiki/%D0%A2%D1%91%D0%BC%D0%BD%D0%B0%D1%8F_%D0%BC%D0%B0%D1%82%D0%B5%D1%80%D0%B8%D1%8F#cite_note-11" TargetMode="External"/><Relationship Id="rId5" Type="http://schemas.openxmlformats.org/officeDocument/2006/relationships/hyperlink" Target="https://en.wikipedia.org/wiki/Kent_Ford_(astronomer)" TargetMode="External"/><Relationship Id="rId6" Type="http://schemas.openxmlformats.org/officeDocument/2006/relationships/hyperlink" Target="https://ru.wikipedia.org/wiki/%D0%91%D0%B0%D0%BB%D0%B4%D0%B6" TargetMode="External"/><Relationship Id="rId7" Type="http://schemas.openxmlformats.org/officeDocument/2006/relationships/hyperlink" Target="https://ru.wikipedia.org/wiki/%D0%A2%D1%91%D0%BC%D0%BD%D0%B0%D1%8F_%D0%BC%D0%B0%D1%82%D0%B5%D1%80%D0%B8%D1%8F#cite_note-9" TargetMode="External"/><Relationship Id="rId8" Type="http://schemas.openxmlformats.org/officeDocument/2006/relationships/hyperlink" Target="https://ru.wikipedia.org/wiki/%D0%A2%D1%91%D0%BC%D0%BD%D0%B0%D1%8F_%D0%BC%D0%B0%D1%82%D0%B5%D1%80%D0%B8%D1%8F#cite_note-Rubin1980-10" TargetMode="External"/></Relationships>
</file>

<file path=ppt/slides/_rels/slide7.xml.rels><?xml version="1.0" encoding="UTF-8" standalone="yes"?><Relationships xmlns="http://schemas.openxmlformats.org/package/2006/relationships"><Relationship Id="rId11" Type="http://schemas.openxmlformats.org/officeDocument/2006/relationships/hyperlink" Target="https://ru.wikipedia.org/wiki/%D0%A2%D1%91%D0%BC%D0%BD%D0%B0%D1%8F_%D0%BC%D0%B0%D1%82%D0%B5%D1%80%D0%B8%D1%8F#cite_note-14" TargetMode="External"/><Relationship Id="rId10" Type="http://schemas.openxmlformats.org/officeDocument/2006/relationships/hyperlink" Target="https://ru.wikipedia.org/wiki/%D0%AD%D0%BB%D0%B5%D0%BC%D0%B5%D0%BD%D1%82%D0%B0%D1%80%D0%BD%D0%B0%D1%8F_%D1%87%D0%B0%D1%81%D1%82%D0%B8%D1%86%D0%B0" TargetMode="External"/><Relationship Id="rId13" Type="http://schemas.openxmlformats.org/officeDocument/2006/relationships/hyperlink" Target="https://ru.wikipedia.org/wiki/%D0%A2%D1%91%D0%BC%D0%BD%D0%B0%D1%8F_%D0%BC%D0%B0%D1%82%D0%B5%D1%80%D0%B8%D1%8F#cite_note-16" TargetMode="External"/><Relationship Id="rId12" Type="http://schemas.openxmlformats.org/officeDocument/2006/relationships/hyperlink" Target="https://ru.wikipedia.org/wiki/%D0%A2%D1%91%D0%BC%D0%BD%D0%B0%D1%8F_%D0%BC%D0%B0%D1%82%D0%B5%D1%80%D0%B8%D1%8F#cite_note-15" TargetMode="External"/><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hyperlink" Target="https://ru.wikipedia.org/wiki/%D0%91%D0%B0%D1%80%D0%B8%D0%BE%D0%BD" TargetMode="External"/><Relationship Id="rId4" Type="http://schemas.openxmlformats.org/officeDocument/2006/relationships/hyperlink" Target="https://ru.wikipedia.org/wiki/%D0%93%D1%80%D0%B0%D0%B2%D0%B8%D1%82%D0%B0%D1%86%D0%B8%D1%8F" TargetMode="External"/><Relationship Id="rId9" Type="http://schemas.openxmlformats.org/officeDocument/2006/relationships/hyperlink" Target="https://ru.wikipedia.org/wiki/%D0%A1%D0%B2%D0%B5%D1%82%D0%BE%D0%B2%D0%BE%D0%B9_%D0%B3%D0%BE%D0%B4" TargetMode="External"/><Relationship Id="rId5" Type="http://schemas.openxmlformats.org/officeDocument/2006/relationships/hyperlink" Target="https://ru.wikipedia.org/w/index.php?title=%D0%9A%D0%BE%D1%81%D0%BC%D0%BE%D0%BB%D0%BE%D0%B3%D0%B8%D1%87%D0%B5%D1%81%D0%BA%D0%B0%D1%8F_%D0%BF%D0%BB%D0%BE%D1%82%D0%BD%D0%BE%D1%81%D1%82%D1%8C&amp;action=edit&amp;redlink=1" TargetMode="External"/><Relationship Id="rId6" Type="http://schemas.openxmlformats.org/officeDocument/2006/relationships/hyperlink" Target="https://ru.wikipedia.org/wiki/%D0%A1%D0%B2%D0%B5%D1%82" TargetMode="External"/><Relationship Id="rId7" Type="http://schemas.openxmlformats.org/officeDocument/2006/relationships/hyperlink" Target="https://ru.wikipedia.org/wiki/%D0%A0%D0%B5%D0%BD%D1%82%D0%B3%D0%B5%D0%BD%D0%BE%D0%B2%D1%81%D0%BA%D0%BE%D0%B5_%D0%B8%D0%B7%D0%BB%D1%83%D1%87%D0%B5%D0%BD%D0%B8%D0%B5" TargetMode="External"/><Relationship Id="rId8" Type="http://schemas.openxmlformats.org/officeDocument/2006/relationships/hyperlink" Target="https://ru.wikipedia.org/wiki/2012_%D0%B3%D0%BE%D0%B4"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1" Type="http://schemas.openxmlformats.org/officeDocument/2006/relationships/hyperlink" Target="https://ru.wikipedia.org/wiki/Q-%D0%B7%D0%B2%D0%B5%D0%B7%D0%B4%D0%B0" TargetMode="External"/><Relationship Id="rId10" Type="http://schemas.openxmlformats.org/officeDocument/2006/relationships/hyperlink" Target="https://ru.wikipedia.org/wiki/%D0%9A%D0%B2%D0%B0%D1%80%D0%BA%D0%BE%D0%B2%D0%B0%D1%8F_%D0%B7%D0%B2%D0%B5%D0%B7%D0%B4%D0%B0" TargetMode="External"/><Relationship Id="rId12" Type="http://schemas.openxmlformats.org/officeDocument/2006/relationships/hyperlink" Target="https://ru.wikipedia.org/wiki/%D0%9F%D1%80%D0%B5%D0%BE%D0%BD%D0%BD%D0%B0%D1%8F_%D0%B7%D0%B2%D0%B5%D0%B7%D0%B4%D0%B0" TargetMode="External"/><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ru.wikipedia.org/wiki/%D0%91%D0%B0%D1%80%D0%B8%D0%BE%D0%BD" TargetMode="External"/><Relationship Id="rId4" Type="http://schemas.openxmlformats.org/officeDocument/2006/relationships/hyperlink" Target="https://ru.wikipedia.org/wiki/%D0%93%D0%B0%D0%BB%D0%B0%D0%BA%D1%82%D0%B8%D0%BA%D0%B0#%D0%9F%D1%80%D0%BE%D0%B1%D0%BB%D0%B5%D0%BC%D0%B0_%D1%82%D1%91%D0%BC%D0%BD%D0%BE%D0%B3%D0%BE_%D0%B3%D0%B0%D0%BB%D0%BE" TargetMode="External"/><Relationship Id="rId9" Type="http://schemas.openxmlformats.org/officeDocument/2006/relationships/hyperlink" Target="https://ru.wikipedia.org/wiki/%D0%A7%D1%91%D1%80%D0%BD%D0%B0%D1%8F_%D0%B4%D1%8B%D1%80%D0%B0" TargetMode="External"/><Relationship Id="rId5" Type="http://schemas.openxmlformats.org/officeDocument/2006/relationships/hyperlink" Target="https://ru.wikipedia.org/wiki/%D0%9A%D0%BE%D1%80%D0%B8%D1%87%D0%BD%D0%B5%D0%B2%D1%8B%D0%B9_%D0%BA%D0%B0%D1%80%D0%BB%D0%B8%D0%BA" TargetMode="External"/><Relationship Id="rId6" Type="http://schemas.openxmlformats.org/officeDocument/2006/relationships/hyperlink" Target="https://ru.wikipedia.org/wiki/%D0%91%D0%B5%D0%BB%D1%8B%D0%B9_%D0%BA%D0%B0%D1%80%D0%BB%D0%B8%D0%BA" TargetMode="External"/><Relationship Id="rId7" Type="http://schemas.openxmlformats.org/officeDocument/2006/relationships/hyperlink" Target="https://ru.wikipedia.org/wiki/%D0%A7%D1%91%D1%80%D0%BD%D1%8B%D0%B9_%D0%BA%D0%B0%D1%80%D0%BB%D0%B8%D0%BA" TargetMode="External"/><Relationship Id="rId8" Type="http://schemas.openxmlformats.org/officeDocument/2006/relationships/hyperlink" Target="https://ru.wikipedia.org/wiki/%D0%9D%D0%B5%D0%B9%D1%82%D1%80%D0%BE%D0%BD%D0%BD%D0%B0%D1%8F_%D0%B7%D0%B2%D0%B5%D0%B7%D0%B4%D0%B0"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3"/>
          <p:cNvSpPr txBox="1"/>
          <p:nvPr>
            <p:ph type="ctrTitle"/>
          </p:nvPr>
        </p:nvSpPr>
        <p:spPr>
          <a:xfrm>
            <a:off x="3537150" y="1578400"/>
            <a:ext cx="5017500" cy="15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solidFill>
                  <a:srgbClr val="B7B7B7"/>
                </a:solidFill>
              </a:rPr>
              <a:t>Темная материя</a:t>
            </a:r>
            <a:endParaRPr>
              <a:solidFill>
                <a:srgbClr val="B7B7B7"/>
              </a:solidFill>
            </a:endParaRPr>
          </a:p>
        </p:txBody>
      </p:sp>
      <p:sp>
        <p:nvSpPr>
          <p:cNvPr id="135" name="Google Shape;135;p13"/>
          <p:cNvSpPr txBox="1"/>
          <p:nvPr>
            <p:ph idx="1" type="subTitle"/>
          </p:nvPr>
        </p:nvSpPr>
        <p:spPr>
          <a:xfrm>
            <a:off x="5083950" y="3924925"/>
            <a:ext cx="3470700" cy="506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solidFill>
                  <a:srgbClr val="666666"/>
                </a:solidFill>
              </a:rPr>
              <a:t>Презентацию подготовил ученик 10 А класса Омар Халметов</a:t>
            </a:r>
            <a:endParaRPr>
              <a:solidFill>
                <a:srgbClr val="66666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186" name="Shape 186"/>
        <p:cNvGrpSpPr/>
        <p:nvPr/>
      </p:nvGrpSpPr>
      <p:grpSpPr>
        <a:xfrm>
          <a:off x="0" y="0"/>
          <a:ext cx="0" cy="0"/>
          <a:chOff x="0" y="0"/>
          <a:chExt cx="0" cy="0"/>
        </a:xfrm>
      </p:grpSpPr>
      <p:sp>
        <p:nvSpPr>
          <p:cNvPr id="187" name="Google Shape;187;p22"/>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solidFill>
                  <a:srgbClr val="000000"/>
                </a:solidFill>
              </a:rPr>
              <a:t>Модифицированная ньютоновсксая динамика</a:t>
            </a:r>
            <a:endParaRPr>
              <a:solidFill>
                <a:srgbClr val="000000"/>
              </a:solidFill>
            </a:endParaRPr>
          </a:p>
          <a:p>
            <a:pPr indent="0" lvl="0" marL="0" rtl="0" algn="l">
              <a:spcBef>
                <a:spcPts val="0"/>
              </a:spcBef>
              <a:spcAft>
                <a:spcPts val="0"/>
              </a:spcAft>
              <a:buNone/>
            </a:pPr>
            <a:r>
              <a:t/>
            </a:r>
            <a:endParaRPr>
              <a:solidFill>
                <a:srgbClr val="000000"/>
              </a:solidFill>
            </a:endParaRPr>
          </a:p>
        </p:txBody>
      </p:sp>
      <p:sp>
        <p:nvSpPr>
          <p:cNvPr id="188" name="Google Shape;188;p22"/>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ru" sz="1400">
                <a:solidFill>
                  <a:srgbClr val="000000"/>
                </a:solidFill>
                <a:latin typeface="Arial"/>
                <a:ea typeface="Arial"/>
                <a:cs typeface="Arial"/>
                <a:sym typeface="Arial"/>
              </a:rPr>
              <a:t>Модифицированная ньютоновская динамика</a:t>
            </a:r>
            <a:r>
              <a:rPr lang="ru" sz="1400">
                <a:solidFill>
                  <a:srgbClr val="000000"/>
                </a:solidFill>
                <a:latin typeface="Arial"/>
                <a:ea typeface="Arial"/>
                <a:cs typeface="Arial"/>
                <a:sym typeface="Arial"/>
              </a:rPr>
              <a:t> (</a:t>
            </a:r>
            <a:r>
              <a:rPr b="1" lang="ru" sz="1400">
                <a:solidFill>
                  <a:srgbClr val="000000"/>
                </a:solidFill>
                <a:latin typeface="Arial"/>
                <a:ea typeface="Arial"/>
                <a:cs typeface="Arial"/>
                <a:sym typeface="Arial"/>
              </a:rPr>
              <a:t>MOND</a:t>
            </a:r>
            <a:r>
              <a:rPr lang="ru" sz="1400">
                <a:solidFill>
                  <a:srgbClr val="000000"/>
                </a:solidFill>
                <a:latin typeface="Arial"/>
                <a:ea typeface="Arial"/>
                <a:cs typeface="Arial"/>
                <a:sym typeface="Arial"/>
              </a:rPr>
              <a:t>) — физическая гипотеза, </a:t>
            </a:r>
            <a:r>
              <a:rPr lang="ru" sz="1400">
                <a:solidFill>
                  <a:srgbClr val="000000"/>
                </a:solidFill>
                <a:uFill>
                  <a:noFill/>
                </a:uFill>
                <a:latin typeface="Arial"/>
                <a:ea typeface="Arial"/>
                <a:cs typeface="Arial"/>
                <a:sym typeface="Arial"/>
                <a:hlinkClick r:id="rId3"/>
              </a:rPr>
              <a:t>альтернативная теория гравитации</a:t>
            </a:r>
            <a:r>
              <a:rPr lang="ru" sz="1400">
                <a:solidFill>
                  <a:srgbClr val="000000"/>
                </a:solidFill>
                <a:latin typeface="Arial"/>
                <a:ea typeface="Arial"/>
                <a:cs typeface="Arial"/>
                <a:sym typeface="Arial"/>
              </a:rPr>
              <a:t>, предлагающая изменение в </a:t>
            </a:r>
            <a:r>
              <a:rPr lang="ru" sz="1400">
                <a:solidFill>
                  <a:srgbClr val="000000"/>
                </a:solidFill>
                <a:uFill>
                  <a:noFill/>
                </a:uFill>
                <a:latin typeface="Arial"/>
                <a:ea typeface="Arial"/>
                <a:cs typeface="Arial"/>
                <a:sym typeface="Arial"/>
                <a:hlinkClick r:id="rId4"/>
              </a:rPr>
              <a:t>законе тяготения Ньютона</a:t>
            </a:r>
            <a:r>
              <a:rPr lang="ru" sz="1400">
                <a:solidFill>
                  <a:srgbClr val="000000"/>
                </a:solidFill>
                <a:latin typeface="Arial"/>
                <a:ea typeface="Arial"/>
                <a:cs typeface="Arial"/>
                <a:sym typeface="Arial"/>
              </a:rPr>
              <a:t>, объясняющее </a:t>
            </a:r>
            <a:r>
              <a:rPr lang="ru" sz="1400">
                <a:solidFill>
                  <a:srgbClr val="000000"/>
                </a:solidFill>
                <a:uFill>
                  <a:noFill/>
                </a:uFill>
                <a:latin typeface="Arial"/>
                <a:ea typeface="Arial"/>
                <a:cs typeface="Arial"/>
                <a:sym typeface="Arial"/>
                <a:hlinkClick r:id="rId5"/>
              </a:rPr>
              <a:t>вращение галактик</a:t>
            </a:r>
            <a:r>
              <a:rPr lang="ru" sz="1400">
                <a:solidFill>
                  <a:srgbClr val="000000"/>
                </a:solidFill>
                <a:latin typeface="Arial"/>
                <a:ea typeface="Arial"/>
                <a:cs typeface="Arial"/>
                <a:sym typeface="Arial"/>
              </a:rPr>
              <a:t> без привлечения </a:t>
            </a:r>
            <a:r>
              <a:rPr lang="ru" sz="1400">
                <a:solidFill>
                  <a:srgbClr val="000000"/>
                </a:solidFill>
                <a:uFill>
                  <a:noFill/>
                </a:uFill>
                <a:latin typeface="Arial"/>
                <a:ea typeface="Arial"/>
                <a:cs typeface="Arial"/>
                <a:sym typeface="Arial"/>
                <a:hlinkClick r:id="rId6"/>
              </a:rPr>
              <a:t>тёмной материи</a:t>
            </a:r>
            <a:r>
              <a:rPr lang="ru" sz="1400">
                <a:solidFill>
                  <a:srgbClr val="000000"/>
                </a:solidFill>
                <a:latin typeface="Arial"/>
                <a:ea typeface="Arial"/>
                <a:cs typeface="Arial"/>
                <a:sym typeface="Arial"/>
              </a:rPr>
              <a:t> . Когда постоянная скорость обращения внешних частей галактик была впервые обнаружена, это было неожиданно, так как ньютоновская теория гравитации предсказывает, что чем дальше объект от центра, тем меньше его скорость. Например, для орбит </a:t>
            </a:r>
            <a:r>
              <a:rPr lang="ru" sz="1400">
                <a:solidFill>
                  <a:srgbClr val="000000"/>
                </a:solidFill>
                <a:uFill>
                  <a:noFill/>
                </a:uFill>
                <a:latin typeface="Arial"/>
                <a:ea typeface="Arial"/>
                <a:cs typeface="Arial"/>
                <a:sym typeface="Arial"/>
                <a:hlinkClick r:id="rId7"/>
              </a:rPr>
              <a:t>планет</a:t>
            </a:r>
            <a:r>
              <a:rPr lang="ru" sz="1400">
                <a:solidFill>
                  <a:srgbClr val="000000"/>
                </a:solidFill>
                <a:latin typeface="Arial"/>
                <a:ea typeface="Arial"/>
                <a:cs typeface="Arial"/>
                <a:sym typeface="Arial"/>
              </a:rPr>
              <a:t> солнечной системы скорость убывает с увеличением расстояния до </a:t>
            </a:r>
            <a:r>
              <a:rPr lang="ru" sz="1400">
                <a:solidFill>
                  <a:srgbClr val="000000"/>
                </a:solidFill>
                <a:uFill>
                  <a:noFill/>
                </a:uFill>
                <a:latin typeface="Arial"/>
                <a:ea typeface="Arial"/>
                <a:cs typeface="Arial"/>
                <a:sym typeface="Arial"/>
                <a:hlinkClick r:id="rId8"/>
              </a:rPr>
              <a:t>Солнца</a:t>
            </a:r>
            <a:r>
              <a:rPr lang="ru" sz="1400">
                <a:solidFill>
                  <a:srgbClr val="000000"/>
                </a:solidFill>
                <a:latin typeface="Arial"/>
                <a:ea typeface="Arial"/>
                <a:cs typeface="Arial"/>
                <a:sym typeface="Arial"/>
              </a:rPr>
              <a:t>.</a:t>
            </a:r>
            <a:endParaRPr sz="1400">
              <a:solidFill>
                <a:srgbClr val="0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4"/>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t>Общее определение</a:t>
            </a:r>
            <a:endParaRPr/>
          </a:p>
        </p:txBody>
      </p:sp>
      <p:sp>
        <p:nvSpPr>
          <p:cNvPr id="141" name="Google Shape;141;p14"/>
          <p:cNvSpPr txBox="1"/>
          <p:nvPr>
            <p:ph idx="1" type="body"/>
          </p:nvPr>
        </p:nvSpPr>
        <p:spPr>
          <a:xfrm>
            <a:off x="1297500" y="1567550"/>
            <a:ext cx="7038900" cy="29112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ru" sz="1400">
                <a:solidFill>
                  <a:srgbClr val="D9D9D9"/>
                </a:solidFill>
                <a:latin typeface="Arial"/>
                <a:ea typeface="Arial"/>
                <a:cs typeface="Arial"/>
                <a:sym typeface="Arial"/>
              </a:rPr>
              <a:t>Тёмная мате́рия в </a:t>
            </a:r>
            <a:r>
              <a:rPr lang="ru" sz="1400">
                <a:solidFill>
                  <a:srgbClr val="D9D9D9"/>
                </a:solidFill>
                <a:uFill>
                  <a:noFill/>
                </a:uFill>
                <a:latin typeface="Arial"/>
                <a:ea typeface="Arial"/>
                <a:cs typeface="Arial"/>
                <a:sym typeface="Arial"/>
                <a:hlinkClick r:id="rId3"/>
              </a:rPr>
              <a:t>астрономии</a:t>
            </a:r>
            <a:r>
              <a:rPr lang="ru" sz="1400">
                <a:solidFill>
                  <a:srgbClr val="D9D9D9"/>
                </a:solidFill>
                <a:latin typeface="Arial"/>
                <a:ea typeface="Arial"/>
                <a:cs typeface="Arial"/>
                <a:sym typeface="Arial"/>
              </a:rPr>
              <a:t> и </a:t>
            </a:r>
            <a:r>
              <a:rPr lang="ru" sz="1400">
                <a:solidFill>
                  <a:srgbClr val="D9D9D9"/>
                </a:solidFill>
                <a:uFill>
                  <a:noFill/>
                </a:uFill>
                <a:latin typeface="Arial"/>
                <a:ea typeface="Arial"/>
                <a:cs typeface="Arial"/>
                <a:sym typeface="Arial"/>
                <a:hlinkClick r:id="rId4"/>
              </a:rPr>
              <a:t>космологии</a:t>
            </a:r>
            <a:r>
              <a:rPr lang="ru" sz="1400">
                <a:solidFill>
                  <a:srgbClr val="D9D9D9"/>
                </a:solidFill>
                <a:latin typeface="Arial"/>
                <a:ea typeface="Arial"/>
                <a:cs typeface="Arial"/>
                <a:sym typeface="Arial"/>
              </a:rPr>
              <a:t>, а также в теоретической физике — гипотетическая форма </a:t>
            </a:r>
            <a:r>
              <a:rPr lang="ru" sz="1400">
                <a:solidFill>
                  <a:srgbClr val="D9D9D9"/>
                </a:solidFill>
                <a:uFill>
                  <a:noFill/>
                </a:uFill>
                <a:latin typeface="Arial"/>
                <a:ea typeface="Arial"/>
                <a:cs typeface="Arial"/>
                <a:sym typeface="Arial"/>
                <a:hlinkClick r:id="rId5"/>
              </a:rPr>
              <a:t>материи</a:t>
            </a:r>
            <a:r>
              <a:rPr lang="ru" sz="1400">
                <a:solidFill>
                  <a:srgbClr val="D9D9D9"/>
                </a:solidFill>
                <a:latin typeface="Arial"/>
                <a:ea typeface="Arial"/>
                <a:cs typeface="Arial"/>
                <a:sym typeface="Arial"/>
              </a:rPr>
              <a:t>, которая не испускает </a:t>
            </a:r>
            <a:r>
              <a:rPr lang="ru" sz="1400">
                <a:solidFill>
                  <a:srgbClr val="D9D9D9"/>
                </a:solidFill>
                <a:uFill>
                  <a:noFill/>
                </a:uFill>
                <a:latin typeface="Arial"/>
                <a:ea typeface="Arial"/>
                <a:cs typeface="Arial"/>
                <a:sym typeface="Arial"/>
                <a:hlinkClick r:id="rId6"/>
              </a:rPr>
              <a:t>электромагнитного излучения</a:t>
            </a:r>
            <a:r>
              <a:rPr lang="ru" sz="1400">
                <a:solidFill>
                  <a:srgbClr val="D9D9D9"/>
                </a:solidFill>
                <a:latin typeface="Arial"/>
                <a:ea typeface="Arial"/>
                <a:cs typeface="Arial"/>
                <a:sym typeface="Arial"/>
              </a:rPr>
              <a:t> и напрямую не взаимодействует с ним. Это свойство данной материи затрудняет и, возможно, даже делает невозможным её прямое наблюдение.</a:t>
            </a:r>
            <a:endParaRPr sz="1400">
              <a:solidFill>
                <a:srgbClr val="D9D9D9"/>
              </a:solidFill>
              <a:latin typeface="Arial"/>
              <a:ea typeface="Arial"/>
              <a:cs typeface="Arial"/>
              <a:sym typeface="Arial"/>
            </a:endParaRPr>
          </a:p>
          <a:p>
            <a:pPr indent="0" lvl="0" marL="0" rtl="0" algn="l">
              <a:spcBef>
                <a:spcPts val="600"/>
              </a:spcBef>
              <a:spcAft>
                <a:spcPts val="0"/>
              </a:spcAft>
              <a:buNone/>
            </a:pPr>
            <a:r>
              <a:rPr lang="ru" sz="1400">
                <a:solidFill>
                  <a:srgbClr val="D9D9D9"/>
                </a:solidFill>
                <a:latin typeface="Arial"/>
                <a:ea typeface="Arial"/>
                <a:cs typeface="Arial"/>
                <a:sym typeface="Arial"/>
              </a:rPr>
              <a:t>Вывод о существовании тёмной материи сделан на основании многочисленных, согласующихся друг с другом, но косвенных признаков поведения астрофизических объектов и по создаваемым ими </a:t>
            </a:r>
            <a:r>
              <a:rPr lang="ru" sz="1400">
                <a:solidFill>
                  <a:srgbClr val="D9D9D9"/>
                </a:solidFill>
                <a:uFill>
                  <a:noFill/>
                </a:uFill>
                <a:latin typeface="Arial"/>
                <a:ea typeface="Arial"/>
                <a:cs typeface="Arial"/>
                <a:sym typeface="Arial"/>
                <a:hlinkClick r:id="rId7"/>
              </a:rPr>
              <a:t>гравитационным эффектам</a:t>
            </a:r>
            <a:r>
              <a:rPr lang="ru" sz="1400">
                <a:solidFill>
                  <a:srgbClr val="D9D9D9"/>
                </a:solidFill>
                <a:latin typeface="Arial"/>
                <a:ea typeface="Arial"/>
                <a:cs typeface="Arial"/>
                <a:sym typeface="Arial"/>
              </a:rPr>
              <a:t>. Выяснение природы тёмной материи поможет решить проблему </a:t>
            </a:r>
            <a:r>
              <a:rPr lang="ru" sz="1400">
                <a:solidFill>
                  <a:srgbClr val="D9D9D9"/>
                </a:solidFill>
                <a:uFill>
                  <a:noFill/>
                </a:uFill>
                <a:latin typeface="Arial"/>
                <a:ea typeface="Arial"/>
                <a:cs typeface="Arial"/>
                <a:sym typeface="Arial"/>
                <a:hlinkClick r:id="rId8"/>
              </a:rPr>
              <a:t>скрытой массы</a:t>
            </a:r>
            <a:r>
              <a:rPr lang="ru" sz="1400">
                <a:solidFill>
                  <a:srgbClr val="D9D9D9"/>
                </a:solidFill>
                <a:latin typeface="Arial"/>
                <a:ea typeface="Arial"/>
                <a:cs typeface="Arial"/>
                <a:sym typeface="Arial"/>
              </a:rPr>
              <a:t>, которая, в частности, заключается в аномально высокой скорости вращения внешних областей </a:t>
            </a:r>
            <a:r>
              <a:rPr lang="ru" sz="1400">
                <a:solidFill>
                  <a:srgbClr val="D9D9D9"/>
                </a:solidFill>
                <a:uFill>
                  <a:noFill/>
                </a:uFill>
                <a:latin typeface="Arial"/>
                <a:ea typeface="Arial"/>
                <a:cs typeface="Arial"/>
                <a:sym typeface="Arial"/>
                <a:hlinkClick r:id="rId9"/>
              </a:rPr>
              <a:t>галактик</a:t>
            </a:r>
            <a:r>
              <a:rPr lang="ru" sz="1400">
                <a:solidFill>
                  <a:srgbClr val="D9D9D9"/>
                </a:solidFill>
                <a:latin typeface="Arial"/>
                <a:ea typeface="Arial"/>
                <a:cs typeface="Arial"/>
                <a:sym typeface="Arial"/>
              </a:rPr>
              <a:t>.</a:t>
            </a:r>
            <a:endParaRPr sz="1400">
              <a:solidFill>
                <a:srgbClr val="D9D9D9"/>
              </a:solidFill>
              <a:latin typeface="Arial"/>
              <a:ea typeface="Arial"/>
              <a:cs typeface="Arial"/>
              <a:sym typeface="Arial"/>
            </a:endParaRPr>
          </a:p>
          <a:p>
            <a:pPr indent="0" lvl="0" marL="0" rtl="0" algn="l">
              <a:spcBef>
                <a:spcPts val="600"/>
              </a:spcBef>
              <a:spcAft>
                <a:spcPts val="0"/>
              </a:spcAft>
              <a:buNone/>
            </a:pPr>
            <a:r>
              <a:t/>
            </a:r>
            <a:endParaRPr sz="1400">
              <a:solidFill>
                <a:srgbClr val="D9D9D9"/>
              </a:solidFill>
              <a:latin typeface="Arial"/>
              <a:ea typeface="Arial"/>
              <a:cs typeface="Arial"/>
              <a:sym typeface="Arial"/>
            </a:endParaRPr>
          </a:p>
          <a:p>
            <a:pPr indent="0" lvl="0" marL="0" rtl="0" algn="l">
              <a:spcBef>
                <a:spcPts val="60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15"/>
          <p:cNvSpPr txBox="1"/>
          <p:nvPr>
            <p:ph type="title"/>
          </p:nvPr>
        </p:nvSpPr>
        <p:spPr>
          <a:xfrm>
            <a:off x="1297500" y="393750"/>
            <a:ext cx="7038900" cy="9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t>История</a:t>
            </a:r>
            <a:endParaRPr/>
          </a:p>
        </p:txBody>
      </p:sp>
      <p:sp>
        <p:nvSpPr>
          <p:cNvPr id="147" name="Google Shape;147;p15"/>
          <p:cNvSpPr txBox="1"/>
          <p:nvPr>
            <p:ph idx="1" type="body"/>
          </p:nvPr>
        </p:nvSpPr>
        <p:spPr>
          <a:xfrm>
            <a:off x="1297500" y="1242400"/>
            <a:ext cx="7038900" cy="378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ru">
                <a:solidFill>
                  <a:srgbClr val="FFFFFF"/>
                </a:solidFill>
                <a:latin typeface="Arial"/>
                <a:ea typeface="Arial"/>
                <a:cs typeface="Arial"/>
                <a:sym typeface="Arial"/>
              </a:rPr>
              <a:t>В истории науки встречались ситуации, когда движение небесных тел отклонялось от законов </a:t>
            </a:r>
            <a:r>
              <a:rPr lang="ru">
                <a:solidFill>
                  <a:srgbClr val="FFFFFF"/>
                </a:solidFill>
                <a:uFill>
                  <a:noFill/>
                </a:uFill>
                <a:latin typeface="Arial"/>
                <a:ea typeface="Arial"/>
                <a:cs typeface="Arial"/>
                <a:sym typeface="Arial"/>
                <a:hlinkClick r:id="rId3"/>
              </a:rPr>
              <a:t>небесной механики</a:t>
            </a:r>
            <a:r>
              <a:rPr lang="ru">
                <a:solidFill>
                  <a:srgbClr val="FFFFFF"/>
                </a:solidFill>
                <a:latin typeface="Arial"/>
                <a:ea typeface="Arial"/>
                <a:cs typeface="Arial"/>
                <a:sym typeface="Arial"/>
              </a:rPr>
              <a:t>; как правило, это явление находило объяснение в существовании неизвестного материального тела (или нескольких тел). Именно так были открыты </a:t>
            </a:r>
            <a:r>
              <a:rPr lang="ru">
                <a:solidFill>
                  <a:srgbClr val="FFFFFF"/>
                </a:solidFill>
                <a:uFill>
                  <a:noFill/>
                </a:uFill>
                <a:latin typeface="Arial"/>
                <a:ea typeface="Arial"/>
                <a:cs typeface="Arial"/>
                <a:sym typeface="Arial"/>
                <a:hlinkClick r:id="rId4"/>
              </a:rPr>
              <a:t>планета Нептун</a:t>
            </a:r>
            <a:r>
              <a:rPr lang="ru">
                <a:solidFill>
                  <a:srgbClr val="FFFFFF"/>
                </a:solidFill>
                <a:latin typeface="Arial"/>
                <a:ea typeface="Arial"/>
                <a:cs typeface="Arial"/>
                <a:sym typeface="Arial"/>
              </a:rPr>
              <a:t> и звезда </a:t>
            </a:r>
            <a:r>
              <a:rPr lang="ru">
                <a:solidFill>
                  <a:srgbClr val="FFFFFF"/>
                </a:solidFill>
                <a:uFill>
                  <a:noFill/>
                </a:uFill>
                <a:latin typeface="Arial"/>
                <a:ea typeface="Arial"/>
                <a:cs typeface="Arial"/>
                <a:sym typeface="Arial"/>
                <a:hlinkClick r:id="rId5"/>
              </a:rPr>
              <a:t>Сириус B</a:t>
            </a:r>
            <a:r>
              <a:rPr lang="ru">
                <a:solidFill>
                  <a:srgbClr val="FFFFFF"/>
                </a:solidFill>
                <a:latin typeface="Arial"/>
                <a:ea typeface="Arial"/>
                <a:cs typeface="Arial"/>
                <a:sym typeface="Arial"/>
              </a:rPr>
              <a:t>. В 1922 году астрономы </a:t>
            </a:r>
            <a:r>
              <a:rPr lang="ru">
                <a:solidFill>
                  <a:srgbClr val="FFFFFF"/>
                </a:solidFill>
                <a:uFill>
                  <a:noFill/>
                </a:uFill>
                <a:latin typeface="Arial"/>
                <a:ea typeface="Arial"/>
                <a:cs typeface="Arial"/>
                <a:sym typeface="Arial"/>
                <a:hlinkClick r:id="rId6"/>
              </a:rPr>
              <a:t>Джеймс Джинс</a:t>
            </a:r>
            <a:r>
              <a:rPr lang="ru">
                <a:solidFill>
                  <a:srgbClr val="FFFFFF"/>
                </a:solidFill>
                <a:latin typeface="Arial"/>
                <a:ea typeface="Arial"/>
                <a:cs typeface="Arial"/>
                <a:sym typeface="Arial"/>
              </a:rPr>
              <a:t> и </a:t>
            </a:r>
            <a:r>
              <a:rPr lang="ru">
                <a:solidFill>
                  <a:srgbClr val="FFFFFF"/>
                </a:solidFill>
                <a:uFill>
                  <a:noFill/>
                </a:uFill>
                <a:latin typeface="Arial"/>
                <a:ea typeface="Arial"/>
                <a:cs typeface="Arial"/>
                <a:sym typeface="Arial"/>
                <a:hlinkClick r:id="rId7"/>
              </a:rPr>
              <a:t>Якобус Каптейн</a:t>
            </a:r>
            <a:r>
              <a:rPr lang="ru">
                <a:solidFill>
                  <a:srgbClr val="FFFFFF"/>
                </a:solidFill>
                <a:latin typeface="Arial"/>
                <a:ea typeface="Arial"/>
                <a:cs typeface="Arial"/>
                <a:sym typeface="Arial"/>
              </a:rPr>
              <a:t> исследовали движение звёзд в </a:t>
            </a:r>
            <a:r>
              <a:rPr lang="ru">
                <a:solidFill>
                  <a:srgbClr val="FFFFFF"/>
                </a:solidFill>
                <a:uFill>
                  <a:noFill/>
                </a:uFill>
                <a:latin typeface="Arial"/>
                <a:ea typeface="Arial"/>
                <a:cs typeface="Arial"/>
                <a:sym typeface="Arial"/>
                <a:hlinkClick r:id="rId8"/>
              </a:rPr>
              <a:t>нашей Галактике</a:t>
            </a:r>
            <a:r>
              <a:rPr lang="ru">
                <a:solidFill>
                  <a:srgbClr val="FFFFFF"/>
                </a:solidFill>
                <a:latin typeface="Arial"/>
                <a:ea typeface="Arial"/>
                <a:cs typeface="Arial"/>
                <a:sym typeface="Arial"/>
              </a:rPr>
              <a:t> и пришли к выводу, что бо́льшая часть вещества в галактике невидима; в этих работах, вероятно, впервые появился термин «тёмная материя» . </a:t>
            </a:r>
            <a:r>
              <a:rPr lang="ru">
                <a:solidFill>
                  <a:srgbClr val="FFFFFF"/>
                </a:solidFill>
                <a:uFill>
                  <a:noFill/>
                </a:uFill>
                <a:latin typeface="Arial"/>
                <a:ea typeface="Arial"/>
                <a:cs typeface="Arial"/>
                <a:sym typeface="Arial"/>
                <a:hlinkClick r:id="rId9"/>
              </a:rPr>
              <a:t>Ян Оорт</a:t>
            </a:r>
            <a:r>
              <a:rPr lang="ru">
                <a:solidFill>
                  <a:srgbClr val="FFFFFF"/>
                </a:solidFill>
                <a:latin typeface="Arial"/>
                <a:ea typeface="Arial"/>
                <a:cs typeface="Arial"/>
                <a:sym typeface="Arial"/>
              </a:rPr>
              <a:t> использовал тот же термин в статье 1932 года.</a:t>
            </a:r>
            <a:endParaRPr>
              <a:solidFill>
                <a:srgbClr val="FFFFFF"/>
              </a:solidFill>
              <a:latin typeface="Arial"/>
              <a:ea typeface="Arial"/>
              <a:cs typeface="Arial"/>
              <a:sym typeface="Arial"/>
            </a:endParaRPr>
          </a:p>
          <a:p>
            <a:pPr indent="0" lvl="0" marL="0" rtl="0" algn="l">
              <a:lnSpc>
                <a:spcPct val="100000"/>
              </a:lnSpc>
              <a:spcBef>
                <a:spcPts val="600"/>
              </a:spcBef>
              <a:spcAft>
                <a:spcPts val="0"/>
              </a:spcAft>
              <a:buNone/>
            </a:pPr>
            <a:r>
              <a:rPr lang="ru">
                <a:solidFill>
                  <a:srgbClr val="FFFFFF"/>
                </a:solidFill>
                <a:latin typeface="Arial"/>
                <a:ea typeface="Arial"/>
                <a:cs typeface="Arial"/>
                <a:sym typeface="Arial"/>
              </a:rPr>
              <a:t>Широкое распространение термин получил после работ </a:t>
            </a:r>
            <a:r>
              <a:rPr lang="ru">
                <a:solidFill>
                  <a:srgbClr val="FFFFFF"/>
                </a:solidFill>
                <a:uFill>
                  <a:noFill/>
                </a:uFill>
                <a:latin typeface="Arial"/>
                <a:ea typeface="Arial"/>
                <a:cs typeface="Arial"/>
                <a:sym typeface="Arial"/>
                <a:hlinkClick r:id="rId10"/>
              </a:rPr>
              <a:t>Фрица Цвикки</a:t>
            </a:r>
            <a:r>
              <a:rPr lang="ru">
                <a:solidFill>
                  <a:srgbClr val="FFFFFF"/>
                </a:solidFill>
                <a:latin typeface="Arial"/>
                <a:ea typeface="Arial"/>
                <a:cs typeface="Arial"/>
                <a:sym typeface="Arial"/>
              </a:rPr>
              <a:t>, который употребил его в 1933 году в своей работе</a:t>
            </a:r>
            <a:r>
              <a:rPr baseline="30000" lang="ru">
                <a:solidFill>
                  <a:srgbClr val="FFFFFF"/>
                </a:solidFill>
                <a:uFill>
                  <a:noFill/>
                </a:uFill>
                <a:latin typeface="Arial"/>
                <a:ea typeface="Arial"/>
                <a:cs typeface="Arial"/>
                <a:sym typeface="Arial"/>
                <a:hlinkClick r:id="rId11"/>
              </a:rPr>
              <a:t>]</a:t>
            </a:r>
            <a:r>
              <a:rPr lang="ru">
                <a:solidFill>
                  <a:srgbClr val="FFFFFF"/>
                </a:solidFill>
                <a:latin typeface="Arial"/>
                <a:ea typeface="Arial"/>
                <a:cs typeface="Arial"/>
                <a:sym typeface="Arial"/>
              </a:rPr>
              <a:t>. Цвикки измерил радиальные скорости восьми галактик в </a:t>
            </a:r>
            <a:r>
              <a:rPr lang="ru">
                <a:solidFill>
                  <a:srgbClr val="FFFFFF"/>
                </a:solidFill>
                <a:uFill>
                  <a:noFill/>
                </a:uFill>
                <a:latin typeface="Arial"/>
                <a:ea typeface="Arial"/>
                <a:cs typeface="Arial"/>
                <a:sym typeface="Arial"/>
                <a:hlinkClick r:id="rId12"/>
              </a:rPr>
              <a:t>скоплении Кома</a:t>
            </a:r>
            <a:r>
              <a:rPr lang="ru">
                <a:solidFill>
                  <a:srgbClr val="FFFFFF"/>
                </a:solidFill>
                <a:latin typeface="Arial"/>
                <a:ea typeface="Arial"/>
                <a:cs typeface="Arial"/>
                <a:sym typeface="Arial"/>
              </a:rPr>
              <a:t> (созвездие </a:t>
            </a:r>
            <a:r>
              <a:rPr lang="ru">
                <a:solidFill>
                  <a:srgbClr val="FFFFFF"/>
                </a:solidFill>
                <a:uFill>
                  <a:noFill/>
                </a:uFill>
                <a:latin typeface="Arial"/>
                <a:ea typeface="Arial"/>
                <a:cs typeface="Arial"/>
                <a:sym typeface="Arial"/>
                <a:hlinkClick r:id="rId13"/>
              </a:rPr>
              <a:t>Волосы Вероники</a:t>
            </a:r>
            <a:r>
              <a:rPr lang="ru">
                <a:solidFill>
                  <a:srgbClr val="FFFFFF"/>
                </a:solidFill>
                <a:latin typeface="Arial"/>
                <a:ea typeface="Arial"/>
                <a:cs typeface="Arial"/>
                <a:sym typeface="Arial"/>
              </a:rPr>
              <a:t>) и обнаружил, что для устойчивости скопления приходится предположить, что его полная масса в десятки раз больше, чем масса входящих в него звёзд. Вскоре другие астрономы пришли к таким же выводам для многих других галактик. Особенный интерес вызвала </a:t>
            </a:r>
            <a:r>
              <a:rPr lang="ru">
                <a:solidFill>
                  <a:srgbClr val="FFFFFF"/>
                </a:solidFill>
                <a:uFill>
                  <a:noFill/>
                </a:uFill>
                <a:latin typeface="Arial"/>
                <a:ea typeface="Arial"/>
                <a:cs typeface="Arial"/>
                <a:sym typeface="Arial"/>
                <a:hlinkClick r:id="rId14"/>
              </a:rPr>
              <a:t>туманность Андромеды</a:t>
            </a:r>
            <a:r>
              <a:rPr lang="ru">
                <a:solidFill>
                  <a:srgbClr val="FFFFFF"/>
                </a:solidFill>
                <a:latin typeface="Arial"/>
                <a:ea typeface="Arial"/>
                <a:cs typeface="Arial"/>
                <a:sym typeface="Arial"/>
              </a:rPr>
              <a:t>.</a:t>
            </a:r>
            <a:endParaRPr>
              <a:solidFill>
                <a:srgbClr val="FFFFFF"/>
              </a:solidFill>
              <a:latin typeface="Arial"/>
              <a:ea typeface="Arial"/>
              <a:cs typeface="Arial"/>
              <a:sym typeface="Arial"/>
            </a:endParaRPr>
          </a:p>
          <a:p>
            <a:pPr indent="0" lvl="0" marL="0" rtl="0" algn="l">
              <a:spcBef>
                <a:spcPts val="600"/>
              </a:spcBef>
              <a:spcAft>
                <a:spcPts val="0"/>
              </a:spcAft>
              <a:buNone/>
            </a:pPr>
            <a:r>
              <a:t/>
            </a:r>
            <a:endParaRPr sz="1050">
              <a:solidFill>
                <a:srgbClr val="FFFFFF"/>
              </a:solidFill>
              <a:latin typeface="Arial"/>
              <a:ea typeface="Arial"/>
              <a:cs typeface="Arial"/>
              <a:sym typeface="Arial"/>
            </a:endParaRPr>
          </a:p>
          <a:p>
            <a:pPr indent="0" lvl="0" marL="0" rtl="0" algn="l">
              <a:spcBef>
                <a:spcPts val="600"/>
              </a:spcBef>
              <a:spcAft>
                <a:spcPts val="0"/>
              </a:spcAft>
              <a:buNone/>
            </a:pPr>
            <a:r>
              <a:t/>
            </a:r>
            <a:endParaRPr sz="1100">
              <a:solidFill>
                <a:srgbClr val="FFFFFF"/>
              </a:solidFill>
              <a:latin typeface="Arial"/>
              <a:ea typeface="Arial"/>
              <a:cs typeface="Arial"/>
              <a:sym typeface="Arial"/>
            </a:endParaRPr>
          </a:p>
          <a:p>
            <a:pPr indent="0" lvl="0" marL="0" rtl="0" algn="l">
              <a:spcBef>
                <a:spcPts val="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3F3F3"/>
        </a:solidFill>
      </p:bgPr>
    </p:bg>
    <p:spTree>
      <p:nvGrpSpPr>
        <p:cNvPr id="151" name="Shape 151"/>
        <p:cNvGrpSpPr/>
        <p:nvPr/>
      </p:nvGrpSpPr>
      <p:grpSpPr>
        <a:xfrm>
          <a:off x="0" y="0"/>
          <a:ext cx="0" cy="0"/>
          <a:chOff x="0" y="0"/>
          <a:chExt cx="0" cy="0"/>
        </a:xfrm>
      </p:grpSpPr>
      <p:pic>
        <p:nvPicPr>
          <p:cNvPr id="152" name="Google Shape;152;p16"/>
          <p:cNvPicPr preferRelativeResize="0"/>
          <p:nvPr/>
        </p:nvPicPr>
        <p:blipFill>
          <a:blip r:embed="rId3">
            <a:alphaModFix/>
          </a:blip>
          <a:stretch>
            <a:fillRect/>
          </a:stretch>
        </p:blipFill>
        <p:spPr>
          <a:xfrm>
            <a:off x="1892600" y="1053150"/>
            <a:ext cx="5227675" cy="31366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p17"/>
          <p:cNvSpPr txBox="1"/>
          <p:nvPr>
            <p:ph type="title"/>
          </p:nvPr>
        </p:nvSpPr>
        <p:spPr>
          <a:xfrm>
            <a:off x="1297500" y="393750"/>
            <a:ext cx="7038900" cy="24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7"/>
          <p:cNvSpPr txBox="1"/>
          <p:nvPr>
            <p:ph idx="1" type="body"/>
          </p:nvPr>
        </p:nvSpPr>
        <p:spPr>
          <a:xfrm>
            <a:off x="1297500" y="720575"/>
            <a:ext cx="7038900" cy="4161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ru" sz="1200">
                <a:solidFill>
                  <a:srgbClr val="FFFFFF"/>
                </a:solidFill>
                <a:latin typeface="Arial"/>
                <a:ea typeface="Arial"/>
                <a:cs typeface="Arial"/>
                <a:sym typeface="Arial"/>
              </a:rPr>
              <a:t>Начиная с 1960-х годов, когда начался бурный прогресс наблюдательных средств астрономии, число аргументов в пользу существования тёмной материи быстро росло. При этом оценки её параметров, полученные из разных источников и разными методами, в целом согласуются между собой.</a:t>
            </a:r>
            <a:endParaRPr sz="1200">
              <a:solidFill>
                <a:srgbClr val="FFFFFF"/>
              </a:solidFill>
              <a:latin typeface="Arial"/>
              <a:ea typeface="Arial"/>
              <a:cs typeface="Arial"/>
              <a:sym typeface="Arial"/>
            </a:endParaRPr>
          </a:p>
          <a:p>
            <a:pPr indent="-304800" lvl="0" marL="901700" rtl="0" algn="l">
              <a:spcBef>
                <a:spcPts val="600"/>
              </a:spcBef>
              <a:spcAft>
                <a:spcPts val="0"/>
              </a:spcAft>
              <a:buClr>
                <a:srgbClr val="FFFFFF"/>
              </a:buClr>
              <a:buSzPts val="1200"/>
              <a:buFont typeface="Arial"/>
              <a:buAutoNum type="arabicPeriod"/>
            </a:pPr>
            <a:r>
              <a:rPr lang="ru" sz="1200">
                <a:solidFill>
                  <a:srgbClr val="FFFFFF"/>
                </a:solidFill>
                <a:latin typeface="Arial"/>
                <a:ea typeface="Arial"/>
                <a:cs typeface="Arial"/>
                <a:sym typeface="Arial"/>
              </a:rPr>
              <a:t>Описанное выше неубывание скорости вращения звёзд оказалось не аномалией, а типичной ситуацией в мире галактик.</a:t>
            </a:r>
            <a:endParaRPr sz="1200">
              <a:solidFill>
                <a:srgbClr val="FFFFFF"/>
              </a:solidFill>
              <a:latin typeface="Arial"/>
              <a:ea typeface="Arial"/>
              <a:cs typeface="Arial"/>
              <a:sym typeface="Arial"/>
            </a:endParaRPr>
          </a:p>
          <a:p>
            <a:pPr indent="-304800" lvl="0" marL="901700" rtl="0" algn="l">
              <a:spcBef>
                <a:spcPts val="0"/>
              </a:spcBef>
              <a:spcAft>
                <a:spcPts val="0"/>
              </a:spcAft>
              <a:buClr>
                <a:srgbClr val="FFFFFF"/>
              </a:buClr>
              <a:buSzPts val="1200"/>
              <a:buFont typeface="Arial"/>
              <a:buAutoNum type="arabicPeriod"/>
            </a:pPr>
            <a:r>
              <a:rPr lang="ru" sz="1200">
                <a:solidFill>
                  <a:srgbClr val="FFFFFF"/>
                </a:solidFill>
                <a:latin typeface="Arial"/>
                <a:ea typeface="Arial"/>
                <a:cs typeface="Arial"/>
                <a:sym typeface="Arial"/>
              </a:rPr>
              <a:t>При исследовании движения </a:t>
            </a:r>
            <a:r>
              <a:rPr lang="ru" sz="1200">
                <a:solidFill>
                  <a:srgbClr val="FFFFFF"/>
                </a:solidFill>
                <a:uFill>
                  <a:noFill/>
                </a:uFill>
                <a:latin typeface="Arial"/>
                <a:ea typeface="Arial"/>
                <a:cs typeface="Arial"/>
                <a:sym typeface="Arial"/>
                <a:hlinkClick r:id="rId3"/>
              </a:rPr>
              <a:t>спутников галактик</a:t>
            </a:r>
            <a:r>
              <a:rPr lang="ru" sz="1200">
                <a:solidFill>
                  <a:srgbClr val="FFFFFF"/>
                </a:solidFill>
                <a:latin typeface="Arial"/>
                <a:ea typeface="Arial"/>
                <a:cs typeface="Arial"/>
                <a:sym typeface="Arial"/>
              </a:rPr>
              <a:t> и близко расположенных </a:t>
            </a:r>
            <a:r>
              <a:rPr lang="ru" sz="1200">
                <a:solidFill>
                  <a:srgbClr val="FFFFFF"/>
                </a:solidFill>
                <a:uFill>
                  <a:noFill/>
                </a:uFill>
                <a:latin typeface="Arial"/>
                <a:ea typeface="Arial"/>
                <a:cs typeface="Arial"/>
                <a:sym typeface="Arial"/>
                <a:hlinkClick r:id="rId4"/>
              </a:rPr>
              <a:t>шаровых скоплений</a:t>
            </a:r>
            <a:r>
              <a:rPr lang="ru" sz="1200">
                <a:solidFill>
                  <a:srgbClr val="FFFFFF"/>
                </a:solidFill>
                <a:latin typeface="Arial"/>
                <a:ea typeface="Arial"/>
                <a:cs typeface="Arial"/>
                <a:sym typeface="Arial"/>
              </a:rPr>
              <a:t> было подтверждено, что общая масса каждой галактики в несколько раз превышает суммарную массу её звёзд.</a:t>
            </a:r>
            <a:endParaRPr sz="1200">
              <a:solidFill>
                <a:srgbClr val="FFFFFF"/>
              </a:solidFill>
              <a:latin typeface="Arial"/>
              <a:ea typeface="Arial"/>
              <a:cs typeface="Arial"/>
              <a:sym typeface="Arial"/>
            </a:endParaRPr>
          </a:p>
          <a:p>
            <a:pPr indent="-304800" lvl="0" marL="901700" rtl="0" algn="l">
              <a:spcBef>
                <a:spcPts val="0"/>
              </a:spcBef>
              <a:spcAft>
                <a:spcPts val="0"/>
              </a:spcAft>
              <a:buClr>
                <a:srgbClr val="FFFFFF"/>
              </a:buClr>
              <a:buSzPts val="1200"/>
              <a:buFont typeface="Arial"/>
              <a:buAutoNum type="arabicPeriod"/>
            </a:pPr>
            <a:r>
              <a:rPr lang="ru" sz="1200">
                <a:solidFill>
                  <a:srgbClr val="FFFFFF"/>
                </a:solidFill>
                <a:latin typeface="Arial"/>
                <a:ea typeface="Arial"/>
                <a:cs typeface="Arial"/>
                <a:sym typeface="Arial"/>
              </a:rPr>
              <a:t>Было проведено изучение движения в системах двойных галактик и в галактических скоплениях. Оказалось, что в этих масштабах доля тёмной материи намного выше, чем внутри галактик.</a:t>
            </a:r>
            <a:endParaRPr sz="1200">
              <a:solidFill>
                <a:srgbClr val="FFFFFF"/>
              </a:solidFill>
              <a:latin typeface="Arial"/>
              <a:ea typeface="Arial"/>
              <a:cs typeface="Arial"/>
              <a:sym typeface="Arial"/>
            </a:endParaRPr>
          </a:p>
          <a:p>
            <a:pPr indent="-304800" lvl="0" marL="901700" rtl="0" algn="l">
              <a:spcBef>
                <a:spcPts val="0"/>
              </a:spcBef>
              <a:spcAft>
                <a:spcPts val="0"/>
              </a:spcAft>
              <a:buClr>
                <a:srgbClr val="FFFFFF"/>
              </a:buClr>
              <a:buSzPts val="1200"/>
              <a:buFont typeface="Arial"/>
              <a:buAutoNum type="arabicPeriod"/>
            </a:pPr>
            <a:r>
              <a:rPr lang="ru" sz="1200">
                <a:solidFill>
                  <a:srgbClr val="FFFFFF"/>
                </a:solidFill>
                <a:latin typeface="Arial"/>
                <a:ea typeface="Arial"/>
                <a:cs typeface="Arial"/>
                <a:sym typeface="Arial"/>
              </a:rPr>
              <a:t>Звёздная масса </a:t>
            </a:r>
            <a:r>
              <a:rPr lang="ru" sz="1200">
                <a:solidFill>
                  <a:srgbClr val="FFFFFF"/>
                </a:solidFill>
                <a:uFill>
                  <a:noFill/>
                </a:uFill>
                <a:latin typeface="Arial"/>
                <a:ea typeface="Arial"/>
                <a:cs typeface="Arial"/>
                <a:sym typeface="Arial"/>
                <a:hlinkClick r:id="rId5"/>
              </a:rPr>
              <a:t>эллиптических галактик</a:t>
            </a:r>
            <a:r>
              <a:rPr lang="ru" sz="1200">
                <a:solidFill>
                  <a:srgbClr val="FFFFFF"/>
                </a:solidFill>
                <a:latin typeface="Arial"/>
                <a:ea typeface="Arial"/>
                <a:cs typeface="Arial"/>
                <a:sym typeface="Arial"/>
              </a:rPr>
              <a:t>, согласно расчётам, недостаточна для удержания входящего в галактику горячего газа, если не учесть тёмную материю.</a:t>
            </a:r>
            <a:endParaRPr sz="1200">
              <a:solidFill>
                <a:srgbClr val="FFFFFF"/>
              </a:solidFill>
              <a:latin typeface="Arial"/>
              <a:ea typeface="Arial"/>
              <a:cs typeface="Arial"/>
              <a:sym typeface="Arial"/>
            </a:endParaRPr>
          </a:p>
          <a:p>
            <a:pPr indent="-304800" lvl="0" marL="901700" rtl="0" algn="l">
              <a:spcBef>
                <a:spcPts val="0"/>
              </a:spcBef>
              <a:spcAft>
                <a:spcPts val="0"/>
              </a:spcAft>
              <a:buClr>
                <a:srgbClr val="FFFFFF"/>
              </a:buClr>
              <a:buSzPts val="1200"/>
              <a:buFont typeface="Arial"/>
              <a:buAutoNum type="arabicPeriod"/>
            </a:pPr>
            <a:r>
              <a:rPr lang="ru" sz="1200">
                <a:solidFill>
                  <a:srgbClr val="FFFFFF"/>
                </a:solidFill>
                <a:latin typeface="Arial"/>
                <a:ea typeface="Arial"/>
                <a:cs typeface="Arial"/>
                <a:sym typeface="Arial"/>
              </a:rPr>
              <a:t>Оценка массы скоплений галактик, осуществляющих </a:t>
            </a:r>
            <a:r>
              <a:rPr lang="ru" sz="1200">
                <a:solidFill>
                  <a:srgbClr val="FFFFFF"/>
                </a:solidFill>
                <a:uFill>
                  <a:noFill/>
                </a:uFill>
                <a:latin typeface="Arial"/>
                <a:ea typeface="Arial"/>
                <a:cs typeface="Arial"/>
                <a:sym typeface="Arial"/>
                <a:hlinkClick r:id="rId6"/>
              </a:rPr>
              <a:t>гравитационное линзирование</a:t>
            </a:r>
            <a:r>
              <a:rPr lang="ru" sz="1200">
                <a:solidFill>
                  <a:srgbClr val="FFFFFF"/>
                </a:solidFill>
                <a:latin typeface="Arial"/>
                <a:ea typeface="Arial"/>
                <a:cs typeface="Arial"/>
                <a:sym typeface="Arial"/>
              </a:rPr>
              <a:t>, даёт результаты, включающие вклад тёмной материи и близкие к полученным другими методами.</a:t>
            </a:r>
            <a:endParaRPr sz="1200">
              <a:solidFill>
                <a:srgbClr val="FFFFFF"/>
              </a:solidFill>
              <a:latin typeface="Arial"/>
              <a:ea typeface="Arial"/>
              <a:cs typeface="Arial"/>
              <a:sym typeface="Arial"/>
            </a:endParaRPr>
          </a:p>
          <a:p>
            <a:pPr indent="0" lvl="0" marL="0" rtl="0" algn="l">
              <a:spcBef>
                <a:spcPts val="1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18"/>
          <p:cNvSpPr txBox="1"/>
          <p:nvPr>
            <p:ph type="title"/>
          </p:nvPr>
        </p:nvSpPr>
        <p:spPr>
          <a:xfrm>
            <a:off x="1297500" y="393750"/>
            <a:ext cx="7038900" cy="17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18"/>
          <p:cNvSpPr txBox="1"/>
          <p:nvPr>
            <p:ph idx="1" type="body"/>
          </p:nvPr>
        </p:nvSpPr>
        <p:spPr>
          <a:xfrm>
            <a:off x="1297500" y="646050"/>
            <a:ext cx="7038900" cy="4442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ru">
                <a:solidFill>
                  <a:srgbClr val="FFFFFF"/>
                </a:solidFill>
                <a:latin typeface="Arial"/>
                <a:ea typeface="Arial"/>
                <a:cs typeface="Arial"/>
                <a:sym typeface="Arial"/>
              </a:rPr>
              <a:t>Большой вклад внесли в конце 1960-х и начале 1970-х годов астрономы </a:t>
            </a:r>
            <a:r>
              <a:rPr lang="ru">
                <a:solidFill>
                  <a:srgbClr val="FFFFFF"/>
                </a:solidFill>
                <a:uFill>
                  <a:noFill/>
                </a:uFill>
                <a:latin typeface="Arial"/>
                <a:ea typeface="Arial"/>
                <a:cs typeface="Arial"/>
                <a:sym typeface="Arial"/>
                <a:hlinkClick r:id="rId3"/>
              </a:rPr>
              <a:t>Вера Рубин</a:t>
            </a:r>
            <a:r>
              <a:rPr lang="ru">
                <a:solidFill>
                  <a:srgbClr val="FFFFFF"/>
                </a:solidFill>
                <a:latin typeface="Arial"/>
                <a:ea typeface="Arial"/>
                <a:cs typeface="Arial"/>
                <a:sym typeface="Arial"/>
              </a:rPr>
              <a:t> из </a:t>
            </a:r>
            <a:r>
              <a:rPr lang="ru">
                <a:solidFill>
                  <a:srgbClr val="FFFFFF"/>
                </a:solidFill>
                <a:uFill>
                  <a:noFill/>
                </a:uFill>
                <a:latin typeface="Arial"/>
                <a:ea typeface="Arial"/>
                <a:cs typeface="Arial"/>
                <a:sym typeface="Arial"/>
                <a:hlinkClick r:id="rId4"/>
              </a:rPr>
              <a:t>Института Карнеги</a:t>
            </a:r>
            <a:r>
              <a:rPr lang="ru">
                <a:solidFill>
                  <a:srgbClr val="FFFFFF"/>
                </a:solidFill>
                <a:latin typeface="Arial"/>
                <a:ea typeface="Arial"/>
                <a:cs typeface="Arial"/>
                <a:sym typeface="Arial"/>
              </a:rPr>
              <a:t> и </a:t>
            </a:r>
            <a:r>
              <a:rPr lang="ru">
                <a:solidFill>
                  <a:srgbClr val="FFFFFF"/>
                </a:solidFill>
                <a:uFill>
                  <a:noFill/>
                </a:uFill>
                <a:latin typeface="Arial"/>
                <a:ea typeface="Arial"/>
                <a:cs typeface="Arial"/>
                <a:sym typeface="Arial"/>
                <a:hlinkClick r:id="rId5"/>
              </a:rPr>
              <a:t>Кент Форд</a:t>
            </a:r>
            <a:r>
              <a:rPr lang="ru">
                <a:solidFill>
                  <a:srgbClr val="FFFFFF"/>
                </a:solidFill>
                <a:latin typeface="Arial"/>
                <a:ea typeface="Arial"/>
                <a:cs typeface="Arial"/>
                <a:sym typeface="Arial"/>
              </a:rPr>
              <a:t> — они были первыми, кто провёл точные и надёжные вычисления, указывающие на наличие тёмной материи. Рубин и Форд заявили на конференции Американского астрономического общества в 1975 году об открытии: большинство звёзд в спиральных галактиках двигаются по орбитам примерно с одинаковой угловой скоростью, что приводит к мысли, что плотность массы в галактиках одинакова и для тех регионов, где находится большинство звёзд (</a:t>
            </a:r>
            <a:r>
              <a:rPr lang="ru">
                <a:solidFill>
                  <a:srgbClr val="FFFFFF"/>
                </a:solidFill>
                <a:uFill>
                  <a:noFill/>
                </a:uFill>
                <a:latin typeface="Arial"/>
                <a:ea typeface="Arial"/>
                <a:cs typeface="Arial"/>
                <a:sym typeface="Arial"/>
                <a:hlinkClick r:id="rId6"/>
              </a:rPr>
              <a:t>балдж</a:t>
            </a:r>
            <a:r>
              <a:rPr lang="ru">
                <a:solidFill>
                  <a:srgbClr val="FFFFFF"/>
                </a:solidFill>
                <a:latin typeface="Arial"/>
                <a:ea typeface="Arial"/>
                <a:cs typeface="Arial"/>
                <a:sym typeface="Arial"/>
              </a:rPr>
              <a:t>), и для тех регионов (на краю диска), где звёзд мало. Похожий вывод был сделан независимо в 1978 году</a:t>
            </a:r>
            <a:r>
              <a:rPr baseline="30000" lang="ru">
                <a:solidFill>
                  <a:srgbClr val="FFFFFF"/>
                </a:solidFill>
                <a:uFill>
                  <a:noFill/>
                </a:uFill>
                <a:latin typeface="Arial"/>
                <a:ea typeface="Arial"/>
                <a:cs typeface="Arial"/>
                <a:sym typeface="Arial"/>
                <a:hlinkClick r:id="rId7"/>
              </a:rPr>
              <a:t>[9]</a:t>
            </a:r>
            <a:r>
              <a:rPr lang="ru">
                <a:solidFill>
                  <a:srgbClr val="FFFFFF"/>
                </a:solidFill>
                <a:latin typeface="Arial"/>
                <a:ea typeface="Arial"/>
                <a:cs typeface="Arial"/>
                <a:sym typeface="Arial"/>
              </a:rPr>
              <a:t>. В 1980 году работа Рубин была окончательно признана астрономическим сообществом</a:t>
            </a:r>
            <a:r>
              <a:rPr baseline="30000" lang="ru">
                <a:solidFill>
                  <a:srgbClr val="FFFFFF"/>
                </a:solidFill>
                <a:uFill>
                  <a:noFill/>
                </a:uFill>
                <a:latin typeface="Arial"/>
                <a:ea typeface="Arial"/>
                <a:cs typeface="Arial"/>
                <a:sym typeface="Arial"/>
                <a:hlinkClick r:id="rId8"/>
              </a:rPr>
              <a:t>[10]</a:t>
            </a:r>
            <a:r>
              <a:rPr baseline="30000" lang="ru">
                <a:solidFill>
                  <a:srgbClr val="FFFFFF"/>
                </a:solidFill>
                <a:uFill>
                  <a:noFill/>
                </a:uFill>
                <a:latin typeface="Arial"/>
                <a:ea typeface="Arial"/>
                <a:cs typeface="Arial"/>
                <a:sym typeface="Arial"/>
                <a:hlinkClick r:id="rId9"/>
              </a:rPr>
              <a:t>[11]</a:t>
            </a:r>
            <a:r>
              <a:rPr lang="ru">
                <a:solidFill>
                  <a:srgbClr val="FFFFFF"/>
                </a:solidFill>
                <a:latin typeface="Arial"/>
                <a:ea typeface="Arial"/>
                <a:cs typeface="Arial"/>
                <a:sym typeface="Arial"/>
              </a:rPr>
              <a:t>.</a:t>
            </a:r>
            <a:endParaRPr>
              <a:solidFill>
                <a:srgbClr val="FFFFFF"/>
              </a:solidFill>
              <a:latin typeface="Arial"/>
              <a:ea typeface="Arial"/>
              <a:cs typeface="Arial"/>
              <a:sym typeface="Arial"/>
            </a:endParaRPr>
          </a:p>
          <a:p>
            <a:pPr indent="0" lvl="0" marL="0" rtl="0" algn="l">
              <a:spcBef>
                <a:spcPts val="600"/>
              </a:spcBef>
              <a:spcAft>
                <a:spcPts val="0"/>
              </a:spcAft>
              <a:buNone/>
            </a:pPr>
            <a:r>
              <a:rPr lang="ru">
                <a:solidFill>
                  <a:srgbClr val="FFFFFF"/>
                </a:solidFill>
                <a:latin typeface="Arial"/>
                <a:ea typeface="Arial"/>
                <a:cs typeface="Arial"/>
                <a:sym typeface="Arial"/>
              </a:rPr>
              <a:t>Интересно, что сама Вера Рубин предпочитала </a:t>
            </a:r>
            <a:r>
              <a:rPr lang="ru">
                <a:solidFill>
                  <a:srgbClr val="FFFFFF"/>
                </a:solidFill>
                <a:uFill>
                  <a:noFill/>
                </a:uFill>
                <a:latin typeface="Arial"/>
                <a:ea typeface="Arial"/>
                <a:cs typeface="Arial"/>
                <a:sym typeface="Arial"/>
                <a:hlinkClick r:id="rId10"/>
              </a:rPr>
              <a:t>модифицированную ньютоновскую динамику (MOND)</a:t>
            </a:r>
            <a:r>
              <a:rPr lang="ru">
                <a:solidFill>
                  <a:srgbClr val="FFFFFF"/>
                </a:solidFill>
                <a:latin typeface="Arial"/>
                <a:ea typeface="Arial"/>
                <a:cs typeface="Arial"/>
                <a:sym typeface="Arial"/>
              </a:rPr>
              <a:t> как причину найденного ей эффекта, замечая: «Если бы я выбирала, то я бы хотела открыть, что это именно ньютоновские законы должны быть изменены для правильного описания гравитационных взаимодействий на больших расстояниях. Это более привлекательно, чем Вселенная, наполненная новым типом субъядерных частиц»</a:t>
            </a:r>
            <a:r>
              <a:rPr baseline="30000" lang="ru">
                <a:solidFill>
                  <a:srgbClr val="FFFFFF"/>
                </a:solidFill>
                <a:uFill>
                  <a:noFill/>
                </a:uFill>
                <a:latin typeface="Arial"/>
                <a:ea typeface="Arial"/>
                <a:cs typeface="Arial"/>
                <a:sym typeface="Arial"/>
                <a:hlinkClick r:id="rId11"/>
              </a:rPr>
              <a:t>[12]</a:t>
            </a:r>
            <a:r>
              <a:rPr lang="ru">
                <a:solidFill>
                  <a:srgbClr val="FFFFFF"/>
                </a:solidFill>
                <a:latin typeface="Arial"/>
                <a:ea typeface="Arial"/>
                <a:cs typeface="Arial"/>
                <a:sym typeface="Arial"/>
              </a:rPr>
              <a:t>.</a:t>
            </a:r>
            <a:endParaRPr>
              <a:solidFill>
                <a:srgbClr val="FFFFFF"/>
              </a:solidFill>
              <a:latin typeface="Arial"/>
              <a:ea typeface="Arial"/>
              <a:cs typeface="Arial"/>
              <a:sym typeface="Arial"/>
            </a:endParaRPr>
          </a:p>
          <a:p>
            <a:pPr indent="0" lvl="0" marL="0" rtl="0" algn="l">
              <a:spcBef>
                <a:spcPts val="60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19"/>
          <p:cNvSpPr txBox="1"/>
          <p:nvPr>
            <p:ph type="title"/>
          </p:nvPr>
        </p:nvSpPr>
        <p:spPr>
          <a:xfrm>
            <a:off x="1297500" y="393750"/>
            <a:ext cx="7038900" cy="47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a:t>Данные наблюдений</a:t>
            </a:r>
            <a:endParaRPr/>
          </a:p>
        </p:txBody>
      </p:sp>
      <p:sp>
        <p:nvSpPr>
          <p:cNvPr id="170" name="Google Shape;170;p19"/>
          <p:cNvSpPr txBox="1"/>
          <p:nvPr>
            <p:ph idx="1" type="body"/>
          </p:nvPr>
        </p:nvSpPr>
        <p:spPr>
          <a:xfrm>
            <a:off x="1297500" y="944225"/>
            <a:ext cx="3403200" cy="41994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ru" sz="1200">
                <a:solidFill>
                  <a:srgbClr val="FFFFFF"/>
                </a:solidFill>
                <a:latin typeface="Arial"/>
                <a:ea typeface="Arial"/>
                <a:cs typeface="Arial"/>
                <a:sym typeface="Arial"/>
              </a:rPr>
              <a:t>Известно, что тёмное вещество взаимодействует со «светящимся» (</a:t>
            </a:r>
            <a:r>
              <a:rPr lang="ru" sz="1200">
                <a:solidFill>
                  <a:srgbClr val="FFFFFF"/>
                </a:solidFill>
                <a:uFill>
                  <a:noFill/>
                </a:uFill>
                <a:latin typeface="Arial"/>
                <a:ea typeface="Arial"/>
                <a:cs typeface="Arial"/>
                <a:sym typeface="Arial"/>
                <a:hlinkClick r:id="rId3"/>
              </a:rPr>
              <a:t>барионным</a:t>
            </a:r>
            <a:r>
              <a:rPr lang="ru" sz="1200">
                <a:solidFill>
                  <a:srgbClr val="FFFFFF"/>
                </a:solidFill>
                <a:latin typeface="Arial"/>
                <a:ea typeface="Arial"/>
                <a:cs typeface="Arial"/>
                <a:sym typeface="Arial"/>
              </a:rPr>
              <a:t>) веществом, по крайней мере, </a:t>
            </a:r>
            <a:r>
              <a:rPr lang="ru" sz="1200">
                <a:solidFill>
                  <a:srgbClr val="FFFFFF"/>
                </a:solidFill>
                <a:uFill>
                  <a:noFill/>
                </a:uFill>
                <a:latin typeface="Arial"/>
                <a:ea typeface="Arial"/>
                <a:cs typeface="Arial"/>
                <a:sym typeface="Arial"/>
                <a:hlinkClick r:id="rId4"/>
              </a:rPr>
              <a:t>гравитационным</a:t>
            </a:r>
            <a:r>
              <a:rPr lang="ru" sz="1200">
                <a:solidFill>
                  <a:srgbClr val="FFFFFF"/>
                </a:solidFill>
                <a:latin typeface="Arial"/>
                <a:ea typeface="Arial"/>
                <a:cs typeface="Arial"/>
                <a:sym typeface="Arial"/>
              </a:rPr>
              <a:t> образом и представляет собой среду со средней </a:t>
            </a:r>
            <a:r>
              <a:rPr lang="ru" sz="1200">
                <a:solidFill>
                  <a:srgbClr val="FFFFFF"/>
                </a:solidFill>
                <a:uFill>
                  <a:noFill/>
                </a:uFill>
                <a:latin typeface="Arial"/>
                <a:ea typeface="Arial"/>
                <a:cs typeface="Arial"/>
                <a:sym typeface="Arial"/>
                <a:hlinkClick r:id="rId5"/>
              </a:rPr>
              <a:t>космологической плотностью</a:t>
            </a:r>
            <a:r>
              <a:rPr lang="ru" sz="1200">
                <a:solidFill>
                  <a:srgbClr val="FFFFFF"/>
                </a:solidFill>
                <a:latin typeface="Arial"/>
                <a:ea typeface="Arial"/>
                <a:cs typeface="Arial"/>
                <a:sym typeface="Arial"/>
              </a:rPr>
              <a:t>, в несколько раз превышающей плотность барионов. Последние захватываются в гравитационные ямы концентраций тёмной материи. Поэтому, хотя частицы тёмной материи и не взаимодействуют со </a:t>
            </a:r>
            <a:r>
              <a:rPr lang="ru" sz="1200">
                <a:solidFill>
                  <a:srgbClr val="FFFFFF"/>
                </a:solidFill>
                <a:uFill>
                  <a:noFill/>
                </a:uFill>
                <a:latin typeface="Arial"/>
                <a:ea typeface="Arial"/>
                <a:cs typeface="Arial"/>
                <a:sym typeface="Arial"/>
                <a:hlinkClick r:id="rId6"/>
              </a:rPr>
              <a:t>светом</a:t>
            </a:r>
            <a:r>
              <a:rPr lang="ru" sz="1200">
                <a:solidFill>
                  <a:srgbClr val="FFFFFF"/>
                </a:solidFill>
                <a:latin typeface="Arial"/>
                <a:ea typeface="Arial"/>
                <a:cs typeface="Arial"/>
                <a:sym typeface="Arial"/>
              </a:rPr>
              <a:t>, свет испускается оттуда, где есть тёмное вещество. Это замечательное свойство гравитационной неустойчивости сделало возможным изучение количества, состояния и распределения тёмной материи по наблюдательным данным от радиодиапазона до </a:t>
            </a:r>
            <a:r>
              <a:rPr lang="ru" sz="1200">
                <a:solidFill>
                  <a:srgbClr val="FFFFFF"/>
                </a:solidFill>
                <a:uFill>
                  <a:noFill/>
                </a:uFill>
                <a:latin typeface="Arial"/>
                <a:ea typeface="Arial"/>
                <a:cs typeface="Arial"/>
                <a:sym typeface="Arial"/>
                <a:hlinkClick r:id="rId7"/>
              </a:rPr>
              <a:t>рентгеновского излучения</a:t>
            </a:r>
            <a:r>
              <a:rPr lang="ru" sz="1200">
                <a:solidFill>
                  <a:srgbClr val="FFFFFF"/>
                </a:solidFill>
                <a:latin typeface="Arial"/>
                <a:ea typeface="Arial"/>
                <a:cs typeface="Arial"/>
                <a:sym typeface="Arial"/>
              </a:rPr>
              <a:t>.</a:t>
            </a:r>
            <a:endParaRPr sz="1200">
              <a:solidFill>
                <a:srgbClr val="FFFFFF"/>
              </a:solidFill>
              <a:latin typeface="Arial"/>
              <a:ea typeface="Arial"/>
              <a:cs typeface="Arial"/>
              <a:sym typeface="Arial"/>
            </a:endParaRPr>
          </a:p>
          <a:p>
            <a:pPr indent="0" lvl="0" marL="0" rtl="0" algn="l">
              <a:spcBef>
                <a:spcPts val="600"/>
              </a:spcBef>
              <a:spcAft>
                <a:spcPts val="0"/>
              </a:spcAft>
              <a:buNone/>
            </a:pPr>
            <a:r>
              <a:t/>
            </a:r>
            <a:endParaRPr sz="1050">
              <a:solidFill>
                <a:srgbClr val="222222"/>
              </a:solidFill>
              <a:latin typeface="Arial"/>
              <a:ea typeface="Arial"/>
              <a:cs typeface="Arial"/>
              <a:sym typeface="Arial"/>
            </a:endParaRPr>
          </a:p>
          <a:p>
            <a:pPr indent="0" lvl="0" marL="0" rtl="0" algn="l">
              <a:spcBef>
                <a:spcPts val="600"/>
              </a:spcBef>
              <a:spcAft>
                <a:spcPts val="1600"/>
              </a:spcAft>
              <a:buNone/>
            </a:pPr>
            <a:r>
              <a:t/>
            </a:r>
            <a:endParaRPr/>
          </a:p>
        </p:txBody>
      </p:sp>
      <p:sp>
        <p:nvSpPr>
          <p:cNvPr id="171" name="Google Shape;171;p19"/>
          <p:cNvSpPr txBox="1"/>
          <p:nvPr>
            <p:ph idx="2" type="body"/>
          </p:nvPr>
        </p:nvSpPr>
        <p:spPr>
          <a:xfrm>
            <a:off x="4933200" y="1025075"/>
            <a:ext cx="3403200" cy="4037700"/>
          </a:xfrm>
          <a:prstGeom prst="rect">
            <a:avLst/>
          </a:prstGeom>
        </p:spPr>
        <p:txBody>
          <a:bodyPr anchorCtr="0" anchor="t" bIns="91425" lIns="91425" spcFirstLastPara="1" rIns="91425" wrap="square" tIns="91425">
            <a:noAutofit/>
          </a:bodyPr>
          <a:lstStyle/>
          <a:p>
            <a:pPr indent="0" lvl="0" marL="0" rtl="0" algn="l">
              <a:spcBef>
                <a:spcPts val="600"/>
              </a:spcBef>
              <a:spcAft>
                <a:spcPts val="600"/>
              </a:spcAft>
              <a:buNone/>
            </a:pPr>
            <a:r>
              <a:rPr lang="ru" sz="1200">
                <a:solidFill>
                  <a:srgbClr val="FFFFFF"/>
                </a:solidFill>
                <a:latin typeface="Arial"/>
                <a:ea typeface="Arial"/>
                <a:cs typeface="Arial"/>
                <a:sym typeface="Arial"/>
              </a:rPr>
              <a:t>Опубликованное в </a:t>
            </a:r>
            <a:r>
              <a:rPr lang="ru" sz="1200">
                <a:solidFill>
                  <a:srgbClr val="FFFFFF"/>
                </a:solidFill>
                <a:uFill>
                  <a:noFill/>
                </a:uFill>
                <a:latin typeface="Arial"/>
                <a:ea typeface="Arial"/>
                <a:cs typeface="Arial"/>
                <a:sym typeface="Arial"/>
                <a:hlinkClick r:id="rId8"/>
              </a:rPr>
              <a:t>2012 году</a:t>
            </a:r>
            <a:r>
              <a:rPr lang="ru" sz="1200">
                <a:solidFill>
                  <a:srgbClr val="FFFFFF"/>
                </a:solidFill>
                <a:latin typeface="Arial"/>
                <a:ea typeface="Arial"/>
                <a:cs typeface="Arial"/>
                <a:sym typeface="Arial"/>
              </a:rPr>
              <a:t> исследование движения более 400 звёзд, расположенных на расстояниях до 13 000 </a:t>
            </a:r>
            <a:r>
              <a:rPr lang="ru" sz="1200">
                <a:solidFill>
                  <a:srgbClr val="FFFFFF"/>
                </a:solidFill>
                <a:uFill>
                  <a:noFill/>
                </a:uFill>
                <a:latin typeface="Arial"/>
                <a:ea typeface="Arial"/>
                <a:cs typeface="Arial"/>
                <a:sym typeface="Arial"/>
                <a:hlinkClick r:id="rId9"/>
              </a:rPr>
              <a:t>световых лет</a:t>
            </a:r>
            <a:r>
              <a:rPr lang="ru" sz="1200">
                <a:solidFill>
                  <a:srgbClr val="FFFFFF"/>
                </a:solidFill>
                <a:latin typeface="Arial"/>
                <a:ea typeface="Arial"/>
                <a:cs typeface="Arial"/>
                <a:sym typeface="Arial"/>
              </a:rPr>
              <a:t> от Солнца, не нашло свидетельств присутствия тёмной материи в большом объёме пространства вокруг Солнца. Согласно предсказаниям теорий, среднее количество тёмной материи в окрестности Солнца должно было составить примерно 0,5 кг в объёме земного шара. Однако измерения дали значение не более 0,06 кг тёмной материи в этом объёме. Это означает, что попытки зарегистрировать тёмную материю на Земле, например, при редких взаимодействиях </a:t>
            </a:r>
            <a:r>
              <a:rPr lang="ru" sz="1200">
                <a:solidFill>
                  <a:srgbClr val="FFFFFF"/>
                </a:solidFill>
                <a:uFill>
                  <a:noFill/>
                </a:uFill>
                <a:latin typeface="Arial"/>
                <a:ea typeface="Arial"/>
                <a:cs typeface="Arial"/>
                <a:sym typeface="Arial"/>
                <a:hlinkClick r:id="rId10"/>
              </a:rPr>
              <a:t>частиц</a:t>
            </a:r>
            <a:r>
              <a:rPr lang="ru" sz="1200">
                <a:solidFill>
                  <a:srgbClr val="FFFFFF"/>
                </a:solidFill>
                <a:latin typeface="Arial"/>
                <a:ea typeface="Arial"/>
                <a:cs typeface="Arial"/>
                <a:sym typeface="Arial"/>
              </a:rPr>
              <a:t> тёмной материи с «обычной» материей, вряд ли могут быть успешными</a:t>
            </a:r>
            <a:r>
              <a:rPr baseline="30000" lang="ru" sz="1200">
                <a:solidFill>
                  <a:srgbClr val="FFFFFF"/>
                </a:solidFill>
                <a:uFill>
                  <a:noFill/>
                </a:uFill>
                <a:latin typeface="Arial"/>
                <a:ea typeface="Arial"/>
                <a:cs typeface="Arial"/>
                <a:sym typeface="Arial"/>
                <a:hlinkClick r:id="rId11"/>
              </a:rPr>
              <a:t>[14]</a:t>
            </a:r>
            <a:r>
              <a:rPr baseline="30000" lang="ru" sz="1200">
                <a:solidFill>
                  <a:srgbClr val="FFFFFF"/>
                </a:solidFill>
                <a:uFill>
                  <a:noFill/>
                </a:uFill>
                <a:latin typeface="Arial"/>
                <a:ea typeface="Arial"/>
                <a:cs typeface="Arial"/>
                <a:sym typeface="Arial"/>
                <a:hlinkClick r:id="rId12"/>
              </a:rPr>
              <a:t>[15]</a:t>
            </a:r>
            <a:r>
              <a:rPr baseline="30000" lang="ru" sz="1200">
                <a:solidFill>
                  <a:srgbClr val="FFFFFF"/>
                </a:solidFill>
                <a:uFill>
                  <a:noFill/>
                </a:uFill>
                <a:latin typeface="Arial"/>
                <a:ea typeface="Arial"/>
                <a:cs typeface="Arial"/>
                <a:sym typeface="Arial"/>
                <a:hlinkClick r:id="rId13"/>
              </a:rPr>
              <a:t>[16]</a:t>
            </a:r>
            <a:r>
              <a:rPr lang="ru" sz="1200">
                <a:solidFill>
                  <a:srgbClr val="FFFFFF"/>
                </a:solidFill>
                <a:latin typeface="Arial"/>
                <a:ea typeface="Arial"/>
                <a:cs typeface="Arial"/>
                <a:sym typeface="Arial"/>
              </a:rPr>
              <a:t>.</a:t>
            </a:r>
            <a:endParaRPr sz="12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pic>
        <p:nvPicPr>
          <p:cNvPr id="176" name="Google Shape;176;p20"/>
          <p:cNvPicPr preferRelativeResize="0"/>
          <p:nvPr/>
        </p:nvPicPr>
        <p:blipFill>
          <a:blip r:embed="rId3">
            <a:alphaModFix/>
          </a:blip>
          <a:stretch>
            <a:fillRect/>
          </a:stretch>
        </p:blipFill>
        <p:spPr>
          <a:xfrm>
            <a:off x="1989463" y="705000"/>
            <a:ext cx="5314125" cy="39191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21"/>
          <p:cNvSpPr txBox="1"/>
          <p:nvPr>
            <p:ph type="title"/>
          </p:nvPr>
        </p:nvSpPr>
        <p:spPr>
          <a:xfrm>
            <a:off x="1297500" y="0"/>
            <a:ext cx="7038900" cy="670500"/>
          </a:xfrm>
          <a:prstGeom prst="rect">
            <a:avLst/>
          </a:prstGeom>
        </p:spPr>
        <p:txBody>
          <a:bodyPr anchorCtr="0" anchor="t" bIns="91425" lIns="91425" spcFirstLastPara="1" rIns="91425" wrap="square" tIns="91425">
            <a:noAutofit/>
          </a:bodyPr>
          <a:lstStyle/>
          <a:p>
            <a:pPr indent="0" lvl="0" marL="0" rtl="0" algn="l">
              <a:lnSpc>
                <a:spcPct val="130000"/>
              </a:lnSpc>
              <a:spcBef>
                <a:spcPts val="1700"/>
              </a:spcBef>
              <a:spcAft>
                <a:spcPts val="0"/>
              </a:spcAft>
              <a:buNone/>
            </a:pPr>
            <a:r>
              <a:rPr lang="ru">
                <a:solidFill>
                  <a:srgbClr val="FFFFFF"/>
                </a:solidFill>
                <a:latin typeface="Georgia"/>
                <a:ea typeface="Georgia"/>
                <a:cs typeface="Georgia"/>
                <a:sym typeface="Georgia"/>
              </a:rPr>
              <a:t>Теории о тёмной материи</a:t>
            </a:r>
            <a:endParaRPr>
              <a:solidFill>
                <a:srgbClr val="FFFFFF"/>
              </a:solidFill>
              <a:latin typeface="Georgia"/>
              <a:ea typeface="Georgia"/>
              <a:cs typeface="Georgia"/>
              <a:sym typeface="Georgia"/>
            </a:endParaRPr>
          </a:p>
          <a:p>
            <a:pPr indent="0" lvl="0" marL="0" rtl="0" algn="l">
              <a:spcBef>
                <a:spcPts val="400"/>
              </a:spcBef>
              <a:spcAft>
                <a:spcPts val="0"/>
              </a:spcAft>
              <a:buNone/>
            </a:pPr>
            <a:r>
              <a:t/>
            </a:r>
            <a:endParaRPr/>
          </a:p>
        </p:txBody>
      </p:sp>
      <p:sp>
        <p:nvSpPr>
          <p:cNvPr id="182" name="Google Shape;182;p21"/>
          <p:cNvSpPr txBox="1"/>
          <p:nvPr>
            <p:ph idx="1" type="body"/>
          </p:nvPr>
        </p:nvSpPr>
        <p:spPr>
          <a:xfrm>
            <a:off x="1297500" y="795125"/>
            <a:ext cx="7038900" cy="368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ru" sz="1800">
                <a:solidFill>
                  <a:srgbClr val="FFFFFF"/>
                </a:solidFill>
                <a:latin typeface="Arial"/>
                <a:ea typeface="Arial"/>
                <a:cs typeface="Arial"/>
                <a:sym typeface="Arial"/>
              </a:rPr>
              <a:t>Барионная материя</a:t>
            </a:r>
            <a:endParaRPr sz="1800">
              <a:solidFill>
                <a:srgbClr val="FFFFFF"/>
              </a:solidFill>
              <a:latin typeface="Arial"/>
              <a:ea typeface="Arial"/>
              <a:cs typeface="Arial"/>
              <a:sym typeface="Arial"/>
            </a:endParaRPr>
          </a:p>
          <a:p>
            <a:pPr indent="0" lvl="0" marL="0" rtl="0" algn="l">
              <a:spcBef>
                <a:spcPts val="1600"/>
              </a:spcBef>
              <a:spcAft>
                <a:spcPts val="1600"/>
              </a:spcAft>
              <a:buNone/>
            </a:pPr>
            <a:r>
              <a:rPr lang="ru" sz="1400">
                <a:solidFill>
                  <a:srgbClr val="FFFFFF"/>
                </a:solidFill>
                <a:latin typeface="Arial"/>
                <a:ea typeface="Arial"/>
                <a:cs typeface="Arial"/>
                <a:sym typeface="Arial"/>
              </a:rPr>
              <a:t>Наиболее естественным кажется предположение, что тёмная материя состоит из обычного, </a:t>
            </a:r>
            <a:r>
              <a:rPr lang="ru" sz="1400">
                <a:solidFill>
                  <a:srgbClr val="FFFFFF"/>
                </a:solidFill>
                <a:uFill>
                  <a:noFill/>
                </a:uFill>
                <a:latin typeface="Arial"/>
                <a:ea typeface="Arial"/>
                <a:cs typeface="Arial"/>
                <a:sym typeface="Arial"/>
                <a:hlinkClick r:id="rId3"/>
              </a:rPr>
              <a:t>барионного</a:t>
            </a:r>
            <a:r>
              <a:rPr lang="ru" sz="1400">
                <a:solidFill>
                  <a:srgbClr val="FFFFFF"/>
                </a:solidFill>
                <a:latin typeface="Arial"/>
                <a:ea typeface="Arial"/>
                <a:cs typeface="Arial"/>
                <a:sym typeface="Arial"/>
              </a:rPr>
              <a:t> вещества, по каким-либо причинам слабо взаимодействующего электромагнитным образом и потому не обнаружимого при исследовании, к примеру, линий излучения и поглощения. В состав тёмного вещества могут входить многие уже обнаруженные космические объекты, как то: </a:t>
            </a:r>
            <a:r>
              <a:rPr lang="ru" sz="1400">
                <a:solidFill>
                  <a:srgbClr val="FFFFFF"/>
                </a:solidFill>
                <a:uFill>
                  <a:noFill/>
                </a:uFill>
                <a:latin typeface="Arial"/>
                <a:ea typeface="Arial"/>
                <a:cs typeface="Arial"/>
                <a:sym typeface="Arial"/>
                <a:hlinkClick r:id="rId4"/>
              </a:rPr>
              <a:t>тёмные галактические гало</a:t>
            </a:r>
            <a:r>
              <a:rPr lang="ru" sz="1400">
                <a:solidFill>
                  <a:srgbClr val="FFFFFF"/>
                </a:solidFill>
                <a:latin typeface="Arial"/>
                <a:ea typeface="Arial"/>
                <a:cs typeface="Arial"/>
                <a:sym typeface="Arial"/>
              </a:rPr>
              <a:t>, </a:t>
            </a:r>
            <a:r>
              <a:rPr lang="ru" sz="1400">
                <a:solidFill>
                  <a:srgbClr val="FFFFFF"/>
                </a:solidFill>
                <a:uFill>
                  <a:noFill/>
                </a:uFill>
                <a:latin typeface="Arial"/>
                <a:ea typeface="Arial"/>
                <a:cs typeface="Arial"/>
                <a:sym typeface="Arial"/>
                <a:hlinkClick r:id="rId5"/>
              </a:rPr>
              <a:t>коричневые карлики</a:t>
            </a:r>
            <a:r>
              <a:rPr lang="ru" sz="1400">
                <a:solidFill>
                  <a:srgbClr val="FFFFFF"/>
                </a:solidFill>
                <a:latin typeface="Arial"/>
                <a:ea typeface="Arial"/>
                <a:cs typeface="Arial"/>
                <a:sym typeface="Arial"/>
              </a:rPr>
              <a:t> и массивные планеты, компактные объекты на конечных стадиях эволюции: </a:t>
            </a:r>
            <a:r>
              <a:rPr lang="ru" sz="1400">
                <a:solidFill>
                  <a:srgbClr val="FFFFFF"/>
                </a:solidFill>
                <a:uFill>
                  <a:noFill/>
                </a:uFill>
                <a:latin typeface="Arial"/>
                <a:ea typeface="Arial"/>
                <a:cs typeface="Arial"/>
                <a:sym typeface="Arial"/>
                <a:hlinkClick r:id="rId6"/>
              </a:rPr>
              <a:t>белые карлики</a:t>
            </a:r>
            <a:r>
              <a:rPr lang="ru" sz="1400">
                <a:solidFill>
                  <a:srgbClr val="FFFFFF"/>
                </a:solidFill>
                <a:latin typeface="Arial"/>
                <a:ea typeface="Arial"/>
                <a:cs typeface="Arial"/>
                <a:sym typeface="Arial"/>
              </a:rPr>
              <a:t>, </a:t>
            </a:r>
            <a:r>
              <a:rPr lang="ru" sz="1400">
                <a:solidFill>
                  <a:srgbClr val="FFFFFF"/>
                </a:solidFill>
                <a:uFill>
                  <a:noFill/>
                </a:uFill>
                <a:latin typeface="Arial"/>
                <a:ea typeface="Arial"/>
                <a:cs typeface="Arial"/>
                <a:sym typeface="Arial"/>
                <a:hlinkClick r:id="rId7"/>
              </a:rPr>
              <a:t>чёрные карлики</a:t>
            </a:r>
            <a:r>
              <a:rPr lang="ru" sz="1400">
                <a:solidFill>
                  <a:srgbClr val="FFFFFF"/>
                </a:solidFill>
                <a:latin typeface="Arial"/>
                <a:ea typeface="Arial"/>
                <a:cs typeface="Arial"/>
                <a:sym typeface="Arial"/>
              </a:rPr>
              <a:t> — они же остывшие белые карлики, </a:t>
            </a:r>
            <a:r>
              <a:rPr lang="ru" sz="1400">
                <a:solidFill>
                  <a:srgbClr val="FFFFFF"/>
                </a:solidFill>
                <a:uFill>
                  <a:noFill/>
                </a:uFill>
                <a:latin typeface="Arial"/>
                <a:ea typeface="Arial"/>
                <a:cs typeface="Arial"/>
                <a:sym typeface="Arial"/>
                <a:hlinkClick r:id="rId8"/>
              </a:rPr>
              <a:t>нейтронные звёзды</a:t>
            </a:r>
            <a:r>
              <a:rPr lang="ru" sz="1400">
                <a:solidFill>
                  <a:srgbClr val="FFFFFF"/>
                </a:solidFill>
                <a:latin typeface="Arial"/>
                <a:ea typeface="Arial"/>
                <a:cs typeface="Arial"/>
                <a:sym typeface="Arial"/>
              </a:rPr>
              <a:t>, </a:t>
            </a:r>
            <a:r>
              <a:rPr lang="ru" sz="1400">
                <a:solidFill>
                  <a:srgbClr val="FFFFFF"/>
                </a:solidFill>
                <a:uFill>
                  <a:noFill/>
                </a:uFill>
                <a:latin typeface="Arial"/>
                <a:ea typeface="Arial"/>
                <a:cs typeface="Arial"/>
                <a:sym typeface="Arial"/>
                <a:hlinkClick r:id="rId9"/>
              </a:rPr>
              <a:t>чёрные дыры</a:t>
            </a:r>
            <a:r>
              <a:rPr lang="ru" sz="1400">
                <a:solidFill>
                  <a:srgbClr val="FFFFFF"/>
                </a:solidFill>
                <a:latin typeface="Arial"/>
                <a:ea typeface="Arial"/>
                <a:cs typeface="Arial"/>
                <a:sym typeface="Arial"/>
              </a:rPr>
              <a:t>. Кроме того, такие гипотетические объекты, как </a:t>
            </a:r>
            <a:r>
              <a:rPr lang="ru" sz="1400">
                <a:solidFill>
                  <a:srgbClr val="FFFFFF"/>
                </a:solidFill>
                <a:uFill>
                  <a:noFill/>
                </a:uFill>
                <a:latin typeface="Arial"/>
                <a:ea typeface="Arial"/>
                <a:cs typeface="Arial"/>
                <a:sym typeface="Arial"/>
                <a:hlinkClick r:id="rId10"/>
              </a:rPr>
              <a:t>кварковые звёзды</a:t>
            </a:r>
            <a:r>
              <a:rPr lang="ru" sz="1400">
                <a:solidFill>
                  <a:srgbClr val="FFFFFF"/>
                </a:solidFill>
                <a:latin typeface="Arial"/>
                <a:ea typeface="Arial"/>
                <a:cs typeface="Arial"/>
                <a:sym typeface="Arial"/>
              </a:rPr>
              <a:t>, </a:t>
            </a:r>
            <a:r>
              <a:rPr lang="ru" sz="1400">
                <a:solidFill>
                  <a:srgbClr val="FFFFFF"/>
                </a:solidFill>
                <a:uFill>
                  <a:noFill/>
                </a:uFill>
                <a:latin typeface="Arial"/>
                <a:ea typeface="Arial"/>
                <a:cs typeface="Arial"/>
                <a:sym typeface="Arial"/>
                <a:hlinkClick r:id="rId11"/>
              </a:rPr>
              <a:t>Q-звёзды</a:t>
            </a:r>
            <a:r>
              <a:rPr lang="ru" sz="1400">
                <a:solidFill>
                  <a:srgbClr val="FFFFFF"/>
                </a:solidFill>
                <a:latin typeface="Arial"/>
                <a:ea typeface="Arial"/>
                <a:cs typeface="Arial"/>
                <a:sym typeface="Arial"/>
              </a:rPr>
              <a:t> и </a:t>
            </a:r>
            <a:r>
              <a:rPr lang="ru" sz="1400">
                <a:solidFill>
                  <a:srgbClr val="FFFFFF"/>
                </a:solidFill>
                <a:uFill>
                  <a:noFill/>
                </a:uFill>
                <a:latin typeface="Arial"/>
                <a:ea typeface="Arial"/>
                <a:cs typeface="Arial"/>
                <a:sym typeface="Arial"/>
                <a:hlinkClick r:id="rId12"/>
              </a:rPr>
              <a:t>преонные звёзды</a:t>
            </a:r>
            <a:r>
              <a:rPr lang="ru" sz="1400">
                <a:solidFill>
                  <a:srgbClr val="FFFFFF"/>
                </a:solidFill>
                <a:latin typeface="Arial"/>
                <a:ea typeface="Arial"/>
                <a:cs typeface="Arial"/>
                <a:sym typeface="Arial"/>
              </a:rPr>
              <a:t>, также могут являться частью барионной тёмной материи.</a:t>
            </a:r>
            <a:endParaRPr sz="14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