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3" r:id="rId5"/>
    <p:sldId id="264" r:id="rId6"/>
    <p:sldId id="265" r:id="rId7"/>
    <p:sldId id="266" r:id="rId8"/>
    <p:sldId id="267" r:id="rId9"/>
    <p:sldId id="268"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A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109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06.06.2019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06.06.2019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06.06.2019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06.06.2019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06.06.2019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06.06.2019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06.06.2019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06.06.2019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06.06.2019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06.06.2019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06.06.2019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17000" b="-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06.06.2019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hyperlink" Target="https://fr.wikipedia.org/wiki/Saint-Valenti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fr-FR" b="1" i="1" dirty="0" smtClean="0">
                <a:solidFill>
                  <a:schemeClr val="tx1">
                    <a:lumMod val="95000"/>
                    <a:lumOff val="5000"/>
                  </a:schemeClr>
                </a:solidFill>
              </a:rPr>
              <a:t>Le jour de la Saint-Valentin</a:t>
            </a:r>
            <a:endParaRPr lang="ru-RU" b="1" i="1" dirty="0">
              <a:solidFill>
                <a:srgbClr val="7A0000"/>
              </a:solidFill>
            </a:endParaRPr>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xmlns="" val="4256817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half" idx="1"/>
          </p:nvPr>
        </p:nvSpPr>
        <p:spPr/>
        <p:txBody>
          <a:bodyPr>
            <a:normAutofit/>
          </a:bodyPr>
          <a:lstStyle/>
          <a:p>
            <a:r>
              <a:rPr lang="fr-FR" sz="1500" dirty="0">
                <a:solidFill>
                  <a:schemeClr val="tx1">
                    <a:lumMod val="95000"/>
                    <a:lumOff val="5000"/>
                  </a:schemeClr>
                </a:solidFill>
              </a:rPr>
              <a:t>Le jour de la </a:t>
            </a:r>
            <a:r>
              <a:rPr lang="fr-FR" sz="1500" b="1" dirty="0">
                <a:solidFill>
                  <a:schemeClr val="tx1">
                    <a:lumMod val="95000"/>
                    <a:lumOff val="5000"/>
                  </a:schemeClr>
                </a:solidFill>
              </a:rPr>
              <a:t>Saint-Valentin</a:t>
            </a:r>
            <a:r>
              <a:rPr lang="fr-FR" sz="1500" dirty="0">
                <a:solidFill>
                  <a:schemeClr val="tx1">
                    <a:lumMod val="95000"/>
                    <a:lumOff val="5000"/>
                  </a:schemeClr>
                </a:solidFill>
              </a:rPr>
              <a:t>, le</a:t>
            </a:r>
            <a:r>
              <a:rPr lang="ru-RU" sz="1500" dirty="0">
                <a:solidFill>
                  <a:schemeClr val="tx1">
                    <a:lumMod val="95000"/>
                    <a:lumOff val="5000"/>
                  </a:schemeClr>
                </a:solidFill>
              </a:rPr>
              <a:t> 14</a:t>
            </a:r>
            <a:r>
              <a:rPr lang="en-US" sz="1500" dirty="0">
                <a:solidFill>
                  <a:schemeClr val="tx1">
                    <a:lumMod val="95000"/>
                    <a:lumOff val="5000"/>
                  </a:schemeClr>
                </a:solidFill>
              </a:rPr>
              <a:t> f</a:t>
            </a:r>
            <a:r>
              <a:rPr lang="fr-FR" sz="1500" dirty="0">
                <a:solidFill>
                  <a:schemeClr val="tx1">
                    <a:lumMod val="95000"/>
                    <a:lumOff val="5000"/>
                  </a:schemeClr>
                </a:solidFill>
              </a:rPr>
              <a:t>évrier, est considéré dans de nombreux pays comme la fête des  amoureux. Les couples en profitent pour échanger des mots doux et des cadeaux comme preuves d’amour ainsi que des roses rouges qui sont l’emblème de la passion.</a:t>
            </a:r>
          </a:p>
          <a:p>
            <a:endParaRPr lang="ru-RU" dirty="0"/>
          </a:p>
        </p:txBody>
      </p:sp>
      <p:sp>
        <p:nvSpPr>
          <p:cNvPr id="4" name="Объект 3"/>
          <p:cNvSpPr>
            <a:spLocks noGrp="1"/>
          </p:cNvSpPr>
          <p:nvPr>
            <p:ph sz="half" idx="2"/>
          </p:nvPr>
        </p:nvSpPr>
        <p:spPr/>
        <p:txBody>
          <a:bodyPr>
            <a:normAutofit/>
          </a:bodyPr>
          <a:lstStyle/>
          <a:p>
            <a:r>
              <a:rPr lang="ru-RU" sz="1600" dirty="0"/>
              <a:t>День святого Валентина, 14 февраля, считается во многих странах днем ​​влюбленных. Пары пользуются возможностью обменяться сладкими словами и подарками в качестве доказательства любви и красных роз, которые являются символом страсти.</a:t>
            </a:r>
          </a:p>
        </p:txBody>
      </p:sp>
      <p:pic>
        <p:nvPicPr>
          <p:cNvPr id="7170" name="Picture 2" descr="ÐÐ°ÑÑÐ¸Ð½ÐºÐ¸ Ð¿Ð¾ Ð·Ð°Ð¿ÑÐ¾ÑÑ Ð´ÐµÐ½Ñ ÑÐ²ÑÑÐ¾Ð³Ð¾ Ð²Ð°Ð»ÐµÐ½ÑÐ¸Ð½Ð°"/>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67744" y="3789040"/>
            <a:ext cx="4608512" cy="256028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851864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i="1" dirty="0" err="1">
                <a:solidFill>
                  <a:srgbClr val="7A0000"/>
                </a:solidFill>
                <a:effectLst>
                  <a:outerShdw blurRad="38100" dist="38100" dir="2700000" algn="tl">
                    <a:srgbClr val="000000">
                      <a:alpha val="43137"/>
                    </a:srgbClr>
                  </a:outerShdw>
                </a:effectLst>
              </a:rPr>
              <a:t>Historique</a:t>
            </a:r>
            <a:r>
              <a:rPr lang="en-US" b="1" i="1" dirty="0">
                <a:solidFill>
                  <a:srgbClr val="7A0000"/>
                </a:solidFill>
                <a:effectLst>
                  <a:outerShdw blurRad="38100" dist="38100" dir="2700000" algn="tl">
                    <a:srgbClr val="000000">
                      <a:alpha val="43137"/>
                    </a:srgbClr>
                  </a:outerShdw>
                </a:effectLst>
              </a:rPr>
              <a:t/>
            </a:r>
            <a:br>
              <a:rPr lang="en-US" b="1" i="1" dirty="0">
                <a:solidFill>
                  <a:srgbClr val="7A0000"/>
                </a:solidFill>
                <a:effectLst>
                  <a:outerShdw blurRad="38100" dist="38100" dir="2700000" algn="tl">
                    <a:srgbClr val="000000">
                      <a:alpha val="43137"/>
                    </a:srgbClr>
                  </a:outerShdw>
                </a:effectLst>
              </a:rPr>
            </a:br>
            <a:endParaRPr lang="ru-RU" b="1" i="1" dirty="0">
              <a:solidFill>
                <a:srgbClr val="7A0000"/>
              </a:solidFill>
              <a:effectLst>
                <a:outerShdw blurRad="38100" dist="38100" dir="2700000" algn="tl">
                  <a:srgbClr val="000000">
                    <a:alpha val="43137"/>
                  </a:srgbClr>
                </a:outerShdw>
              </a:effectLst>
            </a:endParaRPr>
          </a:p>
        </p:txBody>
      </p:sp>
      <p:sp>
        <p:nvSpPr>
          <p:cNvPr id="3" name="Объект 2"/>
          <p:cNvSpPr>
            <a:spLocks noGrp="1"/>
          </p:cNvSpPr>
          <p:nvPr>
            <p:ph idx="1"/>
          </p:nvPr>
        </p:nvSpPr>
        <p:spPr/>
        <p:txBody>
          <a:bodyPr>
            <a:normAutofit/>
          </a:bodyPr>
          <a:lstStyle/>
          <a:p>
            <a:pPr marL="0" indent="0">
              <a:buNone/>
            </a:pPr>
            <a:r>
              <a:rPr lang="fr-FR" sz="1100" dirty="0"/>
              <a:t>Le 14 février (</a:t>
            </a:r>
            <a:r>
              <a:rPr lang="fr-FR" sz="1100" i="1" dirty="0"/>
              <a:t>a.d. XVI Kalendas Martias</a:t>
            </a:r>
            <a:r>
              <a:rPr lang="fr-FR" sz="1100" dirty="0"/>
              <a:t>) ne correspond à aucune fête dans la religion romaine et n'a pas d'origine antique. Les Lupercales, fêtes faunesques, se déroulant le 15 février ne peuvent être assimilées à une fête des « amoureux » contrairement à ce qu'écrivent certains</a:t>
            </a:r>
            <a:r>
              <a:rPr lang="fr-FR" sz="1100" dirty="0" smtClean="0"/>
              <a:t>. L'origine </a:t>
            </a:r>
            <a:r>
              <a:rPr lang="fr-FR" sz="1100" dirty="0"/>
              <a:t>réelle de cette fête est attestée au </a:t>
            </a:r>
            <a:r>
              <a:rPr lang="fr-FR" sz="1100" cap="small" dirty="0"/>
              <a:t>xiv</a:t>
            </a:r>
            <a:r>
              <a:rPr lang="fr-FR" sz="1100" baseline="30000" dirty="0"/>
              <a:t>e</a:t>
            </a:r>
            <a:r>
              <a:rPr lang="fr-FR" sz="1100" dirty="0"/>
              <a:t> siècle dans la Grande-Bretagne encore catholique où le jour de la Saint-Valentin du 14 février était fêté comme une fête des amoureux car l'on pensait que les oiseaux choisissaient ce jour pour s'apparier</a:t>
            </a:r>
            <a:r>
              <a:rPr lang="fr-FR" sz="1100" baseline="30000" dirty="0">
                <a:hlinkClick r:id="rId2"/>
              </a:rPr>
              <a:t>1</a:t>
            </a:r>
            <a:r>
              <a:rPr lang="fr-FR" sz="1100" dirty="0"/>
              <a:t>. Restée vivace dans le </a:t>
            </a:r>
            <a:r>
              <a:rPr lang="fr-FR" sz="1100" dirty="0" smtClean="0"/>
              <a:t>monde</a:t>
            </a:r>
            <a:r>
              <a:rPr lang="ru-RU" sz="1100" dirty="0" smtClean="0"/>
              <a:t> </a:t>
            </a:r>
            <a:r>
              <a:rPr lang="fr-FR" sz="1100" dirty="0" smtClean="0"/>
              <a:t>anglo-saxon</a:t>
            </a:r>
            <a:r>
              <a:rPr lang="fr-FR" sz="1100" dirty="0"/>
              <a:t>, comme Halloween, cette fête s'est ensuite répandue à travers le continent à une époque récente.</a:t>
            </a:r>
          </a:p>
          <a:p>
            <a:pPr marL="0" indent="0">
              <a:buNone/>
            </a:pPr>
            <a:r>
              <a:rPr lang="fr-FR" sz="1100" dirty="0"/>
              <a:t>On retrouve ce même rapprochement de la Saint-Valentin avec les amoureux dans les poèmes d'Othon de Grandson, vivant en Angleterre, de Chaucer et de son contemporain Charles </a:t>
            </a:r>
            <a:r>
              <a:rPr lang="fr-FR" sz="1100" dirty="0" smtClean="0"/>
              <a:t>d'Orléans(1394-1465</a:t>
            </a:r>
            <a:r>
              <a:rPr lang="fr-FR" sz="1100" dirty="0"/>
              <a:t>) alors retenu captif en Angleterre qui fait souvent allusion à la Saint-Valentin, jour où les amoureux se choisissaient leur partenaire ou renouvelaient leur serment. Selon le comte d’Argenson, Charles d'Orléans aurait choisi ce saint comme patron des amoureux en souvenir de la « cour d'Amour » que tenait chez elle sa mère Valentine </a:t>
            </a:r>
            <a:r>
              <a:rPr lang="fr-FR" sz="1100" dirty="0" smtClean="0"/>
              <a:t>Visconti, </a:t>
            </a:r>
            <a:r>
              <a:rPr lang="fr-FR" sz="1100" dirty="0"/>
              <a:t>mais peut-être, résidant alors en Angleterre, n'a-t-il fait que reprendre les mêmes sources folkloriques que Chaucer ?</a:t>
            </a:r>
          </a:p>
          <a:p>
            <a:pPr marL="0" indent="0">
              <a:buNone/>
            </a:pPr>
            <a:r>
              <a:rPr lang="fr-FR" sz="1100" dirty="0"/>
              <a:t>Valentin de Terni fêté le 14 février est désigné par l'Église catholique comme saint patron des amoureux avec le pape Alexandre VI qui lui donne le titre de « patron des amoureux » en 1496, ce qui n'empêche pas l'Église de combattre la tradition du </a:t>
            </a:r>
            <a:r>
              <a:rPr lang="fr-FR" sz="1100" dirty="0" smtClean="0"/>
              <a:t>valentinage.</a:t>
            </a:r>
            <a:endParaRPr lang="fr-FR" sz="1100" dirty="0"/>
          </a:p>
          <a:p>
            <a:pPr marL="0" indent="0">
              <a:buNone/>
            </a:pPr>
            <a:r>
              <a:rPr lang="fr-FR" sz="1100" dirty="0"/>
              <a:t>Les documents sont assez abondants jusque vers le milieu du </a:t>
            </a:r>
            <a:r>
              <a:rPr lang="fr-FR" sz="1100" cap="small" dirty="0"/>
              <a:t>xix</a:t>
            </a:r>
            <a:r>
              <a:rPr lang="fr-FR" sz="1100" baseline="30000" dirty="0"/>
              <a:t>e</a:t>
            </a:r>
            <a:r>
              <a:rPr lang="fr-FR" sz="1100" dirty="0"/>
              <a:t> siècle</a:t>
            </a:r>
            <a:r>
              <a:rPr lang="fr-FR" sz="1100" baseline="30000" dirty="0">
                <a:hlinkClick r:id="rId2"/>
              </a:rPr>
              <a:t>5</a:t>
            </a:r>
            <a:r>
              <a:rPr lang="fr-FR" sz="1100" dirty="0"/>
              <a:t> pour permettre de constater l'extension de la coutume dans l'aristocratie européenne puis sa diffusion dans le milieu populaire au </a:t>
            </a:r>
            <a:r>
              <a:rPr lang="fr-FR" sz="1100" cap="small" dirty="0"/>
              <a:t>xviii</a:t>
            </a:r>
            <a:r>
              <a:rPr lang="fr-FR" sz="1100" baseline="30000" dirty="0"/>
              <a:t>e</a:t>
            </a:r>
            <a:r>
              <a:rPr lang="fr-FR" sz="1100" dirty="0"/>
              <a:t> siècle, ce qui explique que la </a:t>
            </a:r>
            <a:r>
              <a:rPr lang="fr-FR" sz="1100" i="1" dirty="0"/>
              <a:t>Vie des Saints</a:t>
            </a:r>
            <a:r>
              <a:rPr lang="fr-FR" sz="1100" dirty="0"/>
              <a:t> d'Adrien </a:t>
            </a:r>
            <a:r>
              <a:rPr lang="fr-FR" sz="1100" dirty="0" smtClean="0"/>
              <a:t>Baillet</a:t>
            </a:r>
            <a:r>
              <a:rPr lang="fr-FR" sz="1100" dirty="0"/>
              <a:t> en 1704, ne mentionne pas encore, dans la rubrique consacrée à Saint-Valentin, le fait qu'il serait le patron des amoureux. Cette coutume ne se déroule pas toujours le 14 février. Au cours de la semaine des valentines, ces dernières reçoivent une lettre de leur valentin qui se propose de les accompagner le jour de la fête des </a:t>
            </a:r>
            <a:r>
              <a:rPr lang="fr-FR" sz="1100" dirty="0" smtClean="0"/>
              <a:t>brandons.</a:t>
            </a:r>
            <a:endParaRPr lang="fr-FR" sz="1100" dirty="0"/>
          </a:p>
          <a:p>
            <a:pPr marL="0" indent="0">
              <a:buNone/>
            </a:pPr>
            <a:r>
              <a:rPr lang="fr-FR" sz="1100" dirty="0"/>
              <a:t>La Saint-Valentin comme fête commerciale se développe aux États-Unis au milieu du </a:t>
            </a:r>
            <a:r>
              <a:rPr lang="fr-FR" sz="1100" cap="small" dirty="0"/>
              <a:t>xix</a:t>
            </a:r>
            <a:r>
              <a:rPr lang="fr-FR" sz="1100" baseline="30000" dirty="0"/>
              <a:t>e</a:t>
            </a:r>
            <a:r>
              <a:rPr lang="fr-FR" sz="1100" dirty="0"/>
              <a:t> siècle, avec la vente de cartes qui rappellent les petits </a:t>
            </a:r>
            <a:r>
              <a:rPr lang="fr-FR" sz="1100" dirty="0" smtClean="0"/>
              <a:t>billets que </a:t>
            </a:r>
            <a:r>
              <a:rPr lang="fr-FR" sz="1100" dirty="0"/>
              <a:t>s'échangeaient le Valentin et sa </a:t>
            </a:r>
            <a:r>
              <a:rPr lang="fr-FR" sz="1100" dirty="0" smtClean="0"/>
              <a:t>Valentine.</a:t>
            </a:r>
            <a:endParaRPr lang="fr-FR" sz="1100" dirty="0"/>
          </a:p>
          <a:p>
            <a:pPr marL="0" indent="0">
              <a:buNone/>
            </a:pPr>
            <a:r>
              <a:rPr lang="fr-FR" sz="1100" dirty="0"/>
              <a:t>La Saint-Valentin est devenue une fête laïque au </a:t>
            </a:r>
            <a:r>
              <a:rPr lang="fr-FR" sz="1100" cap="small" dirty="0"/>
              <a:t>xx</a:t>
            </a:r>
            <a:r>
              <a:rPr lang="fr-FR" sz="1100" baseline="30000" dirty="0"/>
              <a:t>e</a:t>
            </a:r>
            <a:r>
              <a:rPr lang="fr-FR" sz="1100" dirty="0"/>
              <a:t> siècle. Plusieurs saints différents des premiers temps du </a:t>
            </a:r>
            <a:r>
              <a:rPr lang="fr-FR" sz="1100" dirty="0" smtClean="0"/>
              <a:t>christianisme</a:t>
            </a:r>
            <a:r>
              <a:rPr lang="ru-RU" sz="1100" dirty="0"/>
              <a:t> </a:t>
            </a:r>
            <a:r>
              <a:rPr lang="fr-FR" sz="1100" dirty="0" smtClean="0"/>
              <a:t> </a:t>
            </a:r>
            <a:r>
              <a:rPr lang="fr-FR" sz="1100" dirty="0"/>
              <a:t>nommés Valentin, sont en effet l'objet de </a:t>
            </a:r>
            <a:r>
              <a:rPr lang="fr-FR" sz="1100" dirty="0" smtClean="0"/>
              <a:t>vitae</a:t>
            </a:r>
            <a:r>
              <a:rPr lang="ru-RU" sz="1100" dirty="0" smtClean="0"/>
              <a:t> </a:t>
            </a:r>
            <a:r>
              <a:rPr lang="fr-FR" sz="1100" dirty="0" smtClean="0"/>
              <a:t>hagiographiques </a:t>
            </a:r>
            <a:r>
              <a:rPr lang="fr-FR" sz="1100" dirty="0"/>
              <a:t>légendaires. Cette confusion des origines explique que la fête religieuse de Saint Valentin a été rayée du calendrier liturgique romain en 1969 par le pape Paul </a:t>
            </a:r>
            <a:r>
              <a:rPr lang="fr-FR" sz="1100" dirty="0" smtClean="0"/>
              <a:t>VI, </a:t>
            </a:r>
            <a:r>
              <a:rPr lang="fr-FR" sz="1100" dirty="0"/>
              <a:t>mais a été conservée dans les calendriers </a:t>
            </a:r>
            <a:r>
              <a:rPr lang="fr-FR" sz="1100" dirty="0" smtClean="0"/>
              <a:t>régionaux.</a:t>
            </a:r>
            <a:endParaRPr lang="fr-FR" sz="1100" dirty="0"/>
          </a:p>
          <a:p>
            <a:pPr marL="0" indent="0">
              <a:buNone/>
            </a:pPr>
            <a:r>
              <a:rPr lang="fr-FR" sz="1100" dirty="0"/>
              <a:t>Au </a:t>
            </a:r>
            <a:r>
              <a:rPr lang="fr-FR" sz="1100" cap="small" dirty="0"/>
              <a:t>xx</a:t>
            </a:r>
            <a:r>
              <a:rPr lang="fr-FR" sz="1100" baseline="30000" dirty="0"/>
              <a:t>e</a:t>
            </a:r>
            <a:r>
              <a:rPr lang="fr-FR" sz="1100" dirty="0"/>
              <a:t> et </a:t>
            </a:r>
            <a:r>
              <a:rPr lang="fr-FR" sz="1100" cap="small" dirty="0"/>
              <a:t>xxi</a:t>
            </a:r>
            <a:r>
              <a:rPr lang="fr-FR" sz="1100" baseline="30000" dirty="0"/>
              <a:t>e</a:t>
            </a:r>
            <a:r>
              <a:rPr lang="fr-FR" sz="1100" dirty="0"/>
              <a:t> siècles, la Saint-Valentin reste une fête commerciale pour certains, une occasion de célébrer l'amour pour d'autres</a:t>
            </a:r>
          </a:p>
          <a:p>
            <a:endParaRPr lang="ru-RU" sz="1100" dirty="0"/>
          </a:p>
        </p:txBody>
      </p:sp>
    </p:spTree>
    <p:extLst>
      <p:ext uri="{BB962C8B-B14F-4D97-AF65-F5344CB8AC3E}">
        <p14:creationId xmlns:p14="http://schemas.microsoft.com/office/powerpoint/2010/main" xmlns="" val="2276369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solidFill>
                  <a:srgbClr val="7A0000"/>
                </a:solidFill>
                <a:effectLst>
                  <a:outerShdw blurRad="38100" dist="38100" dir="2700000" algn="tl">
                    <a:srgbClr val="000000">
                      <a:alpha val="43137"/>
                    </a:srgbClr>
                  </a:outerShdw>
                </a:effectLst>
              </a:rPr>
              <a:t>История праздника</a:t>
            </a:r>
            <a:endParaRPr lang="ru-RU" b="1" i="1" dirty="0">
              <a:solidFill>
                <a:srgbClr val="7A0000"/>
              </a:solidFill>
              <a:effectLst>
                <a:outerShdw blurRad="38100" dist="38100" dir="2700000" algn="tl">
                  <a:srgbClr val="000000">
                    <a:alpha val="43137"/>
                  </a:srgbClr>
                </a:outerShdw>
              </a:effectLst>
            </a:endParaRPr>
          </a:p>
        </p:txBody>
      </p:sp>
      <p:sp>
        <p:nvSpPr>
          <p:cNvPr id="3" name="Объект 2"/>
          <p:cNvSpPr>
            <a:spLocks noGrp="1"/>
          </p:cNvSpPr>
          <p:nvPr>
            <p:ph idx="1"/>
          </p:nvPr>
        </p:nvSpPr>
        <p:spPr/>
        <p:txBody>
          <a:bodyPr>
            <a:noAutofit/>
          </a:bodyPr>
          <a:lstStyle/>
          <a:p>
            <a:pPr marL="0" indent="0">
              <a:buNone/>
            </a:pPr>
            <a:r>
              <a:rPr lang="ru-RU" sz="1100" dirty="0"/>
              <a:t>14 февраля (XVI </a:t>
            </a:r>
            <a:r>
              <a:rPr lang="ru-RU" sz="1100" dirty="0" err="1"/>
              <a:t>XVI</a:t>
            </a:r>
            <a:r>
              <a:rPr lang="ru-RU" sz="1100" dirty="0"/>
              <a:t> </a:t>
            </a:r>
            <a:r>
              <a:rPr lang="ru-RU" sz="1100" dirty="0" err="1"/>
              <a:t>Kalendas</a:t>
            </a:r>
            <a:r>
              <a:rPr lang="ru-RU" sz="1100" dirty="0"/>
              <a:t> </a:t>
            </a:r>
            <a:r>
              <a:rPr lang="ru-RU" sz="1100" dirty="0" err="1"/>
              <a:t>Martias</a:t>
            </a:r>
            <a:r>
              <a:rPr lang="ru-RU" sz="1100" dirty="0"/>
              <a:t>) не соответствует ни одному празднику в римской религии и не имеет древнего происхождения.  </a:t>
            </a:r>
            <a:r>
              <a:rPr lang="ru-RU" sz="1100" dirty="0" err="1"/>
              <a:t>Lupercales</a:t>
            </a:r>
            <a:r>
              <a:rPr lang="ru-RU" sz="1100" dirty="0"/>
              <a:t>, </a:t>
            </a:r>
            <a:r>
              <a:rPr lang="ru-RU" sz="1100" dirty="0" err="1"/>
              <a:t>фаунальные</a:t>
            </a:r>
            <a:r>
              <a:rPr lang="ru-RU" sz="1100" dirty="0"/>
              <a:t> праздники, проходящие 15 февраля, нельзя сравнивать с партией «влюбленных» вопреки тому, что некоторые пишут.  Истинное происхождение этого праздника засвидетельствовано в четырнадцатом веке в тихой католической Британии, где День Святого Валентина 14 февраля отмечался как праздник влюбленных, потому что считалось, что птицы выбрали этот день для своих  «apparier1.  Оставаясь живым в англосаксонском мире, как Хэллоуин, этот праздник затем распространился по всему континенту в последнее время.</a:t>
            </a:r>
          </a:p>
          <a:p>
            <a:pPr marL="0" indent="0">
              <a:buNone/>
            </a:pPr>
            <a:r>
              <a:rPr lang="ru-RU" sz="1100" dirty="0"/>
              <a:t> Мы находим это же сближение Дня святого Валентина с любовниками в стихах </a:t>
            </a:r>
            <a:r>
              <a:rPr lang="ru-RU" sz="1100" dirty="0" err="1"/>
              <a:t>Отона</a:t>
            </a:r>
            <a:r>
              <a:rPr lang="ru-RU" sz="1100" dirty="0"/>
              <a:t> де Внука, живущего в Англии, Чосера и его современного Карла Орлеанского (1394-1465), которые в то время держали в плену в Англии, которую часто называют  в День святого Валентина, день, когда влюбленные выбрали своего партнера или возобновили свою клятву.  По словам графа </a:t>
            </a:r>
            <a:r>
              <a:rPr lang="ru-RU" sz="1100" dirty="0" err="1"/>
              <a:t>Аргенсона</a:t>
            </a:r>
            <a:r>
              <a:rPr lang="ru-RU" sz="1100" dirty="0"/>
              <a:t>, Карл Орлеанский выбрал бы эту святую как покровителя влюбленных в память о «Суде любви», в котором находилась ее мать Валентина </a:t>
            </a:r>
            <a:r>
              <a:rPr lang="ru-RU" sz="1100" dirty="0" err="1"/>
              <a:t>Висконти</a:t>
            </a:r>
            <a:r>
              <a:rPr lang="ru-RU" sz="1100" dirty="0"/>
              <a:t>, но, возможно, проживающего тогда в Англии, нет  Он брал только те же народные источники, что и Чосер?</a:t>
            </a:r>
          </a:p>
          <a:p>
            <a:pPr marL="0" indent="0">
              <a:buNone/>
            </a:pPr>
            <a:r>
              <a:rPr lang="ru-RU" sz="1100" dirty="0"/>
              <a:t> Валентин де </a:t>
            </a:r>
            <a:r>
              <a:rPr lang="ru-RU" sz="1100" dirty="0" err="1"/>
              <a:t>Терни</a:t>
            </a:r>
            <a:r>
              <a:rPr lang="ru-RU" sz="1100" dirty="0"/>
              <a:t>, отмечаемый 14 февраля, назначается католической церковью в качестве покровителя влюбленных вместе с папой Александром VI, который в 1496 году дает ему титул «покровителя влюбленных», что не мешает Церкви бороться с  традиция </a:t>
            </a:r>
            <a:r>
              <a:rPr lang="ru-RU" sz="1100" dirty="0" err="1"/>
              <a:t>валентинки</a:t>
            </a:r>
            <a:r>
              <a:rPr lang="ru-RU" sz="1100" dirty="0"/>
              <a:t>.</a:t>
            </a:r>
          </a:p>
          <a:p>
            <a:pPr marL="0" indent="0">
              <a:buNone/>
            </a:pPr>
            <a:r>
              <a:rPr lang="ru-RU" sz="1100" dirty="0"/>
              <a:t> Документов довольно много, примерно до середины девятнадцатого века5, что позволяет нам заметить расширение обычая в европейской аристократии, а затем его распространение в народной среде в восемнадцатом веке, что объясняет, почему «Жизнь святых» Адриана </a:t>
            </a:r>
            <a:r>
              <a:rPr lang="ru-RU" sz="1100" dirty="0" err="1"/>
              <a:t>Байе</a:t>
            </a:r>
            <a:r>
              <a:rPr lang="ru-RU" sz="1100" dirty="0"/>
              <a:t>  в 1704 году в разделе, посвященном Дню Святого Валентина, не упоминается тот факт, что он будет покровителем влюбленных.  Этот обычай не всегда имеет место 14 февраля.  В течение недели </a:t>
            </a:r>
            <a:r>
              <a:rPr lang="ru-RU" sz="1100" dirty="0" err="1"/>
              <a:t>валентинок</a:t>
            </a:r>
            <a:r>
              <a:rPr lang="ru-RU" sz="1100" dirty="0"/>
              <a:t> последние получают письмо от своей </a:t>
            </a:r>
            <a:r>
              <a:rPr lang="ru-RU" sz="1100" dirty="0" err="1"/>
              <a:t>валентинки</a:t>
            </a:r>
            <a:r>
              <a:rPr lang="ru-RU" sz="1100" dirty="0"/>
              <a:t>, которая предлагает сопровождать их в день праздника огненных брендов.</a:t>
            </a:r>
          </a:p>
          <a:p>
            <a:pPr marL="0" indent="0">
              <a:buNone/>
            </a:pPr>
            <a:r>
              <a:rPr lang="ru-RU" sz="1100" dirty="0"/>
              <a:t> День святого Валентина как коммерческий фестиваль развивался в Соединенных Штатах в середине девятнадцатого века, когда продажа карт напоминала небольшие купюры, которыми обменивались Валентина и Валентина.</a:t>
            </a:r>
          </a:p>
          <a:p>
            <a:pPr marL="0" indent="0">
              <a:buNone/>
            </a:pPr>
            <a:r>
              <a:rPr lang="ru-RU" sz="1100" dirty="0"/>
              <a:t> День Святого Валентина стал светским праздником в двадцатом веке.  Многие разные святые первых дней христианства по имени Валентин действительно являются объектом легендарных агиографических биографий.  Эта путаница в происхождении объясняет, что религиозный праздник Святого Валентина был удален из римского литургического календаря в 1969 году папой Павлом VI, но был сохранен в региональных календарях.</a:t>
            </a:r>
          </a:p>
          <a:p>
            <a:pPr marL="0" indent="0">
              <a:buNone/>
            </a:pPr>
            <a:r>
              <a:rPr lang="ru-RU" sz="1100" dirty="0"/>
              <a:t> В двадцатом и двадцать первом веках День святого Валентина для некоторых остается коммерческим праздником, возможностью отпраздновать любовь к другим</a:t>
            </a:r>
          </a:p>
        </p:txBody>
      </p:sp>
      <p:pic>
        <p:nvPicPr>
          <p:cNvPr id="2050" name="Picture 2" descr="ÐÐ°ÑÑÐ¸Ð½ÐºÐ¸ Ð¿Ð¾ Ð·Ð°Ð¿ÑÐ¾ÑÑ ÐºÐ°ÑÑÐ¸Ð½ÐºÐ¸ Ð´Ð»Ñ Ð¿ÑÐµÐ·ÐµÐ½ÑÐ°ÑÐ¸Ð¸ ÐºÐ¾ Ð´Ð½Ñ ÑÐ²ÑÑÐ¾Ð³Ð¾ Ð²Ð°Ð»ÐµÐ½ÑÐ¸Ð½Ð°"/>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308304" y="406225"/>
            <a:ext cx="1656184" cy="110412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763390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62500" lnSpcReduction="20000"/>
          </a:bodyPr>
          <a:lstStyle/>
          <a:p>
            <a:pPr marL="0" indent="0">
              <a:buNone/>
            </a:pPr>
            <a:r>
              <a:rPr lang="ru-RU" dirty="0"/>
              <a:t>Во </a:t>
            </a:r>
            <a:r>
              <a:rPr lang="ru-RU" b="1" dirty="0"/>
              <a:t>Франции</a:t>
            </a:r>
            <a:r>
              <a:rPr lang="ru-RU" dirty="0"/>
              <a:t>, в которой к вопросам любви всегда относились с должным уважением, день всех влюбленных издавна был весьма почитаемым. Традиционным подарком в этот день являются драгоценности. Особенностью является то, что это праздник не только двух любящих людей, но и всех, кого любят: бабушкам, дедушкам, друзьям, знакомым. Именно галантные французы претендуют на право «введения» первыми у себя столь популярных нынче «</a:t>
            </a:r>
            <a:r>
              <a:rPr lang="ru-RU" dirty="0" err="1"/>
              <a:t>валентинок</a:t>
            </a:r>
            <a:r>
              <a:rPr lang="ru-RU" dirty="0"/>
              <a:t>». Только в Средние века это были не открытки, а любовные послания-четверостишия. Кроме открыток-сердечек во Франции дарят белье, шоколадные муссы, конфеты, романтические путешествия, «счастливые» лотерейные билеты, нарезанную сердечками колбасу, розовые йогурты, искусственные цветы, с французским акцентом бубнящие что-то вроде «Я буду любить тебя вечно!». Также день св. Валентина считается наиболее удачным днем для предложения руки и сердца. Под шампанское и десерт, возлюбленной протягивается красная (синяя, белая, голубая) коробочка с «</a:t>
            </a:r>
            <a:r>
              <a:rPr lang="ru-RU" dirty="0" err="1"/>
              <a:t>фиансай</a:t>
            </a:r>
            <a:r>
              <a:rPr lang="ru-RU" dirty="0"/>
              <a:t>», так называемым «кольцом на помолвку».</a:t>
            </a:r>
          </a:p>
          <a:p>
            <a:endParaRPr lang="ru-RU" dirty="0"/>
          </a:p>
        </p:txBody>
      </p:sp>
    </p:spTree>
    <p:extLst>
      <p:ext uri="{BB962C8B-B14F-4D97-AF65-F5344CB8AC3E}">
        <p14:creationId xmlns:p14="http://schemas.microsoft.com/office/powerpoint/2010/main" xmlns="" val="2048966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8229600" cy="216024"/>
          </a:xfrm>
        </p:spPr>
        <p:txBody>
          <a:bodyPr>
            <a:normAutofit fontScale="90000"/>
          </a:bodyPr>
          <a:lstStyle/>
          <a:p>
            <a:r>
              <a:rPr lang="ru-RU" b="1" i="1" dirty="0" smtClean="0">
                <a:solidFill>
                  <a:srgbClr val="7A0000"/>
                </a:solidFill>
                <a:effectLst>
                  <a:outerShdw blurRad="38100" dist="38100" dir="2700000" algn="tl">
                    <a:srgbClr val="000000">
                      <a:alpha val="43137"/>
                    </a:srgbClr>
                  </a:outerShdw>
                </a:effectLst>
              </a:rPr>
              <a:t>Факты</a:t>
            </a:r>
            <a:endParaRPr lang="ru-RU" b="1" i="1" dirty="0">
              <a:solidFill>
                <a:srgbClr val="7A0000"/>
              </a:solidFill>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323528" y="476672"/>
            <a:ext cx="3898776" cy="6120680"/>
          </a:xfrm>
        </p:spPr>
        <p:txBody>
          <a:bodyPr>
            <a:noAutofit/>
          </a:bodyPr>
          <a:lstStyle/>
          <a:p>
            <a:r>
              <a:rPr lang="ru-RU" sz="1300" dirty="0"/>
              <a:t>85% всем </a:t>
            </a:r>
            <a:r>
              <a:rPr lang="ru-RU" sz="1300" dirty="0" err="1"/>
              <a:t>валентинок</a:t>
            </a:r>
            <a:r>
              <a:rPr lang="ru-RU" sz="1300" dirty="0"/>
              <a:t> приобретают женщины.</a:t>
            </a:r>
          </a:p>
          <a:p>
            <a:r>
              <a:rPr lang="ru-RU" sz="1300" dirty="0"/>
              <a:t>В день Святого Валентина продается более 50 миллионов роз каждый год.</a:t>
            </a:r>
          </a:p>
          <a:p>
            <a:r>
              <a:rPr lang="ru-RU" sz="1300" dirty="0"/>
              <a:t>По статистике 53% женщин бросают своих парней, если не получают подарка на день всех влюбленных.</a:t>
            </a:r>
          </a:p>
          <a:p>
            <a:r>
              <a:rPr lang="ru-RU" sz="1300" dirty="0"/>
              <a:t>Символом дня святого Валентина является красное сердце. Этот цвет ассоциируется с цветом крови. По преданию, когда-то люди считали, что именно в сердце созревают любовные чувства.</a:t>
            </a:r>
          </a:p>
          <a:p>
            <a:r>
              <a:rPr lang="ru-RU" sz="1300" dirty="0"/>
              <a:t>39% всех подарков и конфет на день святого Валентина получают дети.</a:t>
            </a:r>
          </a:p>
          <a:p>
            <a:r>
              <a:rPr lang="ru-RU" sz="1300" dirty="0" err="1" smtClean="0"/>
              <a:t>Валентинки</a:t>
            </a:r>
            <a:r>
              <a:rPr lang="ru-RU" sz="1300" dirty="0" smtClean="0"/>
              <a:t> </a:t>
            </a:r>
            <a:r>
              <a:rPr lang="ru-RU" sz="1300" dirty="0"/>
              <a:t>часто украшают ленточками. Эта традиция уходит с корнями в средневековье, когда дамы дарили рыцарям ленты на удачу.</a:t>
            </a:r>
          </a:p>
          <a:p>
            <a:r>
              <a:rPr lang="ru-RU" sz="1300" dirty="0"/>
              <a:t>День святого Валентина – второй после Рождества по количеству проданных открыток.</a:t>
            </a:r>
          </a:p>
          <a:p>
            <a:r>
              <a:rPr lang="ru-RU" sz="1300" dirty="0"/>
              <a:t>Около миллиарда </a:t>
            </a:r>
            <a:r>
              <a:rPr lang="ru-RU" sz="1300" dirty="0" err="1"/>
              <a:t>валентинок</a:t>
            </a:r>
            <a:r>
              <a:rPr lang="ru-RU" sz="1300" dirty="0"/>
              <a:t> рассылается каждый год по всему миру.</a:t>
            </a:r>
          </a:p>
          <a:p>
            <a:r>
              <a:rPr lang="ru-RU" sz="1300" dirty="0"/>
              <a:t>Второе, альтернативное название дня святого Валентина – «Птичья свадьба», потому как когда-то считали, что в середине февраля птицы собираются в брачные пары.</a:t>
            </a:r>
          </a:p>
          <a:p>
            <a:r>
              <a:rPr lang="ru-RU" sz="1300" dirty="0"/>
              <a:t>В США миллионы людей покупают подарки на день всех влюбленных своим животным</a:t>
            </a:r>
            <a:r>
              <a:rPr lang="ru-RU" sz="1300" dirty="0" smtClean="0"/>
              <a:t>.</a:t>
            </a:r>
            <a:endParaRPr lang="ru-RU" sz="1300" dirty="0"/>
          </a:p>
        </p:txBody>
      </p:sp>
      <p:pic>
        <p:nvPicPr>
          <p:cNvPr id="4098" name="Picture 2" descr="ÐÐ°ÑÑÐ¸Ð½ÐºÐ¸ Ð¿Ð¾ Ð·Ð°Ð¿ÑÐ¾ÑÑ Ð²Ð°Ð»ÐµÐ½ÑÐ¸Ð½ÐºÐ¸"/>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881566" y="764704"/>
            <a:ext cx="3725093" cy="2348133"/>
          </a:xfrm>
          <a:prstGeom prst="rect">
            <a:avLst/>
          </a:prstGeom>
          <a:noFill/>
          <a:extLst>
            <a:ext uri="{909E8E84-426E-40DD-AFC4-6F175D3DCCD1}">
              <a14:hiddenFill xmlns:a14="http://schemas.microsoft.com/office/drawing/2010/main" xmlns="">
                <a:solidFill>
                  <a:srgbClr val="FFFFFF"/>
                </a:solidFill>
              </a14:hiddenFill>
            </a:ext>
          </a:extLst>
        </p:spPr>
      </p:pic>
      <p:pic>
        <p:nvPicPr>
          <p:cNvPr id="4099" name="Picture 3" descr="C:\Users\Папа\Downloads\КАТЕ.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881566" y="3501008"/>
            <a:ext cx="3746241" cy="235131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881777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68422"/>
          </a:xfrm>
        </p:spPr>
        <p:txBody>
          <a:bodyPr>
            <a:normAutofit fontScale="90000"/>
          </a:bodyPr>
          <a:lstStyle/>
          <a:p>
            <a:endParaRPr lang="ru-RU" dirty="0"/>
          </a:p>
        </p:txBody>
      </p:sp>
      <p:sp>
        <p:nvSpPr>
          <p:cNvPr id="3" name="Объект 2"/>
          <p:cNvSpPr>
            <a:spLocks noGrp="1"/>
          </p:cNvSpPr>
          <p:nvPr>
            <p:ph idx="1"/>
          </p:nvPr>
        </p:nvSpPr>
        <p:spPr>
          <a:xfrm>
            <a:off x="467544" y="764704"/>
            <a:ext cx="4680520" cy="5976664"/>
          </a:xfrm>
        </p:spPr>
        <p:txBody>
          <a:bodyPr>
            <a:noAutofit/>
          </a:bodyPr>
          <a:lstStyle/>
          <a:p>
            <a:r>
              <a:rPr lang="ru-RU" sz="1600" dirty="0"/>
              <a:t>В Дании на день всех влюбленных принято дарить друг другу белые засушенные цветы.</a:t>
            </a:r>
          </a:p>
          <a:p>
            <a:r>
              <a:rPr lang="ru-RU" sz="1600" dirty="0"/>
              <a:t>В Голландии на праздник дня святого Валентина женщина может попросить мужчину стать ее мужем, и это будет считаться естественным. Если мужчина отказывает, он дарит даме платье.</a:t>
            </a:r>
          </a:p>
          <a:p>
            <a:r>
              <a:rPr lang="ru-RU" sz="1600" dirty="0"/>
              <a:t>В Германии в день святого Валентина проходят специальные церковные богослужения.</a:t>
            </a:r>
          </a:p>
          <a:p>
            <a:r>
              <a:rPr lang="ru-RU" sz="1600" dirty="0"/>
              <a:t>В Финляндии 14 февраля можно дарить друг другу что угодно, лишь бы это было в форме сердца.</a:t>
            </a:r>
          </a:p>
          <a:p>
            <a:r>
              <a:rPr lang="ru-RU" sz="1600" dirty="0"/>
              <a:t>На Ямайке, если молодые решили пожениться в день святого Валентина, проводится «голая свадьба», на которую новобрачные надевают только обручальные кольца.</a:t>
            </a:r>
          </a:p>
          <a:p>
            <a:r>
              <a:rPr lang="ru-RU" sz="1600" dirty="0"/>
              <a:t>В Италии день святого Валентина называется сладким днем. Итальянцы дарят друг другу торты, украшенные голубями и сердечками</a:t>
            </a:r>
            <a:r>
              <a:rPr lang="ru-RU" sz="1600" dirty="0" smtClean="0"/>
              <a:t>.</a:t>
            </a:r>
            <a:endParaRPr lang="ru-RU" sz="1600" dirty="0"/>
          </a:p>
        </p:txBody>
      </p:sp>
      <p:pic>
        <p:nvPicPr>
          <p:cNvPr id="5122" name="Picture 2" descr="C:\Users\Папа\Downloads\ккк.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292080" y="692696"/>
            <a:ext cx="3529344" cy="2238121"/>
          </a:xfrm>
          <a:prstGeom prst="rect">
            <a:avLst/>
          </a:prstGeom>
          <a:noFill/>
          <a:extLst>
            <a:ext uri="{909E8E84-426E-40DD-AFC4-6F175D3DCCD1}">
              <a14:hiddenFill xmlns:a14="http://schemas.microsoft.com/office/drawing/2010/main" xmlns="">
                <a:solidFill>
                  <a:srgbClr val="FFFFFF"/>
                </a:solidFill>
              </a14:hiddenFill>
            </a:ext>
          </a:extLst>
        </p:spPr>
      </p:pic>
      <p:pic>
        <p:nvPicPr>
          <p:cNvPr id="5124" name="Picture 4" descr="ÐÐ°ÑÑÐ¸Ð½ÐºÐ¸ Ð¿Ð¾ Ð·Ð°Ð¿ÑÐ¾ÑÑ Ð´ÐµÐ½Ñ ÑÐ²ÑÑÐ¾Ð³Ð¾ Ð²Ð°Ð»ÐµÐ½ÑÐ¸Ð½Ð°"/>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292080" y="3645024"/>
            <a:ext cx="3529344" cy="223659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046036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46050"/>
          </a:xfrm>
        </p:spPr>
        <p:txBody>
          <a:bodyPr>
            <a:normAutofit fontScale="90000"/>
          </a:bodyPr>
          <a:lstStyle/>
          <a:p>
            <a:endParaRPr lang="ru-RU" dirty="0"/>
          </a:p>
        </p:txBody>
      </p:sp>
      <p:sp>
        <p:nvSpPr>
          <p:cNvPr id="3" name="Объект 2"/>
          <p:cNvSpPr>
            <a:spLocks noGrp="1"/>
          </p:cNvSpPr>
          <p:nvPr>
            <p:ph idx="1"/>
          </p:nvPr>
        </p:nvSpPr>
        <p:spPr>
          <a:xfrm>
            <a:off x="457200" y="836712"/>
            <a:ext cx="4402832" cy="5289451"/>
          </a:xfrm>
        </p:spPr>
        <p:txBody>
          <a:bodyPr>
            <a:noAutofit/>
          </a:bodyPr>
          <a:lstStyle/>
          <a:p>
            <a:r>
              <a:rPr lang="ru-RU" sz="1200" dirty="0"/>
              <a:t>В Иране и Саудовской Аравии праздник дня святого Валентина под запретом, а тех, кто ослушался, штрафуют на огромные суммы. Власти этих государств считают, что день всех влюбленных пагубно действует на умы граждан и пропагандирует греховные традиции. Кроме того, там запрещены плющевые мишки, как атрибут «блудливого» праздника.</a:t>
            </a:r>
          </a:p>
          <a:p>
            <a:r>
              <a:rPr lang="ru-RU" sz="1200" dirty="0"/>
              <a:t>В Техасе есть город Валентин. Это название он получил потому, что первый поезд сюда прибыл 14 февраля.</a:t>
            </a:r>
          </a:p>
          <a:p>
            <a:r>
              <a:rPr lang="ru-RU" sz="1200" dirty="0"/>
              <a:t>В Британии в день всех влюбленных незамужняя девушка встает на рассвете, становится у окна и смотрит на мужчин. По поверью, первый, которого она увидят, и станет ее суженным.</a:t>
            </a:r>
          </a:p>
          <a:p>
            <a:r>
              <a:rPr lang="ru-RU" sz="1200" dirty="0"/>
              <a:t>По древнему преданию, если девушка увидит над своей головой щегла, то она выйдет замуж за богача, а если воробья – за бедняка.</a:t>
            </a:r>
          </a:p>
          <a:p>
            <a:r>
              <a:rPr lang="ru-RU" sz="1200" dirty="0"/>
              <a:t>В конце XIX века в некоторых странах </a:t>
            </a:r>
            <a:r>
              <a:rPr lang="ru-RU" sz="1200" dirty="0" err="1"/>
              <a:t>валентинки</a:t>
            </a:r>
            <a:r>
              <a:rPr lang="ru-RU" sz="1200" dirty="0"/>
              <a:t> были официально запрещены. На почтах их не принимали, считая «неприличными».</a:t>
            </a:r>
          </a:p>
          <a:p>
            <a:r>
              <a:rPr lang="ru-RU" sz="1200" dirty="0" smtClean="0"/>
              <a:t>В </a:t>
            </a:r>
            <a:r>
              <a:rPr lang="ru-RU" sz="1200" dirty="0"/>
              <a:t>некоторых странах 14 февраля выбирают двух Валентинов – парня и девушку, которые должны весь год символизировать любовь.</a:t>
            </a:r>
          </a:p>
          <a:p>
            <a:r>
              <a:rPr lang="ru-RU" sz="1200" dirty="0"/>
              <a:t>Первой </a:t>
            </a:r>
            <a:r>
              <a:rPr lang="ru-RU" sz="1200" dirty="0" err="1"/>
              <a:t>валентинкой</a:t>
            </a:r>
            <a:r>
              <a:rPr lang="ru-RU" sz="1200" dirty="0"/>
              <a:t> была карточка, которую герцог Орлеанский Чарльз в 1415 году послал своей жене из тюрьмы Тауэр, куда был заточен. Карточка и сейчас хранится в Британском музее.</a:t>
            </a:r>
          </a:p>
          <a:p>
            <a:r>
              <a:rPr lang="ru-RU" sz="1200" dirty="0"/>
              <a:t>В Европе день святого Валентина отмечается с 13-го века, в США – с 18-го, в России – с 21-го.</a:t>
            </a:r>
          </a:p>
          <a:p>
            <a:endParaRPr lang="ru-RU" sz="1200" dirty="0"/>
          </a:p>
        </p:txBody>
      </p:sp>
      <p:pic>
        <p:nvPicPr>
          <p:cNvPr id="6146" name="Picture 2" descr="ÐÐ°ÑÑÐ¸Ð½ÐºÐ¸ Ð¿Ð¾ Ð·Ð°Ð¿ÑÐ¾ÑÑ Ð´ÐµÐ½Ñ ÑÐ²ÑÑÐ¾Ð³Ð¾ Ð²Ð°Ð»ÐµÐ½ÑÐ¸Ð½Ð°"/>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166041" y="908720"/>
            <a:ext cx="3608917" cy="2448272"/>
          </a:xfrm>
          <a:prstGeom prst="rect">
            <a:avLst/>
          </a:prstGeom>
          <a:noFill/>
          <a:extLst>
            <a:ext uri="{909E8E84-426E-40DD-AFC4-6F175D3DCCD1}">
              <a14:hiddenFill xmlns:a14="http://schemas.microsoft.com/office/drawing/2010/main" xmlns="">
                <a:solidFill>
                  <a:srgbClr val="FFFFFF"/>
                </a:solidFill>
              </a14:hiddenFill>
            </a:ext>
          </a:extLst>
        </p:spPr>
      </p:pic>
      <p:pic>
        <p:nvPicPr>
          <p:cNvPr id="6148" name="Picture 4" descr="ÐÐ°ÑÑÐ¸Ð½ÐºÐ¸ Ð¿Ð¾ Ð·Ð°Ð¿ÑÐ¾ÑÑ Ð´ÐµÐ½Ñ ÑÐ²ÑÑÐ¾Ð³Ð¾ Ð²Ð°Ð»ÐµÐ½ÑÐ¸Ð½Ð°"/>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166041" y="3717033"/>
            <a:ext cx="3667413" cy="230425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15897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2034"/>
          </a:xfrm>
        </p:spPr>
        <p:txBody>
          <a:bodyPr>
            <a:normAutofit fontScale="90000"/>
          </a:bodyPr>
          <a:lstStyle/>
          <a:p>
            <a:endParaRPr lang="ru-RU" dirty="0"/>
          </a:p>
        </p:txBody>
      </p:sp>
      <p:sp>
        <p:nvSpPr>
          <p:cNvPr id="3" name="Объект 2"/>
          <p:cNvSpPr>
            <a:spLocks noGrp="1"/>
          </p:cNvSpPr>
          <p:nvPr>
            <p:ph idx="1"/>
          </p:nvPr>
        </p:nvSpPr>
        <p:spPr>
          <a:xfrm>
            <a:off x="395536" y="692696"/>
            <a:ext cx="4330824" cy="5544616"/>
          </a:xfrm>
        </p:spPr>
        <p:txBody>
          <a:bodyPr>
            <a:normAutofit fontScale="47500" lnSpcReduction="20000"/>
          </a:bodyPr>
          <a:lstStyle/>
          <a:p>
            <a:r>
              <a:rPr lang="ru-RU" dirty="0"/>
              <a:t>Ричард </a:t>
            </a:r>
            <a:r>
              <a:rPr lang="ru-RU" dirty="0" err="1"/>
              <a:t>Кэдбери</a:t>
            </a:r>
            <a:r>
              <a:rPr lang="ru-RU" dirty="0"/>
              <a:t> первый представил коробку с шоколадом на день святого Валентина в 1868 году.</a:t>
            </a:r>
          </a:p>
          <a:p>
            <a:r>
              <a:rPr lang="ru-RU" dirty="0"/>
              <a:t>Каждый год в Верону, родину Ромео и Джульетты, приходит около 1000 писем для Джульетты.</a:t>
            </a:r>
          </a:p>
          <a:p>
            <a:r>
              <a:rPr lang="ru-RU" dirty="0"/>
              <a:t>На первом месте по получению поздравительных открыток на день святого Валентина стоят учителя. На втором – дети, на третьем – жены.</a:t>
            </a:r>
          </a:p>
          <a:p>
            <a:r>
              <a:rPr lang="ru-RU" dirty="0"/>
              <a:t>Согласно поверью, ребенок, родившийся в день святого Валентина, будет любвеобильным.</a:t>
            </a:r>
          </a:p>
          <a:p>
            <a:r>
              <a:rPr lang="ru-RU" dirty="0"/>
              <a:t>В Японии день святого Валентина считается «мужским восьмым марта» и сильная половина получает подарки от своих вторых половинок. Мужчины в ответ благодарят девушек, даря им шоколад и красивые открытки 14 марта, в Белый День.</a:t>
            </a:r>
          </a:p>
          <a:p>
            <a:r>
              <a:rPr lang="ru-RU" dirty="0"/>
              <a:t>В Англии 14 февраля принято объяснять в любви всем, кого любишь. Даже кошкам и лошадям.</a:t>
            </a:r>
          </a:p>
          <a:p>
            <a:r>
              <a:rPr lang="ru-RU" dirty="0"/>
              <a:t>Во Франции на день святого Валентина принято дарить любовные четверостишья и помидоры – именно этот красный овощ считается у французов «яблоком любви».</a:t>
            </a:r>
          </a:p>
          <a:p>
            <a:endParaRPr lang="ru-RU" dirty="0"/>
          </a:p>
        </p:txBody>
      </p:sp>
      <p:pic>
        <p:nvPicPr>
          <p:cNvPr id="8194" name="Picture 2" descr="ÐÐ°ÑÑÐ¸Ð½ÐºÐ¸ Ð¿Ð¾ Ð·Ð°Ð¿ÑÐ¾ÑÑ Ð´ÐµÐ½Ñ ÑÐ²ÑÑÐ¾Ð³Ð¾ Ð²Ð°Ð»ÐµÐ½ÑÐ¸Ð½Ð°"/>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780738" y="1124745"/>
            <a:ext cx="3995936" cy="1656184"/>
          </a:xfrm>
          <a:prstGeom prst="rect">
            <a:avLst/>
          </a:prstGeom>
          <a:noFill/>
          <a:extLst>
            <a:ext uri="{909E8E84-426E-40DD-AFC4-6F175D3DCCD1}">
              <a14:hiddenFill xmlns:a14="http://schemas.microsoft.com/office/drawing/2010/main" xmlns="">
                <a:solidFill>
                  <a:srgbClr val="FFFFFF"/>
                </a:solidFill>
              </a14:hiddenFill>
            </a:ext>
          </a:extLst>
        </p:spPr>
      </p:pic>
      <p:pic>
        <p:nvPicPr>
          <p:cNvPr id="8196" name="Picture 4" descr="ÐÐ°ÑÑÐ¸Ð½ÐºÐ¸ Ð¿Ð¾ Ð·Ð°Ð¿ÑÐ¾ÑÑ Ð´ÐµÐ½Ñ ÑÐ²ÑÑÐ¾Ð³Ð¾ Ð²Ð°Ð»ÐµÐ½ÑÐ¸Ð½Ð°"/>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80738" y="3284985"/>
            <a:ext cx="3995936" cy="2448272"/>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9663648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1190</Words>
  <Application>Microsoft Office PowerPoint</Application>
  <PresentationFormat>Экран (4:3)</PresentationFormat>
  <Paragraphs>52</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Le jour de la Saint-Valentin</vt:lpstr>
      <vt:lpstr>Слайд 2</vt:lpstr>
      <vt:lpstr>Historique </vt:lpstr>
      <vt:lpstr>История праздника</vt:lpstr>
      <vt:lpstr>Слайд 5</vt:lpstr>
      <vt:lpstr>Факты</vt:lpstr>
      <vt:lpstr>Слайд 7</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Папа</dc:creator>
  <cp:lastModifiedBy>Павел Александрович</cp:lastModifiedBy>
  <cp:revision>7</cp:revision>
  <dcterms:created xsi:type="dcterms:W3CDTF">2019-03-13T18:10:17Z</dcterms:created>
  <dcterms:modified xsi:type="dcterms:W3CDTF">2019-06-06T08:34:38Z</dcterms:modified>
</cp:coreProperties>
</file>