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5"/>
  </p:notes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0B4651C-F935-47D9-AF73-D6D4FD9C37A1}" type="datetimeFigureOut">
              <a:rPr lang="ru-RU" smtClean="0"/>
              <a:pPr/>
              <a:t>16.02.2016</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2A643A-B570-4FA4-B5C5-AA7CDA1324E2}"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42A643A-B570-4FA4-B5C5-AA7CDA1324E2}" type="slidenum">
              <a:rPr lang="ru-RU" smtClean="0"/>
              <a:pPr/>
              <a:t>3</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42A643A-B570-4FA4-B5C5-AA7CDA1324E2}" type="slidenum">
              <a:rPr lang="ru-RU" smtClean="0"/>
              <a:pPr/>
              <a:t>7</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42A643A-B570-4FA4-B5C5-AA7CDA1324E2}" type="slidenum">
              <a:rPr lang="ru-RU" smtClean="0"/>
              <a:pPr/>
              <a:t>8</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42A643A-B570-4FA4-B5C5-AA7CDA1324E2}" type="slidenum">
              <a:rPr lang="ru-RU" smtClean="0"/>
              <a:pPr/>
              <a:t>9</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42A643A-B570-4FA4-B5C5-AA7CDA1324E2}" type="slidenum">
              <a:rPr lang="ru-RU" smtClean="0"/>
              <a:pPr/>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106E36-FD25-4E2D-B0AA-010F637433A0}" type="datetimeFigureOut">
              <a:rPr lang="ru-RU" smtClean="0"/>
              <a:pPr/>
              <a:t>16.02.2016</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16.02.2016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16.02.2016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16.02.2016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106E36-FD25-4E2D-B0AA-010F637433A0}" type="datetimeFigureOut">
              <a:rPr lang="ru-RU" smtClean="0"/>
              <a:pPr/>
              <a:t>16.02.2016</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16.02.2016</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106E36-FD25-4E2D-B0AA-010F637433A0}" type="datetimeFigureOut">
              <a:rPr lang="ru-RU" smtClean="0"/>
              <a:pPr/>
              <a:t>16.02.2016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106E36-FD25-4E2D-B0AA-010F637433A0}" type="datetimeFigureOut">
              <a:rPr lang="ru-RU" smtClean="0"/>
              <a:pPr/>
              <a:t>16.02.2016</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25C68B6-61C2-468F-89AB-4B9F7531AA68}"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106E36-FD25-4E2D-B0AA-010F637433A0}" type="datetimeFigureOut">
              <a:rPr lang="ru-RU" smtClean="0"/>
              <a:pPr/>
              <a:t>16.02.2016</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404665"/>
            <a:ext cx="8496944" cy="1584176"/>
          </a:xfrm>
        </p:spPr>
        <p:txBody>
          <a:bodyPr>
            <a:normAutofit/>
          </a:bodyPr>
          <a:lstStyle/>
          <a:p>
            <a:r>
              <a:rPr lang="ru-RU" b="1" i="1" dirty="0" smtClean="0">
                <a:solidFill>
                  <a:schemeClr val="accent2">
                    <a:lumMod val="50000"/>
                  </a:schemeClr>
                </a:solidFill>
                <a:latin typeface="Times New Roman" pitchFamily="18" charset="0"/>
                <a:cs typeface="Times New Roman" pitchFamily="18" charset="0"/>
              </a:rPr>
              <a:t>Типичные ошибки родителей в воспитании детей.</a:t>
            </a:r>
            <a:endParaRPr lang="ru-RU" b="1" i="1" dirty="0">
              <a:solidFill>
                <a:schemeClr val="accent2">
                  <a:lumMod val="50000"/>
                </a:schemeClr>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79512" y="5517232"/>
            <a:ext cx="8640960" cy="1080120"/>
          </a:xfrm>
        </p:spPr>
        <p:txBody>
          <a:bodyPr/>
          <a:lstStyle/>
          <a:p>
            <a:r>
              <a:rPr lang="ru-RU" b="1" i="1" dirty="0" smtClean="0">
                <a:solidFill>
                  <a:srgbClr val="002060"/>
                </a:solidFill>
                <a:latin typeface="Times New Roman" pitchFamily="18" charset="0"/>
                <a:cs typeface="Times New Roman" pitchFamily="18" charset="0"/>
              </a:rPr>
              <a:t>Выполнила: </a:t>
            </a:r>
            <a:r>
              <a:rPr lang="ru-RU" b="1" i="1" dirty="0" err="1" smtClean="0">
                <a:solidFill>
                  <a:srgbClr val="002060"/>
                </a:solidFill>
                <a:latin typeface="Times New Roman" pitchFamily="18" charset="0"/>
                <a:cs typeface="Times New Roman" pitchFamily="18" charset="0"/>
              </a:rPr>
              <a:t>Куриленко</a:t>
            </a:r>
            <a:r>
              <a:rPr lang="ru-RU" b="1" i="1" dirty="0" smtClean="0">
                <a:solidFill>
                  <a:srgbClr val="002060"/>
                </a:solidFill>
                <a:latin typeface="Times New Roman" pitchFamily="18" charset="0"/>
                <a:cs typeface="Times New Roman" pitchFamily="18" charset="0"/>
              </a:rPr>
              <a:t> Ирина Васильевна</a:t>
            </a:r>
            <a:endParaRPr lang="ru-RU" b="1" i="1" dirty="0">
              <a:solidFill>
                <a:srgbClr val="002060"/>
              </a:solidFill>
              <a:latin typeface="Times New Roman" pitchFamily="18" charset="0"/>
              <a:cs typeface="Times New Roman" pitchFamily="18" charset="0"/>
            </a:endParaRPr>
          </a:p>
        </p:txBody>
      </p:sp>
      <p:pic>
        <p:nvPicPr>
          <p:cNvPr id="18434" name="Picture 2" descr="http://static6.depositphotos.com/1144191/640/i/950/depositphotos_6405460-Woman-and-child-hands-protecting-modelling-clay.jpg"/>
          <p:cNvPicPr>
            <a:picLocks noChangeAspect="1" noChangeArrowheads="1"/>
          </p:cNvPicPr>
          <p:nvPr/>
        </p:nvPicPr>
        <p:blipFill>
          <a:blip r:embed="rId2" cstate="print"/>
          <a:srcRect/>
          <a:stretch>
            <a:fillRect/>
          </a:stretch>
        </p:blipFill>
        <p:spPr bwMode="auto">
          <a:xfrm>
            <a:off x="2051720" y="1916832"/>
            <a:ext cx="4885346" cy="3256898"/>
          </a:xfrm>
          <a:prstGeom prst="rect">
            <a:avLst/>
          </a:prstGeom>
          <a:ln w="28575">
            <a:solidFill>
              <a:schemeClr val="accent1"/>
            </a:solidFill>
          </a:ln>
          <a:effectLst>
            <a:outerShdw blurRad="190500" algn="tl" rotWithShape="0">
              <a:srgbClr val="000000">
                <a:alpha val="70000"/>
              </a:srgbClr>
            </a:outerShdw>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двумя скругленными противолежащими углами 3"/>
          <p:cNvSpPr/>
          <p:nvPr/>
        </p:nvSpPr>
        <p:spPr>
          <a:xfrm>
            <a:off x="611560" y="188640"/>
            <a:ext cx="7992888" cy="1008112"/>
          </a:xfrm>
          <a:prstGeom prst="round2Diag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sz="2800" b="1" dirty="0" smtClean="0">
              <a:solidFill>
                <a:schemeClr val="accent2">
                  <a:lumMod val="50000"/>
                </a:schemeClr>
              </a:solidFill>
              <a:latin typeface="Times New Roman" pitchFamily="18" charset="0"/>
              <a:ea typeface="Times New Roman" pitchFamily="18" charset="0"/>
              <a:cs typeface="Times New Roman" pitchFamily="18" charset="0"/>
            </a:endParaRPr>
          </a:p>
          <a:p>
            <a:pPr lvl="0" algn="ctr"/>
            <a:r>
              <a:rPr lang="ru-RU" sz="4400" b="1" dirty="0" smtClean="0">
                <a:solidFill>
                  <a:schemeClr val="accent2">
                    <a:lumMod val="50000"/>
                  </a:schemeClr>
                </a:solidFill>
                <a:latin typeface="Times New Roman" pitchFamily="18" charset="0"/>
                <a:ea typeface="Times New Roman" pitchFamily="18" charset="0"/>
                <a:cs typeface="Times New Roman" pitchFamily="18" charset="0"/>
              </a:rPr>
              <a:t>Унижение своего ребенка</a:t>
            </a:r>
            <a:endParaRPr lang="ru-RU" sz="4400" dirty="0" smtClean="0">
              <a:solidFill>
                <a:schemeClr val="accent2">
                  <a:lumMod val="50000"/>
                </a:schemeClr>
              </a:solidFill>
              <a:latin typeface="Times New Roman" pitchFamily="18" charset="0"/>
              <a:cs typeface="Times New Roman" pitchFamily="18" charset="0"/>
            </a:endParaRPr>
          </a:p>
          <a:p>
            <a:pPr algn="ctr"/>
            <a:endParaRPr lang="ru-RU" dirty="0">
              <a:latin typeface="Times New Roman" pitchFamily="18" charset="0"/>
              <a:cs typeface="Times New Roman" pitchFamily="18" charset="0"/>
            </a:endParaRPr>
          </a:p>
        </p:txBody>
      </p:sp>
      <p:sp>
        <p:nvSpPr>
          <p:cNvPr id="6" name="Скругленный прямоугольник 5"/>
          <p:cNvSpPr/>
          <p:nvPr/>
        </p:nvSpPr>
        <p:spPr>
          <a:xfrm>
            <a:off x="323528" y="1340768"/>
            <a:ext cx="8496944" cy="2016224"/>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200" dirty="0" smtClean="0">
                <a:solidFill>
                  <a:schemeClr val="accent2">
                    <a:lumMod val="50000"/>
                  </a:schemeClr>
                </a:solidFill>
                <a:latin typeface="Times New Roman" pitchFamily="18" charset="0"/>
                <a:cs typeface="Times New Roman" pitchFamily="18" charset="0"/>
              </a:rPr>
              <a:t>Типичная и грубая ошибка в семейном воспитании. Часто родители унижают своих детей. Ребенок растет в постоянных оскорблениях в свой адрес. Получив двойку в школе, родители на него набрасываются с оскорблениями. Задумайтесь, кого вы вырастите такими темпами? </a:t>
            </a:r>
            <a:r>
              <a:rPr lang="ru-RU" sz="2200" dirty="0" err="1" smtClean="0">
                <a:solidFill>
                  <a:schemeClr val="accent2">
                    <a:lumMod val="50000"/>
                  </a:schemeClr>
                </a:solidFill>
                <a:latin typeface="Times New Roman" pitchFamily="18" charset="0"/>
                <a:cs typeface="Times New Roman" pitchFamily="18" charset="0"/>
              </a:rPr>
              <a:t>Закомплексованного</a:t>
            </a:r>
            <a:r>
              <a:rPr lang="ru-RU" sz="2200" dirty="0" smtClean="0">
                <a:solidFill>
                  <a:schemeClr val="accent2">
                    <a:lumMod val="50000"/>
                  </a:schemeClr>
                </a:solidFill>
                <a:latin typeface="Times New Roman" pitchFamily="18" charset="0"/>
                <a:cs typeface="Times New Roman" pitchFamily="18" charset="0"/>
              </a:rPr>
              <a:t>, агрессивного человека? </a:t>
            </a:r>
            <a:endParaRPr lang="ru-RU" sz="2200" dirty="0">
              <a:solidFill>
                <a:schemeClr val="accent2">
                  <a:lumMod val="50000"/>
                </a:schemeClr>
              </a:solidFill>
              <a:latin typeface="Times New Roman" pitchFamily="18" charset="0"/>
              <a:cs typeface="Times New Roman" pitchFamily="18" charset="0"/>
            </a:endParaRPr>
          </a:p>
        </p:txBody>
      </p:sp>
      <p:sp>
        <p:nvSpPr>
          <p:cNvPr id="8" name="Выноска со стрелкой вниз 7"/>
          <p:cNvSpPr/>
          <p:nvPr/>
        </p:nvSpPr>
        <p:spPr>
          <a:xfrm>
            <a:off x="2627784" y="3573016"/>
            <a:ext cx="4536504" cy="792088"/>
          </a:xfrm>
          <a:prstGeom prst="downArrowCallou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accent2">
                    <a:lumMod val="50000"/>
                  </a:schemeClr>
                </a:solidFill>
                <a:latin typeface="Times New Roman" pitchFamily="18" charset="0"/>
                <a:cs typeface="Times New Roman" pitchFamily="18" charset="0"/>
              </a:rPr>
              <a:t>РЕЗУЛЬТАТ</a:t>
            </a:r>
            <a:endParaRPr lang="ru-RU" sz="2800" b="1" dirty="0">
              <a:solidFill>
                <a:schemeClr val="accent2">
                  <a:lumMod val="50000"/>
                </a:schemeClr>
              </a:solidFill>
              <a:latin typeface="Times New Roman" pitchFamily="18" charset="0"/>
              <a:cs typeface="Times New Roman" pitchFamily="18" charset="0"/>
            </a:endParaRPr>
          </a:p>
        </p:txBody>
      </p:sp>
      <p:sp>
        <p:nvSpPr>
          <p:cNvPr id="9" name="Прямоугольник с двумя вырезанными противолежащими углами 8"/>
          <p:cNvSpPr/>
          <p:nvPr/>
        </p:nvSpPr>
        <p:spPr>
          <a:xfrm>
            <a:off x="251520" y="4437112"/>
            <a:ext cx="8640960" cy="1224136"/>
          </a:xfrm>
          <a:prstGeom prst="snip2Diag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accent2">
                    <a:lumMod val="50000"/>
                  </a:schemeClr>
                </a:solidFill>
                <a:latin typeface="Times New Roman" pitchFamily="18" charset="0"/>
                <a:cs typeface="Times New Roman" pitchFamily="18" charset="0"/>
              </a:rPr>
              <a:t>Оскорбляя детей, вы прививаете ему неуверенность в себе, ребенок становится нерешительным, потому что думает, что все его действия не обернутся успехом.</a:t>
            </a:r>
            <a:endParaRPr lang="ru-RU" sz="2400" dirty="0">
              <a:solidFill>
                <a:schemeClr val="accent2">
                  <a:lumMod val="50000"/>
                </a:schemeClr>
              </a:solidFill>
              <a:latin typeface="Times New Roman" pitchFamily="18" charset="0"/>
              <a:cs typeface="Times New Roman" pitchFamily="18" charset="0"/>
            </a:endParaRPr>
          </a:p>
        </p:txBody>
      </p:sp>
      <p:sp>
        <p:nvSpPr>
          <p:cNvPr id="11" name="Выноска со стрелкой вправо 10"/>
          <p:cNvSpPr/>
          <p:nvPr/>
        </p:nvSpPr>
        <p:spPr>
          <a:xfrm>
            <a:off x="251520" y="5805264"/>
            <a:ext cx="2016224" cy="1052736"/>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accent2">
                    <a:lumMod val="50000"/>
                  </a:schemeClr>
                </a:solidFill>
                <a:latin typeface="Times New Roman" pitchFamily="18" charset="0"/>
                <a:cs typeface="Times New Roman" pitchFamily="18" charset="0"/>
              </a:rPr>
              <a:t>СОВЕТ</a:t>
            </a:r>
            <a:endParaRPr lang="ru-RU" sz="2400" b="1" dirty="0">
              <a:solidFill>
                <a:schemeClr val="accent2">
                  <a:lumMod val="50000"/>
                </a:schemeClr>
              </a:solidFill>
              <a:latin typeface="Times New Roman" pitchFamily="18" charset="0"/>
              <a:cs typeface="Times New Roman" pitchFamily="18" charset="0"/>
            </a:endParaRPr>
          </a:p>
        </p:txBody>
      </p:sp>
      <p:sp>
        <p:nvSpPr>
          <p:cNvPr id="12" name="Прямоугольник с двумя вырезанными противолежащими углами 11"/>
          <p:cNvSpPr/>
          <p:nvPr/>
        </p:nvSpPr>
        <p:spPr>
          <a:xfrm>
            <a:off x="2339752" y="5805264"/>
            <a:ext cx="6624736" cy="1052736"/>
          </a:xfrm>
          <a:prstGeom prst="snip2DiagRect">
            <a:avLst>
              <a:gd name="adj1" fmla="val 0"/>
              <a:gd name="adj2" fmla="val 16667"/>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2800" dirty="0" smtClean="0">
              <a:solidFill>
                <a:schemeClr val="accent2">
                  <a:lumMod val="50000"/>
                </a:schemeClr>
              </a:solidFill>
              <a:latin typeface="Times New Roman" pitchFamily="18" charset="0"/>
              <a:ea typeface="Times New Roman" pitchFamily="18" charset="0"/>
              <a:cs typeface="Times New Roman" pitchFamily="18" charset="0"/>
            </a:endParaRPr>
          </a:p>
          <a:p>
            <a:r>
              <a:rPr lang="ru-RU" sz="2800" dirty="0" smtClean="0">
                <a:solidFill>
                  <a:schemeClr val="accent2">
                    <a:lumMod val="50000"/>
                  </a:schemeClr>
                </a:solidFill>
                <a:latin typeface="Times New Roman" pitchFamily="18" charset="0"/>
                <a:ea typeface="Times New Roman" pitchFamily="18" charset="0"/>
                <a:cs typeface="Times New Roman" pitchFamily="18" charset="0"/>
              </a:rPr>
              <a:t>Научитесь слышать и хвалить своих детей.</a:t>
            </a:r>
            <a:endParaRPr lang="ru-RU" sz="2800" dirty="0" smtClean="0">
              <a:solidFill>
                <a:schemeClr val="accent2">
                  <a:lumMod val="50000"/>
                </a:schemeClr>
              </a:solidFill>
              <a:latin typeface="Times New Roman" pitchFamily="18" charset="0"/>
              <a:cs typeface="Times New Roman" pitchFamily="18" charset="0"/>
            </a:endParaRPr>
          </a:p>
          <a:p>
            <a:pPr lvl="0"/>
            <a:endParaRPr lang="ru-RU" sz="2400" dirty="0" smtClean="0">
              <a:solidFill>
                <a:schemeClr val="accent2">
                  <a:lumMod val="50000"/>
                </a:schemeClr>
              </a:solidFill>
              <a:latin typeface="Times New Roman" pitchFamily="18" charset="0"/>
              <a:ea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79512" y="404665"/>
            <a:ext cx="8507288" cy="3024336"/>
          </a:xfrm>
        </p:spPr>
        <p:txBody>
          <a:bodyPr/>
          <a:lstStyle/>
          <a:p>
            <a:pPr>
              <a:buNone/>
            </a:pPr>
            <a:r>
              <a:rPr lang="ru-RU" dirty="0" smtClean="0">
                <a:solidFill>
                  <a:schemeClr val="accent2">
                    <a:lumMod val="50000"/>
                  </a:schemeClr>
                </a:solidFill>
                <a:latin typeface="Times New Roman" pitchFamily="18" charset="0"/>
                <a:cs typeface="Times New Roman" pitchFamily="18" charset="0"/>
              </a:rPr>
              <a:t>       Мы рассмотрели типичные ошибки, совершаемые родителями в семейном воспитании. Теперь вам нужно найти золотую середину. Важно где-то приласкать ребенка, а где-то поругать. Порой побаловать и похвалить. Помните, что главное не срывать злобу на своих детей и всегда быть рядом с ними.</a:t>
            </a:r>
            <a:endParaRPr lang="ru-RU" dirty="0">
              <a:solidFill>
                <a:schemeClr val="accent2">
                  <a:lumMod val="50000"/>
                </a:schemeClr>
              </a:solidFill>
              <a:latin typeface="Times New Roman" pitchFamily="18" charset="0"/>
              <a:cs typeface="Times New Roman" pitchFamily="18" charset="0"/>
            </a:endParaRPr>
          </a:p>
        </p:txBody>
      </p:sp>
      <p:pic>
        <p:nvPicPr>
          <p:cNvPr id="3074" name="Picture 2" descr="http://2-999-999.ru/files/image/news/img14042913375424.jpeg"/>
          <p:cNvPicPr>
            <a:picLocks noChangeAspect="1" noChangeArrowheads="1"/>
          </p:cNvPicPr>
          <p:nvPr/>
        </p:nvPicPr>
        <p:blipFill>
          <a:blip r:embed="rId2" cstate="print"/>
          <a:srcRect/>
          <a:stretch>
            <a:fillRect/>
          </a:stretch>
        </p:blipFill>
        <p:spPr bwMode="auto">
          <a:xfrm>
            <a:off x="3707904" y="3115946"/>
            <a:ext cx="5243736" cy="3500194"/>
          </a:xfrm>
          <a:prstGeom prst="rect">
            <a:avLst/>
          </a:prstGeom>
          <a:ln w="19050">
            <a:solidFill>
              <a:schemeClr val="accent1"/>
            </a:solidFill>
          </a:ln>
          <a:effectLst>
            <a:outerShdw blurRad="190500" algn="tl" rotWithShape="0">
              <a:srgbClr val="000000">
                <a:alpha val="70000"/>
              </a:srgbClr>
            </a:outerShdw>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3789040"/>
            <a:ext cx="9144000" cy="3068960"/>
          </a:xfrm>
        </p:spPr>
        <p:txBody>
          <a:bodyPr>
            <a:normAutofit/>
          </a:bodyPr>
          <a:lstStyle/>
          <a:p>
            <a:pPr>
              <a:buNone/>
            </a:pPr>
            <a:r>
              <a:rPr lang="ru-RU" dirty="0" smtClean="0">
                <a:solidFill>
                  <a:schemeClr val="accent2">
                    <a:lumMod val="50000"/>
                  </a:schemeClr>
                </a:solidFill>
                <a:latin typeface="Times New Roman" pitchFamily="18" charset="0"/>
                <a:cs typeface="Times New Roman" pitchFamily="18" charset="0"/>
              </a:rPr>
              <a:t>      Воспитание ребенка – это нелегкий труд. Но кто сказал, что будет легко? Чтобы воспитать ребенка достойно, нужна большая выдержка и терпение. Но поверьте, когда ваш ребенок вырастет, вы увидите окончательный результат своих стараний. И ваша  задача сейчас сделать   </a:t>
            </a:r>
          </a:p>
          <a:p>
            <a:pPr>
              <a:buNone/>
            </a:pPr>
            <a:r>
              <a:rPr lang="ru-RU" dirty="0" smtClean="0">
                <a:solidFill>
                  <a:schemeClr val="accent2">
                    <a:lumMod val="50000"/>
                  </a:schemeClr>
                </a:solidFill>
                <a:latin typeface="Times New Roman" pitchFamily="18" charset="0"/>
                <a:cs typeface="Times New Roman" pitchFamily="18" charset="0"/>
              </a:rPr>
              <a:t>                           так, чтобы этот результат вас порадовал.</a:t>
            </a:r>
          </a:p>
          <a:p>
            <a:endParaRPr lang="ru-RU" dirty="0">
              <a:solidFill>
                <a:schemeClr val="accent2">
                  <a:lumMod val="50000"/>
                </a:schemeClr>
              </a:solidFill>
              <a:latin typeface="Times New Roman" pitchFamily="18" charset="0"/>
              <a:cs typeface="Times New Roman" pitchFamily="18" charset="0"/>
            </a:endParaRPr>
          </a:p>
        </p:txBody>
      </p:sp>
      <p:pic>
        <p:nvPicPr>
          <p:cNvPr id="2050" name="Picture 2" descr="http://www.etyety.ucoz.ru/_pu/15/55553705.jpg"/>
          <p:cNvPicPr>
            <a:picLocks noChangeAspect="1" noChangeArrowheads="1"/>
          </p:cNvPicPr>
          <p:nvPr/>
        </p:nvPicPr>
        <p:blipFill>
          <a:blip r:embed="rId2" cstate="print"/>
          <a:srcRect/>
          <a:stretch>
            <a:fillRect/>
          </a:stretch>
        </p:blipFill>
        <p:spPr bwMode="auto">
          <a:xfrm>
            <a:off x="1907704" y="188640"/>
            <a:ext cx="4536504" cy="3629203"/>
          </a:xfrm>
          <a:prstGeom prst="rect">
            <a:avLst/>
          </a:prstGeom>
          <a:ln w="19050">
            <a:solidFill>
              <a:schemeClr val="accent1"/>
            </a:solidFill>
          </a:ln>
          <a:effectLst>
            <a:outerShdw blurRad="190500" algn="tl" rotWithShape="0">
              <a:srgbClr val="000000">
                <a:alpha val="70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pPr algn="ctr"/>
            <a:r>
              <a:rPr lang="ru-RU" dirty="0" smtClean="0">
                <a:solidFill>
                  <a:schemeClr val="accent2">
                    <a:lumMod val="50000"/>
                  </a:schemeClr>
                </a:solidFill>
                <a:latin typeface="Times New Roman" pitchFamily="18" charset="0"/>
                <a:cs typeface="Times New Roman" pitchFamily="18" charset="0"/>
              </a:rPr>
              <a:t>СПАСИБО ЗА ВНИМАНИЕ!</a:t>
            </a:r>
            <a:endParaRPr lang="ru-RU" dirty="0">
              <a:solidFill>
                <a:schemeClr val="accent2">
                  <a:lumMod val="50000"/>
                </a:schemeClr>
              </a:solidFill>
              <a:latin typeface="Times New Roman" pitchFamily="18" charset="0"/>
              <a:cs typeface="Times New Roman" pitchFamily="18" charset="0"/>
            </a:endParaRPr>
          </a:p>
        </p:txBody>
      </p:sp>
      <p:pic>
        <p:nvPicPr>
          <p:cNvPr id="4" name="Рисунок 3" descr="типичные ошибки семейного воспитания и их причины"/>
          <p:cNvPicPr/>
          <p:nvPr/>
        </p:nvPicPr>
        <p:blipFill>
          <a:blip r:embed="rId2" cstate="print"/>
          <a:srcRect/>
          <a:stretch>
            <a:fillRect/>
          </a:stretch>
        </p:blipFill>
        <p:spPr bwMode="auto">
          <a:xfrm>
            <a:off x="1619672" y="1412776"/>
            <a:ext cx="5904656" cy="5184576"/>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060848"/>
            <a:ext cx="8892480" cy="2808312"/>
          </a:xfrm>
        </p:spPr>
        <p:txBody>
          <a:bodyPr>
            <a:normAutofit fontScale="92500" lnSpcReduction="20000"/>
          </a:bodyPr>
          <a:lstStyle/>
          <a:p>
            <a:pPr>
              <a:buNone/>
            </a:pPr>
            <a:r>
              <a:rPr lang="ru-RU" dirty="0" smtClean="0">
                <a:latin typeface="Times New Roman" pitchFamily="18" charset="0"/>
                <a:cs typeface="Times New Roman" pitchFamily="18" charset="0"/>
              </a:rPr>
              <a:t>          Каждые родители хотят быть лучшими для своих детей. Но что значит быть лучшими и вызывать уважение у окружающих людей? Или все-таки воспитать умного, самостоятельного ребенка? Конечно, важно второе. Не имеет значения, что о вас будут говорить, важно то, что происходит в вашей семье. И не всегда окружающие вас люди могут дать дельный совет. Откуда вы знаете, какие помыслы ими движут?</a:t>
            </a:r>
          </a:p>
        </p:txBody>
      </p:sp>
      <p:sp>
        <p:nvSpPr>
          <p:cNvPr id="2" name="Заголовок 1"/>
          <p:cNvSpPr>
            <a:spLocks noGrp="1"/>
          </p:cNvSpPr>
          <p:nvPr>
            <p:ph type="title"/>
          </p:nvPr>
        </p:nvSpPr>
        <p:spPr>
          <a:xfrm>
            <a:off x="179512" y="332656"/>
            <a:ext cx="8712968" cy="1224136"/>
          </a:xfrm>
        </p:spPr>
        <p:txBody>
          <a:bodyPr>
            <a:normAutofit fontScale="90000"/>
          </a:bodyPr>
          <a:lstStyle/>
          <a:p>
            <a:r>
              <a:rPr lang="ru-RU" b="1" dirty="0" smtClean="0">
                <a:latin typeface="Times New Roman" pitchFamily="18" charset="0"/>
                <a:cs typeface="Times New Roman" pitchFamily="18" charset="0"/>
              </a:rPr>
              <a:t/>
            </a:r>
            <a:br>
              <a:rPr lang="ru-RU" b="1"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Типичные ошибки семейного воспитания</a:t>
            </a:r>
            <a:r>
              <a:rPr lang="ru-RU" dirty="0" smtClean="0"/>
              <a:t/>
            </a:r>
            <a:br>
              <a:rPr lang="ru-RU" dirty="0" smtClean="0"/>
            </a:br>
            <a:endParaRPr lang="ru-RU" dirty="0"/>
          </a:p>
        </p:txBody>
      </p:sp>
      <p:pic>
        <p:nvPicPr>
          <p:cNvPr id="17410" name="Picture 2" descr="http://www.psychologos.ru/images/articles/showcases/metody_vospitani_1394596361.jpg"/>
          <p:cNvPicPr>
            <a:picLocks noChangeAspect="1" noChangeArrowheads="1"/>
          </p:cNvPicPr>
          <p:nvPr/>
        </p:nvPicPr>
        <p:blipFill>
          <a:blip r:embed="rId2" cstate="print"/>
          <a:srcRect/>
          <a:stretch>
            <a:fillRect/>
          </a:stretch>
        </p:blipFill>
        <p:spPr bwMode="auto">
          <a:xfrm>
            <a:off x="5652120" y="4293096"/>
            <a:ext cx="3345160" cy="2358340"/>
          </a:xfrm>
          <a:prstGeom prst="rect">
            <a:avLst/>
          </a:prstGeom>
          <a:ln w="28575">
            <a:solidFill>
              <a:schemeClr val="accent1"/>
            </a:solidFill>
          </a:ln>
          <a:effectLst>
            <a:outerShdw blurRad="190500" algn="tl" rotWithShape="0">
              <a:srgbClr val="000000">
                <a:alpha val="70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4221088"/>
            <a:ext cx="8892480" cy="2376264"/>
          </a:xfrm>
        </p:spPr>
        <p:txBody>
          <a:bodyPr>
            <a:normAutofit/>
          </a:bodyPr>
          <a:lstStyle/>
          <a:p>
            <a:pPr>
              <a:buNone/>
            </a:pPr>
            <a:r>
              <a:rPr lang="ru-RU" dirty="0" smtClean="0">
                <a:latin typeface="Times New Roman" pitchFamily="18" charset="0"/>
                <a:cs typeface="Times New Roman" pitchFamily="18" charset="0"/>
              </a:rPr>
              <a:t>        Нет специального кодекса воспитания идеального ребенка, но существуют типичные ошибки семейного воспитания. Ознакомившись с ними, вы сможете избежать многих трудностей в семье.</a:t>
            </a:r>
          </a:p>
          <a:p>
            <a:pPr>
              <a:buNone/>
            </a:pPr>
            <a:endParaRPr lang="ru-RU" dirty="0"/>
          </a:p>
        </p:txBody>
      </p:sp>
      <p:pic>
        <p:nvPicPr>
          <p:cNvPr id="16386" name="Picture 2" descr="http://mihailovoschool.ucoz.ru/Image/oshibki_vospitaniya_rebenka.jpg"/>
          <p:cNvPicPr>
            <a:picLocks noChangeAspect="1" noChangeArrowheads="1"/>
          </p:cNvPicPr>
          <p:nvPr/>
        </p:nvPicPr>
        <p:blipFill>
          <a:blip r:embed="rId3" cstate="print"/>
          <a:srcRect/>
          <a:stretch>
            <a:fillRect/>
          </a:stretch>
        </p:blipFill>
        <p:spPr bwMode="auto">
          <a:xfrm>
            <a:off x="323528" y="332656"/>
            <a:ext cx="8518468" cy="3672408"/>
          </a:xfrm>
          <a:prstGeom prst="roundRect">
            <a:avLst>
              <a:gd name="adj" fmla="val 16667"/>
            </a:avLst>
          </a:prstGeom>
          <a:ln w="28575">
            <a:solidFill>
              <a:schemeClr val="accent1"/>
            </a:solid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двумя скругленными противолежащими углами 3"/>
          <p:cNvSpPr/>
          <p:nvPr/>
        </p:nvSpPr>
        <p:spPr>
          <a:xfrm>
            <a:off x="611560" y="188640"/>
            <a:ext cx="7992888" cy="1008112"/>
          </a:xfrm>
          <a:prstGeom prst="round2Diag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4000" b="1" dirty="0" smtClean="0">
                <a:solidFill>
                  <a:schemeClr val="accent2">
                    <a:lumMod val="50000"/>
                  </a:schemeClr>
                </a:solidFill>
                <a:latin typeface="Times New Roman" pitchFamily="18" charset="0"/>
                <a:ea typeface="Times New Roman" pitchFamily="18" charset="0"/>
                <a:cs typeface="Times New Roman" pitchFamily="18" charset="0"/>
              </a:rPr>
              <a:t>Применение насилия к ребенку</a:t>
            </a:r>
            <a:endParaRPr lang="ru-RU" sz="4000" dirty="0" smtClean="0">
              <a:solidFill>
                <a:schemeClr val="accent2">
                  <a:lumMod val="50000"/>
                </a:schemeClr>
              </a:solidFill>
              <a:latin typeface="Times New Roman" pitchFamily="18" charset="0"/>
              <a:cs typeface="Times New Roman" pitchFamily="18" charset="0"/>
            </a:endParaRPr>
          </a:p>
          <a:p>
            <a:pPr algn="ctr"/>
            <a:endParaRPr lang="ru-RU" dirty="0">
              <a:latin typeface="Times New Roman" pitchFamily="18" charset="0"/>
              <a:cs typeface="Times New Roman" pitchFamily="18" charset="0"/>
            </a:endParaRPr>
          </a:p>
        </p:txBody>
      </p:sp>
      <p:sp>
        <p:nvSpPr>
          <p:cNvPr id="6" name="Скругленный прямоугольник 5"/>
          <p:cNvSpPr/>
          <p:nvPr/>
        </p:nvSpPr>
        <p:spPr>
          <a:xfrm>
            <a:off x="323528" y="1412776"/>
            <a:ext cx="8496944" cy="2160240"/>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accent2">
                    <a:lumMod val="50000"/>
                  </a:schemeClr>
                </a:solidFill>
                <a:latin typeface="Times New Roman" pitchFamily="18" charset="0"/>
                <a:cs typeface="Times New Roman" pitchFamily="18" charset="0"/>
              </a:rPr>
              <a:t>Почему-то родители считают, что применение физического насилия поможет им оказать сильное воздействие на ребенка. В какой-то мере вы показываете ему свой авторитет. Но ребенок зачастую просто начинает вас бояться. Не забывайте, что ваш ребенок рано или поздно вырастет и каким он будет в будущем зависит от вас. В семьях, где применяется частое насилие по отношению к ребенку, всегда присутствует напряженная и негативная обстановка. </a:t>
            </a:r>
            <a:endParaRPr lang="ru-RU" sz="2000" dirty="0">
              <a:solidFill>
                <a:schemeClr val="accent2">
                  <a:lumMod val="50000"/>
                </a:schemeClr>
              </a:solidFill>
              <a:latin typeface="Times New Roman" pitchFamily="18" charset="0"/>
              <a:cs typeface="Times New Roman" pitchFamily="18" charset="0"/>
            </a:endParaRPr>
          </a:p>
        </p:txBody>
      </p:sp>
      <p:sp>
        <p:nvSpPr>
          <p:cNvPr id="8" name="Выноска со стрелкой вниз 7"/>
          <p:cNvSpPr/>
          <p:nvPr/>
        </p:nvSpPr>
        <p:spPr>
          <a:xfrm>
            <a:off x="2699792" y="3717032"/>
            <a:ext cx="4536504" cy="792088"/>
          </a:xfrm>
          <a:prstGeom prst="downArrowCallou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accent2">
                    <a:lumMod val="50000"/>
                  </a:schemeClr>
                </a:solidFill>
                <a:latin typeface="Times New Roman" pitchFamily="18" charset="0"/>
                <a:cs typeface="Times New Roman" pitchFamily="18" charset="0"/>
              </a:rPr>
              <a:t>РЕЗУЛЬТАТ</a:t>
            </a:r>
            <a:endParaRPr lang="ru-RU" sz="2800" b="1" dirty="0">
              <a:solidFill>
                <a:schemeClr val="accent2">
                  <a:lumMod val="50000"/>
                </a:schemeClr>
              </a:solidFill>
              <a:latin typeface="Times New Roman" pitchFamily="18" charset="0"/>
              <a:cs typeface="Times New Roman" pitchFamily="18" charset="0"/>
            </a:endParaRPr>
          </a:p>
        </p:txBody>
      </p:sp>
      <p:sp>
        <p:nvSpPr>
          <p:cNvPr id="9" name="Прямоугольник с двумя вырезанными противолежащими углами 8"/>
          <p:cNvSpPr/>
          <p:nvPr/>
        </p:nvSpPr>
        <p:spPr>
          <a:xfrm>
            <a:off x="251520" y="4581128"/>
            <a:ext cx="8640960" cy="1008112"/>
          </a:xfrm>
          <a:prstGeom prst="snip2Diag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dirty="0" smtClean="0">
                <a:solidFill>
                  <a:schemeClr val="accent2">
                    <a:lumMod val="50000"/>
                  </a:schemeClr>
                </a:solidFill>
                <a:latin typeface="Times New Roman" pitchFamily="18" charset="0"/>
                <a:cs typeface="Times New Roman" pitchFamily="18" charset="0"/>
              </a:rPr>
              <a:t>Нередко, дети, подвергавшиеся физическому насилию, вырастают агрессивными людьми и считают нормальным без причины показывать свою силу. </a:t>
            </a:r>
            <a:endParaRPr lang="ru-RU" sz="2000" dirty="0">
              <a:solidFill>
                <a:schemeClr val="accent2">
                  <a:lumMod val="50000"/>
                </a:schemeClr>
              </a:solidFill>
              <a:latin typeface="Times New Roman" pitchFamily="18" charset="0"/>
              <a:cs typeface="Times New Roman" pitchFamily="18" charset="0"/>
            </a:endParaRPr>
          </a:p>
        </p:txBody>
      </p:sp>
      <p:sp>
        <p:nvSpPr>
          <p:cNvPr id="11" name="Выноска со стрелкой вправо 10"/>
          <p:cNvSpPr/>
          <p:nvPr/>
        </p:nvSpPr>
        <p:spPr>
          <a:xfrm>
            <a:off x="251520" y="5805264"/>
            <a:ext cx="2016224" cy="1052736"/>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accent2">
                    <a:lumMod val="50000"/>
                  </a:schemeClr>
                </a:solidFill>
                <a:latin typeface="Times New Roman" pitchFamily="18" charset="0"/>
                <a:cs typeface="Times New Roman" pitchFamily="18" charset="0"/>
              </a:rPr>
              <a:t>СОВЕТ</a:t>
            </a:r>
            <a:endParaRPr lang="ru-RU" sz="2400" b="1" dirty="0">
              <a:solidFill>
                <a:schemeClr val="accent2">
                  <a:lumMod val="50000"/>
                </a:schemeClr>
              </a:solidFill>
              <a:latin typeface="Times New Roman" pitchFamily="18" charset="0"/>
              <a:cs typeface="Times New Roman" pitchFamily="18" charset="0"/>
            </a:endParaRPr>
          </a:p>
        </p:txBody>
      </p:sp>
      <p:sp>
        <p:nvSpPr>
          <p:cNvPr id="12" name="Прямоугольник с двумя вырезанными противолежащими углами 11"/>
          <p:cNvSpPr/>
          <p:nvPr/>
        </p:nvSpPr>
        <p:spPr>
          <a:xfrm>
            <a:off x="2411760" y="5733256"/>
            <a:ext cx="6552728" cy="1124744"/>
          </a:xfrm>
          <a:prstGeom prst="snip2Diag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000" dirty="0" smtClean="0">
                <a:solidFill>
                  <a:schemeClr val="accent2">
                    <a:lumMod val="50000"/>
                  </a:schemeClr>
                </a:solidFill>
                <a:latin typeface="Times New Roman" pitchFamily="18" charset="0"/>
                <a:ea typeface="Times New Roman" pitchFamily="18" charset="0"/>
                <a:cs typeface="Times New Roman" pitchFamily="18" charset="0"/>
              </a:rPr>
              <a:t> </a:t>
            </a:r>
          </a:p>
          <a:p>
            <a:pPr lvl="0"/>
            <a:r>
              <a:rPr lang="ru-RU" sz="2000" dirty="0" smtClean="0">
                <a:solidFill>
                  <a:schemeClr val="accent2">
                    <a:lumMod val="50000"/>
                  </a:schemeClr>
                </a:solidFill>
                <a:latin typeface="Times New Roman" pitchFamily="18" charset="0"/>
                <a:ea typeface="Times New Roman" pitchFamily="18" charset="0"/>
                <a:cs typeface="Times New Roman" pitchFamily="18" charset="0"/>
              </a:rPr>
              <a:t>    Такое воспитание может сильно травмировать психику ребенка, оградите свою семью от такой типичной ошибки воспитания.</a:t>
            </a:r>
            <a:endParaRPr lang="ru-RU" sz="2000" dirty="0" smtClean="0">
              <a:solidFill>
                <a:schemeClr val="accent2">
                  <a:lumMod val="50000"/>
                </a:schemeClr>
              </a:solidFill>
              <a:latin typeface="Times New Roman" pitchFamily="18" charset="0"/>
              <a:cs typeface="Times New Roman" pitchFamily="18" charset="0"/>
            </a:endParaRPr>
          </a:p>
          <a:p>
            <a:pPr algn="ct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двумя скругленными противолежащими углами 3"/>
          <p:cNvSpPr/>
          <p:nvPr/>
        </p:nvSpPr>
        <p:spPr>
          <a:xfrm>
            <a:off x="611560" y="188640"/>
            <a:ext cx="7992888" cy="1008112"/>
          </a:xfrm>
          <a:prstGeom prst="round2Diag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3600" b="1" dirty="0" smtClean="0">
                <a:solidFill>
                  <a:schemeClr val="accent2">
                    <a:lumMod val="50000"/>
                  </a:schemeClr>
                </a:solidFill>
                <a:latin typeface="Times New Roman" pitchFamily="18" charset="0"/>
                <a:ea typeface="Times New Roman" pitchFamily="18" charset="0"/>
                <a:cs typeface="Times New Roman" pitchFamily="18" charset="0"/>
              </a:rPr>
              <a:t>Холодность по отношению к ребенку</a:t>
            </a:r>
            <a:endParaRPr lang="ru-RU" sz="3600" dirty="0" smtClean="0">
              <a:solidFill>
                <a:schemeClr val="accent2">
                  <a:lumMod val="50000"/>
                </a:schemeClr>
              </a:solidFill>
              <a:latin typeface="Times New Roman" pitchFamily="18" charset="0"/>
              <a:cs typeface="Times New Roman" pitchFamily="18" charset="0"/>
            </a:endParaRPr>
          </a:p>
          <a:p>
            <a:pPr algn="ctr"/>
            <a:endParaRPr lang="ru-RU" dirty="0">
              <a:latin typeface="Times New Roman" pitchFamily="18" charset="0"/>
              <a:cs typeface="Times New Roman" pitchFamily="18" charset="0"/>
            </a:endParaRPr>
          </a:p>
        </p:txBody>
      </p:sp>
      <p:sp>
        <p:nvSpPr>
          <p:cNvPr id="6" name="Скругленный прямоугольник 5"/>
          <p:cNvSpPr/>
          <p:nvPr/>
        </p:nvSpPr>
        <p:spPr>
          <a:xfrm>
            <a:off x="323528" y="1268760"/>
            <a:ext cx="8496944" cy="2304256"/>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600" dirty="0" smtClean="0">
                <a:solidFill>
                  <a:schemeClr val="accent2">
                    <a:lumMod val="50000"/>
                  </a:schemeClr>
                </a:solidFill>
                <a:latin typeface="Times New Roman" pitchFamily="18" charset="0"/>
                <a:cs typeface="Times New Roman" pitchFamily="18" charset="0"/>
              </a:rPr>
              <a:t>Многие родители считают, что чрезмерное проявление эмоций по отношению к ребенку способствует развитию эгоистичности и избалованности. Это не совсем так. Не нужно кидаться из крайности в крайность. Конечно, если вы будете чрезмерно эмоционально относиться к ребенку, он поймет, что вами легко манипулировать, вы же его так любите и просто не сможете отказать в чем-либо. Но отказывать ребенку в родительской теплоте и любви в моменты, когда он сильно в этом нуждается нельзя. У детей также существуют свои проблемы. Переходный возраст, отношения с одноклассниками, новый коллектив —  это может вызвать психологические проблемы у ребенка. Нередко родители просто не могут уделить должное время своему чаду, ссылаясь на работу, усталость и нехватку времени.</a:t>
            </a:r>
            <a:endParaRPr lang="ru-RU" sz="1600" dirty="0">
              <a:solidFill>
                <a:schemeClr val="accent2">
                  <a:lumMod val="50000"/>
                </a:schemeClr>
              </a:solidFill>
              <a:latin typeface="Times New Roman" pitchFamily="18" charset="0"/>
              <a:cs typeface="Times New Roman" pitchFamily="18" charset="0"/>
            </a:endParaRPr>
          </a:p>
        </p:txBody>
      </p:sp>
      <p:sp>
        <p:nvSpPr>
          <p:cNvPr id="8" name="Выноска со стрелкой вниз 7"/>
          <p:cNvSpPr/>
          <p:nvPr/>
        </p:nvSpPr>
        <p:spPr>
          <a:xfrm>
            <a:off x="2699792" y="3717032"/>
            <a:ext cx="4536504" cy="792088"/>
          </a:xfrm>
          <a:prstGeom prst="downArrowCallou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accent2">
                    <a:lumMod val="50000"/>
                  </a:schemeClr>
                </a:solidFill>
                <a:latin typeface="Times New Roman" pitchFamily="18" charset="0"/>
                <a:cs typeface="Times New Roman" pitchFamily="18" charset="0"/>
              </a:rPr>
              <a:t>РЕЗУЛЬТАТ</a:t>
            </a:r>
            <a:endParaRPr lang="ru-RU" sz="2800" b="1" dirty="0">
              <a:solidFill>
                <a:schemeClr val="accent2">
                  <a:lumMod val="50000"/>
                </a:schemeClr>
              </a:solidFill>
              <a:latin typeface="Times New Roman" pitchFamily="18" charset="0"/>
              <a:cs typeface="Times New Roman" pitchFamily="18" charset="0"/>
            </a:endParaRPr>
          </a:p>
        </p:txBody>
      </p:sp>
      <p:sp>
        <p:nvSpPr>
          <p:cNvPr id="9" name="Прямоугольник с двумя вырезанными противолежащими углами 8"/>
          <p:cNvSpPr/>
          <p:nvPr/>
        </p:nvSpPr>
        <p:spPr>
          <a:xfrm>
            <a:off x="251520" y="4581128"/>
            <a:ext cx="8640960" cy="1008112"/>
          </a:xfrm>
          <a:prstGeom prst="snip2Diag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solidFill>
                  <a:schemeClr val="accent2">
                    <a:lumMod val="50000"/>
                  </a:schemeClr>
                </a:solidFill>
                <a:latin typeface="Times New Roman" pitchFamily="18" charset="0"/>
                <a:cs typeface="Times New Roman" pitchFamily="18" charset="0"/>
              </a:rPr>
              <a:t>Тогда ребенок вынужден сам справляться со своими проблемами и ваш авторитет в его глазах заметно падает. Дети создания ранимые, поэтому они могут посчитать себя никому ненужными и замкнуться</a:t>
            </a:r>
            <a:endParaRPr lang="ru-RU" dirty="0">
              <a:solidFill>
                <a:schemeClr val="accent2">
                  <a:lumMod val="50000"/>
                </a:schemeClr>
              </a:solidFill>
              <a:latin typeface="Times New Roman" pitchFamily="18" charset="0"/>
              <a:cs typeface="Times New Roman" pitchFamily="18" charset="0"/>
            </a:endParaRPr>
          </a:p>
        </p:txBody>
      </p:sp>
      <p:sp>
        <p:nvSpPr>
          <p:cNvPr id="11" name="Выноска со стрелкой вправо 10"/>
          <p:cNvSpPr/>
          <p:nvPr/>
        </p:nvSpPr>
        <p:spPr>
          <a:xfrm>
            <a:off x="251520" y="5805264"/>
            <a:ext cx="2016224" cy="1052736"/>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accent2">
                    <a:lumMod val="50000"/>
                  </a:schemeClr>
                </a:solidFill>
                <a:latin typeface="Times New Roman" pitchFamily="18" charset="0"/>
                <a:cs typeface="Times New Roman" pitchFamily="18" charset="0"/>
              </a:rPr>
              <a:t>СОВЕТ</a:t>
            </a:r>
            <a:endParaRPr lang="ru-RU" sz="2400" b="1" dirty="0">
              <a:solidFill>
                <a:schemeClr val="accent2">
                  <a:lumMod val="50000"/>
                </a:schemeClr>
              </a:solidFill>
              <a:latin typeface="Times New Roman" pitchFamily="18" charset="0"/>
              <a:cs typeface="Times New Roman" pitchFamily="18" charset="0"/>
            </a:endParaRPr>
          </a:p>
        </p:txBody>
      </p:sp>
      <p:sp>
        <p:nvSpPr>
          <p:cNvPr id="12" name="Прямоугольник с двумя вырезанными противолежащими углами 11"/>
          <p:cNvSpPr/>
          <p:nvPr/>
        </p:nvSpPr>
        <p:spPr>
          <a:xfrm>
            <a:off x="2339752" y="5733256"/>
            <a:ext cx="6624736" cy="1124744"/>
          </a:xfrm>
          <a:prstGeom prst="snip2Diag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000" dirty="0" smtClean="0">
                <a:solidFill>
                  <a:schemeClr val="accent2">
                    <a:lumMod val="50000"/>
                  </a:schemeClr>
                </a:solidFill>
                <a:latin typeface="Times New Roman" pitchFamily="18" charset="0"/>
                <a:cs typeface="Times New Roman" pitchFamily="18" charset="0"/>
              </a:rPr>
              <a:t>Не отказывайте  ребенку в родительской теплоте и любви. Со временем вы поймёте, что отношение с вашем  ребёнком гораздо важнее, чем работа. Не </a:t>
            </a:r>
            <a:r>
              <a:rPr lang="ru-RU" sz="2000" dirty="0" err="1" smtClean="0">
                <a:solidFill>
                  <a:schemeClr val="accent2">
                    <a:lumMod val="50000"/>
                  </a:schemeClr>
                </a:solidFill>
                <a:latin typeface="Times New Roman" pitchFamily="18" charset="0"/>
                <a:cs typeface="Times New Roman" pitchFamily="18" charset="0"/>
              </a:rPr>
              <a:t>опаздайте</a:t>
            </a:r>
            <a:r>
              <a:rPr lang="ru-RU" sz="2000" dirty="0" smtClean="0">
                <a:solidFill>
                  <a:schemeClr val="accent2">
                    <a:lumMod val="50000"/>
                  </a:schemeClr>
                </a:solidFill>
                <a:latin typeface="Times New Roman" pitchFamily="18" charset="0"/>
                <a:cs typeface="Times New Roman" pitchFamily="18" charset="0"/>
              </a:rPr>
              <a:t>.</a:t>
            </a:r>
            <a:endParaRPr lang="ru-RU" sz="2000" dirty="0" smtClean="0">
              <a:solidFill>
                <a:schemeClr val="accent2">
                  <a:lumMod val="50000"/>
                </a:schemeClr>
              </a:solidFill>
              <a:latin typeface="Times New Roman" pitchFamily="18" charset="0"/>
              <a:ea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двумя скругленными противолежащими углами 3"/>
          <p:cNvSpPr/>
          <p:nvPr/>
        </p:nvSpPr>
        <p:spPr>
          <a:xfrm>
            <a:off x="611560" y="188640"/>
            <a:ext cx="7992888" cy="1008112"/>
          </a:xfrm>
          <a:prstGeom prst="round2Diag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4400" b="1" dirty="0" smtClean="0">
                <a:solidFill>
                  <a:schemeClr val="accent2">
                    <a:lumMod val="50000"/>
                  </a:schemeClr>
                </a:solidFill>
                <a:latin typeface="Times New Roman" pitchFamily="18" charset="0"/>
                <a:ea typeface="Times New Roman" pitchFamily="18" charset="0"/>
                <a:cs typeface="Times New Roman" pitchFamily="18" charset="0"/>
              </a:rPr>
              <a:t>Обилие родительской любви</a:t>
            </a:r>
            <a:endParaRPr lang="ru-RU" sz="4400" dirty="0" smtClean="0">
              <a:solidFill>
                <a:schemeClr val="accent2">
                  <a:lumMod val="50000"/>
                </a:schemeClr>
              </a:solidFill>
              <a:latin typeface="Times New Roman" pitchFamily="18" charset="0"/>
              <a:cs typeface="Times New Roman" pitchFamily="18" charset="0"/>
            </a:endParaRPr>
          </a:p>
          <a:p>
            <a:pPr algn="ctr"/>
            <a:endParaRPr lang="ru-RU" dirty="0">
              <a:latin typeface="Times New Roman" pitchFamily="18" charset="0"/>
              <a:cs typeface="Times New Roman" pitchFamily="18" charset="0"/>
            </a:endParaRPr>
          </a:p>
        </p:txBody>
      </p:sp>
      <p:sp>
        <p:nvSpPr>
          <p:cNvPr id="6" name="Скругленный прямоугольник 5"/>
          <p:cNvSpPr/>
          <p:nvPr/>
        </p:nvSpPr>
        <p:spPr>
          <a:xfrm>
            <a:off x="323528" y="1412776"/>
            <a:ext cx="8496944" cy="2160240"/>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accent2">
                    <a:lumMod val="50000"/>
                  </a:schemeClr>
                </a:solidFill>
                <a:latin typeface="Times New Roman" pitchFamily="18" charset="0"/>
                <a:cs typeface="Times New Roman" pitchFamily="18" charset="0"/>
              </a:rPr>
              <a:t>Большинство поздних детей очень избалованы и капризны. Все потому, что мама не может отказать своему чаду и выполняет почти все его прихоти.</a:t>
            </a:r>
            <a:endParaRPr lang="ru-RU" sz="2800" dirty="0">
              <a:solidFill>
                <a:schemeClr val="accent2">
                  <a:lumMod val="50000"/>
                </a:schemeClr>
              </a:solidFill>
              <a:latin typeface="Times New Roman" pitchFamily="18" charset="0"/>
              <a:cs typeface="Times New Roman" pitchFamily="18" charset="0"/>
            </a:endParaRPr>
          </a:p>
        </p:txBody>
      </p:sp>
      <p:sp>
        <p:nvSpPr>
          <p:cNvPr id="8" name="Выноска со стрелкой вниз 7"/>
          <p:cNvSpPr/>
          <p:nvPr/>
        </p:nvSpPr>
        <p:spPr>
          <a:xfrm>
            <a:off x="2699792" y="3717032"/>
            <a:ext cx="4536504" cy="792088"/>
          </a:xfrm>
          <a:prstGeom prst="downArrowCallou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accent2">
                    <a:lumMod val="50000"/>
                  </a:schemeClr>
                </a:solidFill>
                <a:latin typeface="Times New Roman" pitchFamily="18" charset="0"/>
                <a:cs typeface="Times New Roman" pitchFamily="18" charset="0"/>
              </a:rPr>
              <a:t>РЕЗУЛЬТАТ</a:t>
            </a:r>
            <a:endParaRPr lang="ru-RU" sz="2800" b="1" dirty="0">
              <a:solidFill>
                <a:schemeClr val="accent2">
                  <a:lumMod val="50000"/>
                </a:schemeClr>
              </a:solidFill>
              <a:latin typeface="Times New Roman" pitchFamily="18" charset="0"/>
              <a:cs typeface="Times New Roman" pitchFamily="18" charset="0"/>
            </a:endParaRPr>
          </a:p>
        </p:txBody>
      </p:sp>
      <p:sp>
        <p:nvSpPr>
          <p:cNvPr id="9" name="Прямоугольник с двумя вырезанными противолежащими углами 8"/>
          <p:cNvSpPr/>
          <p:nvPr/>
        </p:nvSpPr>
        <p:spPr>
          <a:xfrm>
            <a:off x="251520" y="4581128"/>
            <a:ext cx="8640960" cy="1008112"/>
          </a:xfrm>
          <a:prstGeom prst="snip2Diag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accent2">
                    <a:lumMod val="50000"/>
                  </a:schemeClr>
                </a:solidFill>
                <a:latin typeface="Times New Roman" pitchFamily="18" charset="0"/>
                <a:cs typeface="Times New Roman" pitchFamily="18" charset="0"/>
              </a:rPr>
              <a:t>Такая типичная семейная ошибка может привести к воспитанию эгоистичного ребенка. </a:t>
            </a:r>
            <a:endParaRPr lang="ru-RU" sz="2400" dirty="0">
              <a:solidFill>
                <a:schemeClr val="accent2">
                  <a:lumMod val="50000"/>
                </a:schemeClr>
              </a:solidFill>
              <a:latin typeface="Times New Roman" pitchFamily="18" charset="0"/>
              <a:cs typeface="Times New Roman" pitchFamily="18" charset="0"/>
            </a:endParaRPr>
          </a:p>
        </p:txBody>
      </p:sp>
      <p:sp>
        <p:nvSpPr>
          <p:cNvPr id="11" name="Выноска со стрелкой вправо 10"/>
          <p:cNvSpPr/>
          <p:nvPr/>
        </p:nvSpPr>
        <p:spPr>
          <a:xfrm>
            <a:off x="251520" y="5805264"/>
            <a:ext cx="2016224" cy="1052736"/>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accent2">
                    <a:lumMod val="50000"/>
                  </a:schemeClr>
                </a:solidFill>
                <a:latin typeface="Times New Roman" pitchFamily="18" charset="0"/>
                <a:cs typeface="Times New Roman" pitchFamily="18" charset="0"/>
              </a:rPr>
              <a:t>СОВЕТ</a:t>
            </a:r>
            <a:endParaRPr lang="ru-RU" sz="2400" b="1" dirty="0">
              <a:solidFill>
                <a:schemeClr val="accent2">
                  <a:lumMod val="50000"/>
                </a:schemeClr>
              </a:solidFill>
              <a:latin typeface="Times New Roman" pitchFamily="18" charset="0"/>
              <a:cs typeface="Times New Roman" pitchFamily="18" charset="0"/>
            </a:endParaRPr>
          </a:p>
        </p:txBody>
      </p:sp>
      <p:sp>
        <p:nvSpPr>
          <p:cNvPr id="12" name="Прямоугольник с двумя вырезанными противолежащими углами 11"/>
          <p:cNvSpPr/>
          <p:nvPr/>
        </p:nvSpPr>
        <p:spPr>
          <a:xfrm>
            <a:off x="2339752" y="5733256"/>
            <a:ext cx="6624736" cy="1124744"/>
          </a:xfrm>
          <a:prstGeom prst="snip2Diag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2000" dirty="0" smtClean="0">
              <a:solidFill>
                <a:schemeClr val="accent2">
                  <a:lumMod val="50000"/>
                </a:schemeClr>
              </a:solidFill>
              <a:latin typeface="Times New Roman" pitchFamily="18" charset="0"/>
              <a:ea typeface="Times New Roman" pitchFamily="18" charset="0"/>
              <a:cs typeface="Times New Roman" pitchFamily="18" charset="0"/>
            </a:endParaRPr>
          </a:p>
          <a:p>
            <a:r>
              <a:rPr lang="ru-RU" sz="2000" dirty="0" smtClean="0">
                <a:solidFill>
                  <a:schemeClr val="accent2">
                    <a:lumMod val="50000"/>
                  </a:schemeClr>
                </a:solidFill>
                <a:latin typeface="Times New Roman" pitchFamily="18" charset="0"/>
                <a:ea typeface="Times New Roman" pitchFamily="18" charset="0"/>
                <a:cs typeface="Times New Roman" pitchFamily="18" charset="0"/>
              </a:rPr>
              <a:t>Не стоит сильно баловать своего ребенка, нужно уметь иногда сказать ему — нет. Поверьте, от этого он не станет вас меньше любить.</a:t>
            </a:r>
            <a:endParaRPr lang="ru-RU" sz="2000" dirty="0" smtClean="0">
              <a:solidFill>
                <a:schemeClr val="accent2">
                  <a:lumMod val="50000"/>
                </a:schemeClr>
              </a:solidFill>
              <a:latin typeface="Times New Roman" pitchFamily="18" charset="0"/>
              <a:cs typeface="Times New Roman" pitchFamily="18" charset="0"/>
            </a:endParaRPr>
          </a:p>
          <a:p>
            <a:pPr lvl="0"/>
            <a:endParaRPr lang="ru-RU" sz="2000" dirty="0" smtClean="0">
              <a:solidFill>
                <a:schemeClr val="accent2">
                  <a:lumMod val="50000"/>
                </a:schemeClr>
              </a:solidFill>
              <a:latin typeface="Times New Roman" pitchFamily="18" charset="0"/>
              <a:ea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двумя скругленными противолежащими углами 3"/>
          <p:cNvSpPr/>
          <p:nvPr/>
        </p:nvSpPr>
        <p:spPr>
          <a:xfrm>
            <a:off x="611560" y="188640"/>
            <a:ext cx="7992888" cy="1008112"/>
          </a:xfrm>
          <a:prstGeom prst="round2Diag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4400" b="1" dirty="0" smtClean="0">
                <a:solidFill>
                  <a:schemeClr val="accent2">
                    <a:lumMod val="50000"/>
                  </a:schemeClr>
                </a:solidFill>
                <a:latin typeface="Times New Roman" pitchFamily="18" charset="0"/>
                <a:ea typeface="Times New Roman" pitchFamily="18" charset="0"/>
                <a:cs typeface="Times New Roman" pitchFamily="18" charset="0"/>
              </a:rPr>
              <a:t>Слишком много запретов</a:t>
            </a:r>
            <a:endParaRPr lang="ru-RU" sz="4400" dirty="0" smtClean="0">
              <a:solidFill>
                <a:schemeClr val="accent2">
                  <a:lumMod val="50000"/>
                </a:schemeClr>
              </a:solidFill>
              <a:latin typeface="Times New Roman" pitchFamily="18" charset="0"/>
              <a:cs typeface="Times New Roman" pitchFamily="18" charset="0"/>
            </a:endParaRPr>
          </a:p>
          <a:p>
            <a:pPr algn="ctr"/>
            <a:endParaRPr lang="ru-RU" dirty="0">
              <a:latin typeface="Times New Roman" pitchFamily="18" charset="0"/>
              <a:cs typeface="Times New Roman" pitchFamily="18" charset="0"/>
            </a:endParaRPr>
          </a:p>
        </p:txBody>
      </p:sp>
      <p:sp>
        <p:nvSpPr>
          <p:cNvPr id="6" name="Скругленный прямоугольник 5"/>
          <p:cNvSpPr/>
          <p:nvPr/>
        </p:nvSpPr>
        <p:spPr>
          <a:xfrm>
            <a:off x="323528" y="1340768"/>
            <a:ext cx="8496944" cy="2232248"/>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accent2">
                    <a:lumMod val="50000"/>
                  </a:schemeClr>
                </a:solidFill>
                <a:latin typeface="Times New Roman" pitchFamily="18" charset="0"/>
                <a:cs typeface="Times New Roman" pitchFamily="18" charset="0"/>
              </a:rPr>
              <a:t>Ребенок постоянно чего-то хочет. И не нужно говорить, что это присуще только детям, у взрослых тоже много желаний просто не всегда мы их озвучиваем. А дети, как известно, говорят все, что на их уме. Еще в раннем возрасте ребенок начинает оглашать свои желания. Например, родители запрещают ребенку есть конфеты. Будьте уверенны, что пока вас не будет рядом, ребенок стащит несколько конфет. Все потому что родители, умеют только запрещать детям, при этом никак это не аргументируя. И на простой вопрос ребенка: «Почему нельзя?» Родители не находят лучшего ответа кроме как: «Потому что я так сказал(а)!» </a:t>
            </a:r>
            <a:endParaRPr lang="ru-RU" dirty="0">
              <a:solidFill>
                <a:schemeClr val="accent2">
                  <a:lumMod val="50000"/>
                </a:schemeClr>
              </a:solidFill>
              <a:latin typeface="Times New Roman" pitchFamily="18" charset="0"/>
              <a:cs typeface="Times New Roman" pitchFamily="18" charset="0"/>
            </a:endParaRPr>
          </a:p>
        </p:txBody>
      </p:sp>
      <p:sp>
        <p:nvSpPr>
          <p:cNvPr id="8" name="Выноска со стрелкой вниз 7"/>
          <p:cNvSpPr/>
          <p:nvPr/>
        </p:nvSpPr>
        <p:spPr>
          <a:xfrm>
            <a:off x="2699792" y="3717032"/>
            <a:ext cx="4536504" cy="792088"/>
          </a:xfrm>
          <a:prstGeom prst="downArrowCallou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accent2">
                    <a:lumMod val="50000"/>
                  </a:schemeClr>
                </a:solidFill>
                <a:latin typeface="Times New Roman" pitchFamily="18" charset="0"/>
                <a:cs typeface="Times New Roman" pitchFamily="18" charset="0"/>
              </a:rPr>
              <a:t>РЕЗУЛЬТАТ</a:t>
            </a:r>
            <a:endParaRPr lang="ru-RU" sz="2800" b="1" dirty="0">
              <a:solidFill>
                <a:schemeClr val="accent2">
                  <a:lumMod val="50000"/>
                </a:schemeClr>
              </a:solidFill>
              <a:latin typeface="Times New Roman" pitchFamily="18" charset="0"/>
              <a:cs typeface="Times New Roman" pitchFamily="18" charset="0"/>
            </a:endParaRPr>
          </a:p>
        </p:txBody>
      </p:sp>
      <p:sp>
        <p:nvSpPr>
          <p:cNvPr id="9" name="Прямоугольник с двумя вырезанными противолежащими углами 8"/>
          <p:cNvSpPr/>
          <p:nvPr/>
        </p:nvSpPr>
        <p:spPr>
          <a:xfrm>
            <a:off x="251520" y="4581128"/>
            <a:ext cx="8640960" cy="792088"/>
          </a:xfrm>
          <a:prstGeom prst="snip2Diag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ru-RU" sz="2400" dirty="0" smtClean="0">
              <a:solidFill>
                <a:schemeClr val="accent2">
                  <a:lumMod val="50000"/>
                </a:schemeClr>
              </a:solidFill>
              <a:latin typeface="Times New Roman" pitchFamily="18" charset="0"/>
              <a:ea typeface="Times New Roman" pitchFamily="18" charset="0"/>
              <a:cs typeface="Times New Roman" pitchFamily="18" charset="0"/>
            </a:endParaRPr>
          </a:p>
          <a:p>
            <a:pPr lvl="0"/>
            <a:r>
              <a:rPr lang="ru-RU" sz="2400" dirty="0" smtClean="0">
                <a:solidFill>
                  <a:schemeClr val="accent2">
                    <a:lumMod val="50000"/>
                  </a:schemeClr>
                </a:solidFill>
                <a:latin typeface="Times New Roman" pitchFamily="18" charset="0"/>
                <a:ea typeface="Times New Roman" pitchFamily="18" charset="0"/>
                <a:cs typeface="Times New Roman" pitchFamily="18" charset="0"/>
              </a:rPr>
              <a:t>Ребёнок может вырасти нерешительным и замкнутым человеком.</a:t>
            </a:r>
            <a:endParaRPr lang="ru-RU" sz="3600" dirty="0" smtClean="0">
              <a:solidFill>
                <a:schemeClr val="accent2">
                  <a:lumMod val="50000"/>
                </a:schemeClr>
              </a:solidFill>
              <a:latin typeface="Times New Roman" pitchFamily="18" charset="0"/>
              <a:cs typeface="Times New Roman" pitchFamily="18" charset="0"/>
            </a:endParaRPr>
          </a:p>
          <a:p>
            <a:endParaRPr lang="ru-RU" sz="2400" dirty="0">
              <a:solidFill>
                <a:schemeClr val="accent2">
                  <a:lumMod val="50000"/>
                </a:schemeClr>
              </a:solidFill>
              <a:latin typeface="Times New Roman" pitchFamily="18" charset="0"/>
              <a:cs typeface="Times New Roman" pitchFamily="18" charset="0"/>
            </a:endParaRPr>
          </a:p>
        </p:txBody>
      </p:sp>
      <p:sp>
        <p:nvSpPr>
          <p:cNvPr id="11" name="Выноска со стрелкой вправо 10"/>
          <p:cNvSpPr/>
          <p:nvPr/>
        </p:nvSpPr>
        <p:spPr>
          <a:xfrm>
            <a:off x="251520" y="5805264"/>
            <a:ext cx="2016224" cy="1052736"/>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accent2">
                    <a:lumMod val="50000"/>
                  </a:schemeClr>
                </a:solidFill>
                <a:latin typeface="Times New Roman" pitchFamily="18" charset="0"/>
                <a:cs typeface="Times New Roman" pitchFamily="18" charset="0"/>
              </a:rPr>
              <a:t>СОВЕТ</a:t>
            </a:r>
            <a:endParaRPr lang="ru-RU" sz="2400" b="1" dirty="0">
              <a:solidFill>
                <a:schemeClr val="accent2">
                  <a:lumMod val="50000"/>
                </a:schemeClr>
              </a:solidFill>
              <a:latin typeface="Times New Roman" pitchFamily="18" charset="0"/>
              <a:cs typeface="Times New Roman" pitchFamily="18" charset="0"/>
            </a:endParaRPr>
          </a:p>
        </p:txBody>
      </p:sp>
      <p:sp>
        <p:nvSpPr>
          <p:cNvPr id="12" name="Прямоугольник с двумя вырезанными противолежащими углами 11"/>
          <p:cNvSpPr/>
          <p:nvPr/>
        </p:nvSpPr>
        <p:spPr>
          <a:xfrm>
            <a:off x="2339752" y="5517232"/>
            <a:ext cx="6624736" cy="1340768"/>
          </a:xfrm>
          <a:prstGeom prst="snip2Diag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1600" dirty="0" smtClean="0">
                <a:solidFill>
                  <a:schemeClr val="accent2">
                    <a:lumMod val="50000"/>
                  </a:schemeClr>
                </a:solidFill>
                <a:latin typeface="Times New Roman" pitchFamily="18" charset="0"/>
                <a:cs typeface="Times New Roman" pitchFamily="18" charset="0"/>
              </a:rPr>
              <a:t>Такая модель семейного воспитания является типичной ошибкой. Нужно уметь аргументировать свои слова, при этом повышать голос совсем необязательно. Конечно, дети любят все расспрашивать много раз, но наберитесь терпения и постарайтесь спокойно аргументировать свой запрет. Ребенок должен уметь правильно понимать слово «нет».</a:t>
            </a:r>
            <a:endParaRPr lang="ru-RU" sz="1600" dirty="0" smtClean="0">
              <a:solidFill>
                <a:schemeClr val="accent2">
                  <a:lumMod val="50000"/>
                </a:schemeClr>
              </a:solidFill>
              <a:latin typeface="Times New Roman" pitchFamily="18" charset="0"/>
              <a:ea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двумя скругленными противолежащими углами 3"/>
          <p:cNvSpPr/>
          <p:nvPr/>
        </p:nvSpPr>
        <p:spPr>
          <a:xfrm>
            <a:off x="611560" y="188640"/>
            <a:ext cx="7992888" cy="1008112"/>
          </a:xfrm>
          <a:prstGeom prst="round2Diag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sz="2800" b="1" dirty="0" smtClean="0">
              <a:solidFill>
                <a:schemeClr val="accent2">
                  <a:lumMod val="50000"/>
                </a:schemeClr>
              </a:solidFill>
              <a:latin typeface="Times New Roman" pitchFamily="18" charset="0"/>
              <a:ea typeface="Times New Roman" pitchFamily="18" charset="0"/>
              <a:cs typeface="Times New Roman" pitchFamily="18" charset="0"/>
            </a:endParaRPr>
          </a:p>
          <a:p>
            <a:pPr lvl="0" algn="ctr"/>
            <a:r>
              <a:rPr lang="ru-RU" sz="2800" b="1" dirty="0" smtClean="0">
                <a:solidFill>
                  <a:schemeClr val="accent2">
                    <a:lumMod val="50000"/>
                  </a:schemeClr>
                </a:solidFill>
                <a:latin typeface="Times New Roman" pitchFamily="18" charset="0"/>
                <a:ea typeface="Times New Roman" pitchFamily="18" charset="0"/>
                <a:cs typeface="Times New Roman" pitchFamily="18" charset="0"/>
              </a:rPr>
              <a:t>Отсутствие запретов и детская вседозволенность</a:t>
            </a:r>
            <a:endParaRPr lang="ru-RU" sz="2800" dirty="0" smtClean="0">
              <a:solidFill>
                <a:schemeClr val="accent2">
                  <a:lumMod val="50000"/>
                </a:schemeClr>
              </a:solidFill>
              <a:latin typeface="Times New Roman" pitchFamily="18" charset="0"/>
              <a:cs typeface="Times New Roman" pitchFamily="18" charset="0"/>
            </a:endParaRPr>
          </a:p>
          <a:p>
            <a:pPr algn="ctr"/>
            <a:endParaRPr lang="ru-RU" dirty="0">
              <a:latin typeface="Times New Roman" pitchFamily="18" charset="0"/>
              <a:cs typeface="Times New Roman" pitchFamily="18" charset="0"/>
            </a:endParaRPr>
          </a:p>
        </p:txBody>
      </p:sp>
      <p:sp>
        <p:nvSpPr>
          <p:cNvPr id="6" name="Скругленный прямоугольник 5"/>
          <p:cNvSpPr/>
          <p:nvPr/>
        </p:nvSpPr>
        <p:spPr>
          <a:xfrm>
            <a:off x="323528" y="1340768"/>
            <a:ext cx="8496944" cy="2016224"/>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accent2">
                    <a:lumMod val="50000"/>
                  </a:schemeClr>
                </a:solidFill>
                <a:latin typeface="Times New Roman" pitchFamily="18" charset="0"/>
                <a:cs typeface="Times New Roman" pitchFamily="18" charset="0"/>
              </a:rPr>
              <a:t>Как говорилось выше, не бросайтесь из крайности в крайность. Делать из своего ребенка кумира типичная ошибка в семейном воспитании. Такую модель воспитания мы можем наблюдать часто. Так воспитывают детей люди, которые говорят: «А я своему ребенку ни в чем не отказываю». Таким детям дозволено все: они с детства приучены к свободе и привыкли добиваться своего с помощью капризов. Ни в чем, не отказывая ребенку, вы можете совершить серьезную ошибку. </a:t>
            </a:r>
            <a:endParaRPr lang="ru-RU" dirty="0">
              <a:solidFill>
                <a:schemeClr val="accent2">
                  <a:lumMod val="50000"/>
                </a:schemeClr>
              </a:solidFill>
              <a:latin typeface="Times New Roman" pitchFamily="18" charset="0"/>
              <a:cs typeface="Times New Roman" pitchFamily="18" charset="0"/>
            </a:endParaRPr>
          </a:p>
        </p:txBody>
      </p:sp>
      <p:sp>
        <p:nvSpPr>
          <p:cNvPr id="8" name="Выноска со стрелкой вниз 7"/>
          <p:cNvSpPr/>
          <p:nvPr/>
        </p:nvSpPr>
        <p:spPr>
          <a:xfrm>
            <a:off x="2627784" y="3573016"/>
            <a:ext cx="4536504" cy="792088"/>
          </a:xfrm>
          <a:prstGeom prst="downArrowCallou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accent2">
                    <a:lumMod val="50000"/>
                  </a:schemeClr>
                </a:solidFill>
                <a:latin typeface="Times New Roman" pitchFamily="18" charset="0"/>
                <a:cs typeface="Times New Roman" pitchFamily="18" charset="0"/>
              </a:rPr>
              <a:t>РЕЗУЛЬТАТ</a:t>
            </a:r>
            <a:endParaRPr lang="ru-RU" sz="2800" b="1" dirty="0">
              <a:solidFill>
                <a:schemeClr val="accent2">
                  <a:lumMod val="50000"/>
                </a:schemeClr>
              </a:solidFill>
              <a:latin typeface="Times New Roman" pitchFamily="18" charset="0"/>
              <a:cs typeface="Times New Roman" pitchFamily="18" charset="0"/>
            </a:endParaRPr>
          </a:p>
        </p:txBody>
      </p:sp>
      <p:sp>
        <p:nvSpPr>
          <p:cNvPr id="9" name="Прямоугольник с двумя вырезанными противолежащими углами 8"/>
          <p:cNvSpPr/>
          <p:nvPr/>
        </p:nvSpPr>
        <p:spPr>
          <a:xfrm>
            <a:off x="251520" y="4437112"/>
            <a:ext cx="8640960" cy="936104"/>
          </a:xfrm>
          <a:prstGeom prst="snip2Diag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dirty="0" smtClean="0">
                <a:solidFill>
                  <a:schemeClr val="accent2">
                    <a:lumMod val="50000"/>
                  </a:schemeClr>
                </a:solidFill>
                <a:latin typeface="Times New Roman" pitchFamily="18" charset="0"/>
                <a:cs typeface="Times New Roman" pitchFamily="18" charset="0"/>
              </a:rPr>
              <a:t>Дети вырастают не самостоятельные и не смогут сам и добиться своих целей в будущем. Такие дети часто манипулируют своими родителями, а те в свою очередь просто не понимают, как можно отказать своему ребенку. </a:t>
            </a:r>
            <a:endParaRPr lang="ru-RU" dirty="0">
              <a:solidFill>
                <a:schemeClr val="accent2">
                  <a:lumMod val="50000"/>
                </a:schemeClr>
              </a:solidFill>
              <a:latin typeface="Times New Roman" pitchFamily="18" charset="0"/>
              <a:cs typeface="Times New Roman" pitchFamily="18" charset="0"/>
            </a:endParaRPr>
          </a:p>
        </p:txBody>
      </p:sp>
      <p:sp>
        <p:nvSpPr>
          <p:cNvPr id="11" name="Выноска со стрелкой вправо 10"/>
          <p:cNvSpPr/>
          <p:nvPr/>
        </p:nvSpPr>
        <p:spPr>
          <a:xfrm>
            <a:off x="251520" y="5805264"/>
            <a:ext cx="2016224" cy="1052736"/>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accent2">
                    <a:lumMod val="50000"/>
                  </a:schemeClr>
                </a:solidFill>
                <a:latin typeface="Times New Roman" pitchFamily="18" charset="0"/>
                <a:cs typeface="Times New Roman" pitchFamily="18" charset="0"/>
              </a:rPr>
              <a:t>СОВЕТ</a:t>
            </a:r>
            <a:endParaRPr lang="ru-RU" sz="2400" b="1" dirty="0">
              <a:solidFill>
                <a:schemeClr val="accent2">
                  <a:lumMod val="50000"/>
                </a:schemeClr>
              </a:solidFill>
              <a:latin typeface="Times New Roman" pitchFamily="18" charset="0"/>
              <a:cs typeface="Times New Roman" pitchFamily="18" charset="0"/>
            </a:endParaRPr>
          </a:p>
        </p:txBody>
      </p:sp>
      <p:sp>
        <p:nvSpPr>
          <p:cNvPr id="12" name="Прямоугольник с двумя вырезанными противолежащими углами 11"/>
          <p:cNvSpPr/>
          <p:nvPr/>
        </p:nvSpPr>
        <p:spPr>
          <a:xfrm>
            <a:off x="2339752" y="5517232"/>
            <a:ext cx="6624736" cy="1340768"/>
          </a:xfrm>
          <a:prstGeom prst="snip2Diag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000" dirty="0" smtClean="0">
                <a:solidFill>
                  <a:schemeClr val="accent2">
                    <a:lumMod val="50000"/>
                  </a:schemeClr>
                </a:solidFill>
                <a:latin typeface="Times New Roman" pitchFamily="18" charset="0"/>
                <a:cs typeface="Times New Roman" pitchFamily="18" charset="0"/>
              </a:rPr>
              <a:t>Ребенок должен понимать слово «нет».</a:t>
            </a:r>
            <a:r>
              <a:rPr lang="ru-RU" sz="2000" dirty="0" smtClean="0">
                <a:solidFill>
                  <a:schemeClr val="tx1"/>
                </a:solidFill>
                <a:latin typeface="Times New Roman" pitchFamily="18" charset="0"/>
                <a:ea typeface="Times New Roman" pitchFamily="18" charset="0"/>
                <a:cs typeface="Times New Roman" pitchFamily="18" charset="0"/>
              </a:rPr>
              <a:t> </a:t>
            </a:r>
            <a:r>
              <a:rPr lang="ru-RU" sz="2000" dirty="0" smtClean="0">
                <a:solidFill>
                  <a:schemeClr val="accent2">
                    <a:lumMod val="50000"/>
                  </a:schemeClr>
                </a:solidFill>
                <a:latin typeface="Times New Roman" pitchFamily="18" charset="0"/>
                <a:ea typeface="Times New Roman" pitchFamily="18" charset="0"/>
                <a:cs typeface="Times New Roman" pitchFamily="18" charset="0"/>
              </a:rPr>
              <a:t>Не позволяйте ребенку манипулировать вами, иначе сами не заметите, как он перестанет относится  к вам с уважением и пониманием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двумя скругленными противолежащими углами 3"/>
          <p:cNvSpPr/>
          <p:nvPr/>
        </p:nvSpPr>
        <p:spPr>
          <a:xfrm>
            <a:off x="611560" y="188640"/>
            <a:ext cx="7992888" cy="1008112"/>
          </a:xfrm>
          <a:prstGeom prst="round2Diag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sz="2800" b="1" dirty="0" smtClean="0">
              <a:solidFill>
                <a:schemeClr val="accent2">
                  <a:lumMod val="50000"/>
                </a:schemeClr>
              </a:solidFill>
              <a:latin typeface="Times New Roman" pitchFamily="18" charset="0"/>
              <a:ea typeface="Times New Roman" pitchFamily="18" charset="0"/>
              <a:cs typeface="Times New Roman" pitchFamily="18" charset="0"/>
            </a:endParaRPr>
          </a:p>
          <a:p>
            <a:pPr lvl="0" algn="ctr"/>
            <a:r>
              <a:rPr lang="ru-RU" sz="3600" b="1" dirty="0" smtClean="0">
                <a:solidFill>
                  <a:schemeClr val="accent2">
                    <a:lumMod val="50000"/>
                  </a:schemeClr>
                </a:solidFill>
                <a:latin typeface="Times New Roman" pitchFamily="18" charset="0"/>
                <a:ea typeface="Times New Roman" pitchFamily="18" charset="0"/>
                <a:cs typeface="Times New Roman" pitchFamily="18" charset="0"/>
              </a:rPr>
              <a:t>Непостоянность в воспитании</a:t>
            </a:r>
            <a:endParaRPr lang="ru-RU" sz="3600" dirty="0" smtClean="0">
              <a:solidFill>
                <a:schemeClr val="accent2">
                  <a:lumMod val="50000"/>
                </a:schemeClr>
              </a:solidFill>
              <a:latin typeface="Times New Roman" pitchFamily="18" charset="0"/>
              <a:cs typeface="Times New Roman" pitchFamily="18" charset="0"/>
            </a:endParaRPr>
          </a:p>
          <a:p>
            <a:pPr algn="ctr"/>
            <a:endParaRPr lang="ru-RU" dirty="0">
              <a:latin typeface="Times New Roman" pitchFamily="18" charset="0"/>
              <a:cs typeface="Times New Roman" pitchFamily="18" charset="0"/>
            </a:endParaRPr>
          </a:p>
        </p:txBody>
      </p:sp>
      <p:sp>
        <p:nvSpPr>
          <p:cNvPr id="6" name="Скругленный прямоугольник 5"/>
          <p:cNvSpPr/>
          <p:nvPr/>
        </p:nvSpPr>
        <p:spPr>
          <a:xfrm>
            <a:off x="323528" y="1340768"/>
            <a:ext cx="8496944" cy="2016224"/>
          </a:xfrm>
          <a:prstGeom prst="round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accent2">
                    <a:lumMod val="50000"/>
                  </a:schemeClr>
                </a:solidFill>
                <a:latin typeface="Times New Roman" pitchFamily="18" charset="0"/>
                <a:cs typeface="Times New Roman" pitchFamily="18" charset="0"/>
              </a:rPr>
              <a:t>Нередко встречаются семьи, где ребенка за минуту могут приласкать и наказать. Такое типичное переменчивое настроение большая ошибка в семейном воспитании и может повлечь за собой ряд проблем. Ребенок просто не будет знать, что от вас ожидать в следующую минуту. </a:t>
            </a:r>
            <a:endParaRPr lang="ru-RU" sz="2400" dirty="0">
              <a:solidFill>
                <a:schemeClr val="accent2">
                  <a:lumMod val="50000"/>
                </a:schemeClr>
              </a:solidFill>
              <a:latin typeface="Times New Roman" pitchFamily="18" charset="0"/>
              <a:cs typeface="Times New Roman" pitchFamily="18" charset="0"/>
            </a:endParaRPr>
          </a:p>
        </p:txBody>
      </p:sp>
      <p:sp>
        <p:nvSpPr>
          <p:cNvPr id="8" name="Выноска со стрелкой вниз 7"/>
          <p:cNvSpPr/>
          <p:nvPr/>
        </p:nvSpPr>
        <p:spPr>
          <a:xfrm>
            <a:off x="2627784" y="3573016"/>
            <a:ext cx="4536504" cy="792088"/>
          </a:xfrm>
          <a:prstGeom prst="downArrowCallou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chemeClr val="accent2">
                    <a:lumMod val="50000"/>
                  </a:schemeClr>
                </a:solidFill>
                <a:latin typeface="Times New Roman" pitchFamily="18" charset="0"/>
                <a:cs typeface="Times New Roman" pitchFamily="18" charset="0"/>
              </a:rPr>
              <a:t>РЕЗУЛЬТАТ</a:t>
            </a:r>
            <a:endParaRPr lang="ru-RU" sz="2800" b="1" dirty="0">
              <a:solidFill>
                <a:schemeClr val="accent2">
                  <a:lumMod val="50000"/>
                </a:schemeClr>
              </a:solidFill>
              <a:latin typeface="Times New Roman" pitchFamily="18" charset="0"/>
              <a:cs typeface="Times New Roman" pitchFamily="18" charset="0"/>
            </a:endParaRPr>
          </a:p>
        </p:txBody>
      </p:sp>
      <p:sp>
        <p:nvSpPr>
          <p:cNvPr id="9" name="Прямоугольник с двумя вырезанными противолежащими углами 8"/>
          <p:cNvSpPr/>
          <p:nvPr/>
        </p:nvSpPr>
        <p:spPr>
          <a:xfrm>
            <a:off x="251520" y="4437112"/>
            <a:ext cx="8640960" cy="792088"/>
          </a:xfrm>
          <a:prstGeom prst="snip2DiagRect">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dirty="0" smtClean="0">
                <a:solidFill>
                  <a:schemeClr val="accent2">
                    <a:lumMod val="50000"/>
                  </a:schemeClr>
                </a:solidFill>
                <a:latin typeface="Times New Roman" pitchFamily="18" charset="0"/>
                <a:cs typeface="Times New Roman" pitchFamily="18" charset="0"/>
              </a:rPr>
              <a:t>Все это может развить в ребенке неуверенность и замкнутость. </a:t>
            </a:r>
            <a:endParaRPr lang="ru-RU" sz="2400" dirty="0">
              <a:solidFill>
                <a:schemeClr val="accent2">
                  <a:lumMod val="50000"/>
                </a:schemeClr>
              </a:solidFill>
              <a:latin typeface="Times New Roman" pitchFamily="18" charset="0"/>
              <a:cs typeface="Times New Roman" pitchFamily="18" charset="0"/>
            </a:endParaRPr>
          </a:p>
        </p:txBody>
      </p:sp>
      <p:sp>
        <p:nvSpPr>
          <p:cNvPr id="11" name="Выноска со стрелкой вправо 10"/>
          <p:cNvSpPr/>
          <p:nvPr/>
        </p:nvSpPr>
        <p:spPr>
          <a:xfrm>
            <a:off x="251520" y="5805264"/>
            <a:ext cx="2016224" cy="1052736"/>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accent2">
                    <a:lumMod val="50000"/>
                  </a:schemeClr>
                </a:solidFill>
                <a:latin typeface="Times New Roman" pitchFamily="18" charset="0"/>
                <a:cs typeface="Times New Roman" pitchFamily="18" charset="0"/>
              </a:rPr>
              <a:t>СОВЕТ</a:t>
            </a:r>
            <a:endParaRPr lang="ru-RU" sz="2400" b="1" dirty="0">
              <a:solidFill>
                <a:schemeClr val="accent2">
                  <a:lumMod val="50000"/>
                </a:schemeClr>
              </a:solidFill>
              <a:latin typeface="Times New Roman" pitchFamily="18" charset="0"/>
              <a:cs typeface="Times New Roman" pitchFamily="18" charset="0"/>
            </a:endParaRPr>
          </a:p>
        </p:txBody>
      </p:sp>
      <p:sp>
        <p:nvSpPr>
          <p:cNvPr id="12" name="Прямоугольник с двумя вырезанными противолежащими углами 11"/>
          <p:cNvSpPr/>
          <p:nvPr/>
        </p:nvSpPr>
        <p:spPr>
          <a:xfrm>
            <a:off x="2339752" y="5517232"/>
            <a:ext cx="6624736" cy="1340768"/>
          </a:xfrm>
          <a:prstGeom prst="snip2DiagRect">
            <a:avLst>
              <a:gd name="adj1" fmla="val 0"/>
              <a:gd name="adj2" fmla="val 16667"/>
            </a:avLst>
          </a:prstGeom>
          <a:solidFill>
            <a:schemeClr val="accent1">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400" dirty="0" smtClean="0">
                <a:solidFill>
                  <a:schemeClr val="accent2">
                    <a:lumMod val="50000"/>
                  </a:schemeClr>
                </a:solidFill>
                <a:latin typeface="Times New Roman" pitchFamily="18" charset="0"/>
                <a:cs typeface="Times New Roman" pitchFamily="18" charset="0"/>
              </a:rPr>
              <a:t>Определитесь с моделью своего поведения и не заставляйте ребенка гадать, как вы отреагируете на определенную ситуацию.</a:t>
            </a:r>
            <a:endParaRPr lang="ru-RU" sz="2400" dirty="0" smtClean="0">
              <a:solidFill>
                <a:schemeClr val="accent2">
                  <a:lumMod val="50000"/>
                </a:schemeClr>
              </a:solidFill>
              <a:latin typeface="Times New Roman" pitchFamily="18" charset="0"/>
              <a:ea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99</TotalTime>
  <Words>1073</Words>
  <Application>Microsoft Office PowerPoint</Application>
  <PresentationFormat>Экран (4:3)</PresentationFormat>
  <Paragraphs>63</Paragraphs>
  <Slides>13</Slides>
  <Notes>5</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Открытая</vt:lpstr>
      <vt:lpstr>Типичные ошибки родителей в воспитании детей.</vt:lpstr>
      <vt:lpstr> Типичные ошибки семейного воспитания </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Типичные ошибки родителей в воспитании детей.</dc:title>
  <dc:creator>Админ</dc:creator>
  <cp:lastModifiedBy>Админ</cp:lastModifiedBy>
  <cp:revision>13</cp:revision>
  <dcterms:created xsi:type="dcterms:W3CDTF">2016-02-15T17:31:46Z</dcterms:created>
  <dcterms:modified xsi:type="dcterms:W3CDTF">2016-02-16T17:27:22Z</dcterms:modified>
</cp:coreProperties>
</file>