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9" r:id="rId1"/>
    <p:sldMasterId id="2147483655" r:id="rId2"/>
  </p:sldMasterIdLst>
  <p:sldIdLst>
    <p:sldId id="490" r:id="rId3"/>
    <p:sldId id="414" r:id="rId4"/>
    <p:sldId id="492" r:id="rId5"/>
    <p:sldId id="493" r:id="rId6"/>
    <p:sldId id="494" r:id="rId7"/>
    <p:sldId id="495" r:id="rId8"/>
    <p:sldId id="496" r:id="rId9"/>
    <p:sldId id="497" r:id="rId10"/>
    <p:sldId id="418" r:id="rId11"/>
    <p:sldId id="290" r:id="rId12"/>
    <p:sldId id="473" r:id="rId13"/>
    <p:sldId id="424" r:id="rId14"/>
    <p:sldId id="458" r:id="rId15"/>
    <p:sldId id="452" r:id="rId16"/>
    <p:sldId id="457" r:id="rId17"/>
    <p:sldId id="498" r:id="rId18"/>
    <p:sldId id="504" r:id="rId19"/>
    <p:sldId id="442" r:id="rId20"/>
    <p:sldId id="491" r:id="rId2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FF"/>
    <a:srgbClr val="CC0000"/>
    <a:srgbClr val="000099"/>
    <a:srgbClr val="990000"/>
    <a:srgbClr val="00FF00"/>
    <a:srgbClr val="FFFF99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261" autoAdjust="0"/>
    <p:restoredTop sz="94664" autoAdjust="0"/>
  </p:normalViewPr>
  <p:slideViewPr>
    <p:cSldViewPr>
      <p:cViewPr varScale="1">
        <p:scale>
          <a:sx n="45" d="100"/>
          <a:sy n="45" d="100"/>
        </p:scale>
        <p:origin x="-76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>
                <a:gd name="T0" fmla="*/ 5154 w 5155"/>
                <a:gd name="T1" fmla="*/ 1769 h 2304"/>
                <a:gd name="T2" fmla="*/ 0 w 5155"/>
                <a:gd name="T3" fmla="*/ 2304 h 2304"/>
                <a:gd name="T4" fmla="*/ 0 w 5155"/>
                <a:gd name="T5" fmla="*/ 1252 h 2304"/>
                <a:gd name="T6" fmla="*/ 5155 w 5155"/>
                <a:gd name="T7" fmla="*/ 0 h 2304"/>
                <a:gd name="T8" fmla="*/ 5155 w 5155"/>
                <a:gd name="T9" fmla="*/ 1416 h 2304"/>
                <a:gd name="T10" fmla="*/ 5154 w 5155"/>
                <a:gd name="T11" fmla="*/ 1769 h 2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>
                <a:gd name="T0" fmla="*/ 5311 w 5328"/>
                <a:gd name="T1" fmla="*/ 3209 h 3689"/>
                <a:gd name="T2" fmla="*/ 0 w 5328"/>
                <a:gd name="T3" fmla="*/ 3689 h 3689"/>
                <a:gd name="T4" fmla="*/ 0 w 5328"/>
                <a:gd name="T5" fmla="*/ 9 h 3689"/>
                <a:gd name="T6" fmla="*/ 5328 w 5328"/>
                <a:gd name="T7" fmla="*/ 0 h 3689"/>
                <a:gd name="T8" fmla="*/ 5311 w 5328"/>
                <a:gd name="T9" fmla="*/ 3209 h 3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614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6153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A4147-4BB9-4764-8FFC-33064895E2E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34359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076A6-1357-4AC4-B2AA-2B8DE808B14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01681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C941D-B614-4087-A6A2-1BF42D26158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57888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F6463-8D2B-4A09-ABAF-501D1C41C45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2298745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3810C-6FB3-4B42-9318-36C6F46FD42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423692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A412DB-0919-4B83-8F2A-2062ECDFEF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421689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69386-F610-4AE9-98F1-4649046C03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90831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A4E5E-51C7-4E7B-8761-697FC53CBB9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72706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63F91-31F9-49C5-BFEF-F667E718CD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56526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92D33-9717-4F84-B22D-B65A1CAEA5E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825354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FA1C0-BB64-410E-8925-079694A8BDA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72016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DC388-B4EF-4830-93C1-9D7D534730C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244103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BBD70A-D105-4ED1-8F80-576E755713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542267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72ADA-7681-4BD5-AE7F-48A9F449CC5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468927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090D1-56C8-42F4-B6DF-C1C559972D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292659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E88D0F-A778-4FCA-AF62-5D5B4A2211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899993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07BC3-808F-4C6D-B9A2-C44D20BA367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622367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08C75-F360-46B5-AC70-8488ECDCCF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2746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638583-E3F0-43DC-9241-F192799586B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092410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AB3DA2-F86E-4D54-ACE0-DB3B6D92B4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2104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230E-8346-4BDB-9F90-BE019801B3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39701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EB977-4ADE-4CDF-B505-20699EA704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117797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089FB5-7899-4C46-82BF-A6D9DF811C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14754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A21C6-1967-48D6-B4DF-A1E1B8ACBA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87010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50000">
              <a:srgbClr val="FFFF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>
                <a:gd name="T0" fmla="*/ 4800 w 4806"/>
                <a:gd name="T1" fmla="*/ 299 h 665"/>
                <a:gd name="T2" fmla="*/ 0 w 4806"/>
                <a:gd name="T3" fmla="*/ 665 h 665"/>
                <a:gd name="T4" fmla="*/ 0 w 4806"/>
                <a:gd name="T5" fmla="*/ 0 h 665"/>
                <a:gd name="T6" fmla="*/ 4806 w 4806"/>
                <a:gd name="T7" fmla="*/ 1 h 665"/>
                <a:gd name="T8" fmla="*/ 4800 w 4806"/>
                <a:gd name="T9" fmla="*/ 153 h 665"/>
                <a:gd name="T10" fmla="*/ 4800 w 4806"/>
                <a:gd name="T11" fmla="*/ 299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124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>
                <a:gd name="T0" fmla="*/ 4560 w 4562"/>
                <a:gd name="T1" fmla="*/ 932 h 1199"/>
                <a:gd name="T2" fmla="*/ 0 w 4562"/>
                <a:gd name="T3" fmla="*/ 1199 h 1199"/>
                <a:gd name="T4" fmla="*/ 0 w 4562"/>
                <a:gd name="T5" fmla="*/ 0 h 1199"/>
                <a:gd name="T6" fmla="*/ 4562 w 4562"/>
                <a:gd name="T7" fmla="*/ 0 h 1199"/>
                <a:gd name="T8" fmla="*/ 4560 w 4562"/>
                <a:gd name="T9" fmla="*/ 932 h 1199"/>
                <a:gd name="T10" fmla="*/ 4560 w 4562"/>
                <a:gd name="T11" fmla="*/ 932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7271D535-C161-455D-89AD-7CF172504D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F00"/>
            </a:gs>
            <a:gs pos="50000">
              <a:srgbClr val="FFFF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effectLst/>
                <a:latin typeface="+mn-lt"/>
              </a:defRPr>
            </a:lvl1pPr>
          </a:lstStyle>
          <a:p>
            <a:pPr>
              <a:defRPr/>
            </a:pPr>
            <a:fld id="{00B83A38-93C1-474C-A117-70C523E6E0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58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/>
      <p:bldP spid="655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655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50000">
                <a:srgbClr val="FFFFFF"/>
              </a:gs>
              <a:gs pos="100000">
                <a:srgbClr val="FFFF00"/>
              </a:gs>
            </a:gsLst>
            <a:lin ang="5400000" scaled="1"/>
          </a:gradFill>
          <a:ln w="47624" cmpd="thickThin">
            <a:solidFill>
              <a:srgbClr val="FF003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400" b="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8572" y="116632"/>
            <a:ext cx="8653908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800" dirty="0" smtClean="0">
                <a:solidFill>
                  <a:schemeClr val="bg1">
                    <a:lumMod val="50000"/>
                  </a:schemeClr>
                </a:solidFill>
              </a:rPr>
              <a:t>Тема: Город </a:t>
            </a:r>
            <a:r>
              <a:rPr lang="ru-RU" sz="4800" dirty="0">
                <a:solidFill>
                  <a:schemeClr val="bg1">
                    <a:lumMod val="50000"/>
                  </a:schemeClr>
                </a:solidFill>
              </a:rPr>
              <a:t>как среда обитания человека.</a:t>
            </a:r>
            <a:r>
              <a:rPr lang="ru-RU" sz="3200" dirty="0">
                <a:solidFill>
                  <a:srgbClr val="FF0000"/>
                </a:solidFill>
              </a:rPr>
              <a:t> </a:t>
            </a:r>
          </a:p>
          <a:p>
            <a:pPr algn="just">
              <a:defRPr/>
            </a:pPr>
            <a:endParaRPr lang="ru-RU" sz="32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 smtClean="0">
              <a:solidFill>
                <a:srgbClr val="FF0000"/>
              </a:solidFill>
            </a:endParaRPr>
          </a:p>
          <a:p>
            <a:pPr algn="just">
              <a:defRPr/>
            </a:pPr>
            <a:endParaRPr lang="ru-RU" sz="3200" dirty="0">
              <a:solidFill>
                <a:srgbClr val="FF0000"/>
              </a:solidFill>
            </a:endParaRPr>
          </a:p>
          <a:p>
            <a:pPr marL="901700" indent="-901700" algn="just">
              <a:defRPr/>
            </a:pP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Цель: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Рассмотреть основные 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</a:rPr>
              <a:t>признаки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</a:rPr>
              <a:t>города и наиболее опасные ситуации для жителей города и их причины. </a:t>
            </a:r>
            <a:endParaRPr lang="ru-RU" sz="2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8" name="Picture 4" descr="http://lentaregion.ru/wp-content/uploads/2011/06/novosibirsk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685206" y="1815616"/>
            <a:ext cx="5760640" cy="3485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EBBA28B0-A4B1-4510-AB2B-DF395E2392F5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10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6" name="Picture 4" descr="http://www.knews.by/wp-content/uploads/36e5790fd46ec51da20da9b55a1e232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115616" y="4585792"/>
            <a:ext cx="7258953" cy="209094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88640"/>
            <a:ext cx="853313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Городской транспорт обеспечивает передвижение людей в необходимые для них районы. Создана система учебных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заведений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различного уровня (школы, училища, институты и др.).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Население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обслуживают медицинские учреждения.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Действует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система культурных, научных и спортивных учреждений (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театры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, библиотеки, музеи, стадионы, спортивные комплексы и др.).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Созданы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службы для обеспечения безопасности населения: органы правопорядка, пожарная охрана, служба спасения и т. д.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endParaRPr lang="ru-RU" sz="2000" dirty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Всё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это называется </a:t>
            </a:r>
            <a:r>
              <a:rPr lang="ru-RU" sz="2000" i="1" dirty="0">
                <a:solidFill>
                  <a:schemeClr val="bg1">
                    <a:lumMod val="50000"/>
                  </a:schemeClr>
                </a:solidFill>
              </a:rPr>
              <a:t>системой жизнеобеспечения </a:t>
            </a:r>
            <a:r>
              <a:rPr lang="ru-RU" sz="2000" i="1" dirty="0" smtClean="0">
                <a:solidFill>
                  <a:schemeClr val="bg1">
                    <a:lumMod val="50000"/>
                  </a:schemeClr>
                </a:solidFill>
              </a:rPr>
              <a:t>города</a:t>
            </a:r>
            <a:r>
              <a:rPr lang="ru-RU" sz="2000" i="1" dirty="0">
                <a:solidFill>
                  <a:schemeClr val="bg1">
                    <a:lumMod val="50000"/>
                  </a:schemeClr>
                </a:solidFill>
              </a:rPr>
              <a:t>,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 и работает она, как правило, слаженно и взаимозависимо.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5635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58FD16C5-E01F-4AD1-BFA6-9B8700F11F62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11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16632"/>
            <a:ext cx="87849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000" dirty="0"/>
              <a:t>Жителю города не надо идти на охоту, чтобы добыть себе пропитание, не надо с вёдрами идти на реку за водой, не </a:t>
            </a:r>
            <a:r>
              <a:rPr lang="ru-RU" sz="2000" dirty="0" smtClean="0"/>
              <a:t>надо </a:t>
            </a:r>
            <a:r>
              <a:rPr lang="ru-RU" sz="2000" dirty="0"/>
              <a:t>ехать в лес и заготовлять дрова для обогрева жилища. </a:t>
            </a:r>
            <a:endParaRPr lang="ru-RU" sz="2000" dirty="0" smtClean="0"/>
          </a:p>
          <a:p>
            <a:pPr indent="541338" algn="just"/>
            <a:r>
              <a:rPr lang="ru-RU" sz="2000" dirty="0" smtClean="0"/>
              <a:t>Всё </a:t>
            </a:r>
            <a:r>
              <a:rPr lang="ru-RU" sz="2000" dirty="0"/>
              <a:t>это он имеет в готовом виде: продукты в магазине, тепло и </a:t>
            </a:r>
            <a:r>
              <a:rPr lang="ru-RU" sz="2000" dirty="0" smtClean="0"/>
              <a:t>воду </a:t>
            </a:r>
            <a:r>
              <a:rPr lang="ru-RU" sz="2000" dirty="0"/>
              <a:t>в доме. </a:t>
            </a:r>
            <a:endParaRPr lang="ru-RU" sz="2000" dirty="0" smtClean="0"/>
          </a:p>
          <a:p>
            <a:pPr indent="541338" algn="just"/>
            <a:r>
              <a:rPr lang="ru-RU" sz="2000" dirty="0" smtClean="0"/>
              <a:t>У горожанина появилась </a:t>
            </a:r>
            <a:r>
              <a:rPr lang="ru-RU" sz="2000" dirty="0"/>
              <a:t>возможность больше времени уде­лять основной работе и активному отдыху для восстановления сил.</a:t>
            </a:r>
          </a:p>
        </p:txBody>
      </p:sp>
      <p:pic>
        <p:nvPicPr>
          <p:cNvPr id="10" name="Picture 6" descr="Untitled-20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00192" y="2728434"/>
            <a:ext cx="2412552" cy="2611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 descr="http://fotohomka.ru/images/Nov/19/fc6110634f62874b3bf6f1e8cad770de/mini_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747730"/>
            <a:ext cx="2769518" cy="20635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vit-min.ru/wp-content/uploads/2016/02/577971_02_07-pic700-700x467-8620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2671177"/>
            <a:ext cx="5256584" cy="27259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269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DC9B4F94-EECD-46F0-B604-CB3FA6B71627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12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1738" y="260648"/>
            <a:ext cx="86051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Однако иногда в этой системе происходят сбои, и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горожанин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не только не может обеспечить себя всем необходимым, но и оказывается в опасности.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450850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Город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становится как бы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ловушкой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для человека, который не готов действовать грамотно в сложных ситуациях.</a:t>
            </a:r>
          </a:p>
        </p:txBody>
      </p:sp>
      <p:pic>
        <p:nvPicPr>
          <p:cNvPr id="12290" name="Picture 2" descr="http://tomor-row.ru/wp-content/uploads/2015/10/39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0311" y="3805163"/>
            <a:ext cx="3794177" cy="2504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nastol.com.ua/pic/201311/1920x1200/nastol.com.ua-698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50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738" y="2107888"/>
            <a:ext cx="4994098" cy="3121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700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D715B3D6-DC40-4AF7-AFFD-13E5756CC9AD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13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277510" name="Picture 6" descr="Untitled-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5286" y="1963380"/>
            <a:ext cx="3305942" cy="18581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7511" name="Text Box 7"/>
          <p:cNvSpPr txBox="1">
            <a:spLocks noChangeArrowheads="1"/>
          </p:cNvSpPr>
          <p:nvPr/>
        </p:nvSpPr>
        <p:spPr bwMode="auto">
          <a:xfrm>
            <a:off x="6232927" y="3805558"/>
            <a:ext cx="26225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Times New Roman" pitchFamily="18" charset="0"/>
              </a:rPr>
              <a:t>Курение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36413" y="188640"/>
            <a:ext cx="87280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000" dirty="0"/>
              <a:t>Иными словами, город создаёт благоприятные условия для жизни и жизнедеятельности человека, но в то же </a:t>
            </a:r>
            <a:r>
              <a:rPr lang="ru-RU" sz="2000" dirty="0" smtClean="0"/>
              <a:t>вре</a:t>
            </a:r>
            <a:r>
              <a:rPr lang="ru-RU" sz="2000" dirty="0"/>
              <a:t>мя несёт в себе определённую опасность для жителя и </a:t>
            </a:r>
            <a:r>
              <a:rPr lang="ru-RU" sz="2000" dirty="0" smtClean="0"/>
              <a:t>требует </a:t>
            </a:r>
            <a:r>
              <a:rPr lang="ru-RU" sz="2000" dirty="0"/>
              <a:t>от него особого поведения, обеспечивающего его </a:t>
            </a:r>
            <a:r>
              <a:rPr lang="ru-RU" sz="2000" dirty="0" smtClean="0"/>
              <a:t>безопасность.</a:t>
            </a:r>
            <a:endParaRPr lang="ru-RU" sz="2000" dirty="0"/>
          </a:p>
        </p:txBody>
      </p:sp>
      <p:pic>
        <p:nvPicPr>
          <p:cNvPr id="11" name="Picture 6" descr="Untitled-19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310" y="1665330"/>
            <a:ext cx="2216628" cy="12271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Untitled-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8310" y="2970812"/>
            <a:ext cx="2182048" cy="12040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8" descr="Untitled-1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5988" y="1660529"/>
            <a:ext cx="2288059" cy="2551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411030" y="4149080"/>
            <a:ext cx="31241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dirty="0">
                <a:latin typeface="Times New Roman" pitchFamily="18" charset="0"/>
              </a:rPr>
              <a:t>Оставление без присмотра электронагревательных приборов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77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27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277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1363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64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F46FD43F-3C58-4ADE-91EB-E6F710FEC311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14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116632"/>
            <a:ext cx="885698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Чтобы система жизнеобеспечения города работала слажен­но, существуют определённые правила поведения для его на­селения.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Постоянное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соблюдение этих правил обеспечивает безопасность человека при использовании всех благ, которые предоставляют городские условия жизни.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Нарушение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же этих правил может привести к возникновению ситуаций, которые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будут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представлять опасность для жизни и здоровья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человека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— опасных ситуаций.</a:t>
            </a:r>
          </a:p>
        </p:txBody>
      </p:sp>
      <p:pic>
        <p:nvPicPr>
          <p:cNvPr id="15362" name="Picture 2" descr="http://gov.cap.ru/UserFiles/news/201503/02/slajd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9588" y="3349756"/>
            <a:ext cx="4146408" cy="31200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ufa112.ru/wp-content/uploads/2014/10/51c6e54cab7d53587bc9066e6c8d63d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4855" y="2971566"/>
            <a:ext cx="4248472" cy="2833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483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19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ECD1E407-7256-4384-AE53-77E43CA08721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15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87849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Назовём наиболее часто встречающиеся опасные ситуации в городе: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ситуации, связанные с нарушением правил дорожного </a:t>
            </a:r>
            <a:r>
              <a:rPr lang="ru-RU" sz="2000" dirty="0" smtClean="0"/>
              <a:t>движения</a:t>
            </a:r>
            <a:r>
              <a:rPr lang="ru-RU" sz="2000" dirty="0"/>
              <a:t>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sz="2000" dirty="0"/>
              <a:t>ситуации, связанные с нарушением правил пожарной </a:t>
            </a:r>
            <a:r>
              <a:rPr lang="ru-RU" sz="2000" dirty="0" smtClean="0"/>
              <a:t>безопасности;</a:t>
            </a:r>
            <a:endParaRPr lang="ru-RU" sz="2000" dirty="0"/>
          </a:p>
        </p:txBody>
      </p:sp>
      <p:pic>
        <p:nvPicPr>
          <p:cNvPr id="9" name="Picture 7" descr="Untitled-4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709208"/>
            <a:ext cx="2192017" cy="22396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 descr="http://b1.mreporter.ru/c/7680.b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99592" y="2636912"/>
            <a:ext cx="4470858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5939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74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00C1836A-2057-4AC5-B15E-A26E9A1E8004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16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5945" name="Text Box 9"/>
          <p:cNvSpPr txBox="1">
            <a:spLocks noChangeArrowheads="1"/>
          </p:cNvSpPr>
          <p:nvPr/>
        </p:nvSpPr>
        <p:spPr bwMode="auto">
          <a:xfrm>
            <a:off x="0" y="5934413"/>
            <a:ext cx="421163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ru-RU" altLang="ru-RU" dirty="0">
                <a:latin typeface="Times New Roman" pitchFamily="18" charset="0"/>
              </a:rPr>
              <a:t>Затемнение электроламп сгораемыми материалами (бумагой, тканью)</a:t>
            </a:r>
          </a:p>
        </p:txBody>
      </p:sp>
      <p:pic>
        <p:nvPicPr>
          <p:cNvPr id="295946" name="Picture 10" descr="Untitled-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1922" y="2838044"/>
            <a:ext cx="2364951" cy="3084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5947" name="Picture 11" descr="Untitled-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49483"/>
            <a:ext cx="2624377" cy="30849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5948" name="Text Box 12"/>
          <p:cNvSpPr txBox="1">
            <a:spLocks noChangeArrowheads="1"/>
          </p:cNvSpPr>
          <p:nvPr/>
        </p:nvSpPr>
        <p:spPr bwMode="auto">
          <a:xfrm>
            <a:off x="4752850" y="6048713"/>
            <a:ext cx="4211638" cy="313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50000"/>
              </a:spcBef>
            </a:pPr>
            <a:r>
              <a:rPr lang="ru-RU" altLang="ru-RU" dirty="0">
                <a:latin typeface="Times New Roman" pitchFamily="18" charset="0"/>
              </a:rPr>
              <a:t>Сушка белья над газовыми плитами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6798" y="378530"/>
            <a:ext cx="8807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/>
              <a:t>ситуации, связанные с нарушением мер общественной </a:t>
            </a:r>
            <a:r>
              <a:rPr lang="ru-RU" dirty="0" smtClean="0"/>
              <a:t>безопасности </a:t>
            </a:r>
            <a:r>
              <a:rPr lang="ru-RU" dirty="0"/>
              <a:t>и общественного порядка (криминогенные ситуации);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/>
              <a:t>ситуации, связанные с нарушением правил пользования </a:t>
            </a:r>
            <a:r>
              <a:rPr lang="ru-RU" dirty="0" smtClean="0"/>
              <a:t>различными </a:t>
            </a:r>
            <a:r>
              <a:rPr lang="ru-RU" dirty="0"/>
              <a:t>бытовыми приборами, газом и электричеством;</a:t>
            </a:r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ru-RU" dirty="0"/>
              <a:t>ситуации, связанные с различными природными явлениями (дождь, гроза, сильный снегопад, гололёд и др.). </a:t>
            </a:r>
          </a:p>
        </p:txBody>
      </p:sp>
    </p:spTree>
    <p:extLst>
      <p:ext uri="{BB962C8B-B14F-4D97-AF65-F5344CB8AC3E}">
        <p14:creationId xmlns:p14="http://schemas.microsoft.com/office/powerpoint/2010/main" xmlns="" val="1253988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500"/>
                                        <p:tgtEl>
                                          <p:spTgt spid="295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2959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29594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5" dur="500"/>
                                        <p:tgtEl>
                                          <p:spTgt spid="295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2959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29594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945" grpId="0"/>
      <p:bldP spid="29594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8604250" y="6538913"/>
            <a:ext cx="5048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86CDD399-F16A-45FF-BC96-287D80D9A444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17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83303" name="Picture 7" descr="Untitled-2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415925"/>
            <a:ext cx="8713787" cy="495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2339975" y="5589588"/>
            <a:ext cx="511175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3200">
                <a:latin typeface="Times New Roman" pitchFamily="18" charset="0"/>
              </a:rPr>
              <a:t>Детская шалость</a:t>
            </a:r>
          </a:p>
        </p:txBody>
      </p:sp>
      <p:pic>
        <p:nvPicPr>
          <p:cNvPr id="183305" name="Picture 9" descr="16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348038" y="3698875"/>
            <a:ext cx="792162" cy="593725"/>
          </a:xfrm>
          <a:noFill/>
        </p:spPr>
      </p:pic>
      <p:pic>
        <p:nvPicPr>
          <p:cNvPr id="183306" name="Picture 10" descr="16"/>
          <p:cNvPicPr>
            <a:picLocks noChangeAspect="1" noChangeArrowheads="1" noCrop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6238" y="3302000"/>
            <a:ext cx="1512887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7" name="Picture 11" descr="16"/>
          <p:cNvPicPr>
            <a:picLocks noChangeAspect="1" noChangeArrowheads="1" noCrop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4075" y="2636838"/>
            <a:ext cx="2808288" cy="210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8" name="Picture 12" descr="16"/>
          <p:cNvPicPr>
            <a:picLocks noChangeAspect="1" noChangeArrowheads="1" noCrop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713" y="2205038"/>
            <a:ext cx="345598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09" name="Picture 13" descr="16"/>
          <p:cNvPicPr>
            <a:picLocks noChangeAspect="1" noChangeArrowheads="1" noCrop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4575" y="1433513"/>
            <a:ext cx="4679950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3310" name="Picture 14" descr="16"/>
          <p:cNvPicPr>
            <a:picLocks noChangeAspect="1" noChangeArrowheads="1" noCrop="1"/>
          </p:cNvPicPr>
          <p:nvPr/>
        </p:nvPicPr>
        <p:blipFill>
          <a:blip r:embed="rId3" cstate="screen">
            <a:lum bright="18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3850" y="-315913"/>
            <a:ext cx="7273925" cy="545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992248001"/>
      </p:ext>
    </p:extLst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83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3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3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83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83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1123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6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4110CAF-FBFA-4AAD-814E-0B9D1CE608F9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18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1126" name="Rectangle 6"/>
          <p:cNvSpPr>
            <a:spLocks noChangeArrowheads="1"/>
          </p:cNvSpPr>
          <p:nvPr/>
        </p:nvSpPr>
        <p:spPr bwMode="auto">
          <a:xfrm>
            <a:off x="323850" y="260349"/>
            <a:ext cx="8218488" cy="28813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/>
          <a:lstStyle>
            <a:lvl1pPr marL="342900" indent="-342900" algn="l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1pPr>
            <a:lvl2pPr marL="742950" indent="-285750" algn="l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2pPr>
            <a:lvl3pPr marL="11430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3pPr>
            <a:lvl4pPr marL="1600200" indent="-228600" algn="l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4pPr>
            <a:lvl5pPr marL="2057400" indent="-228600" algn="l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defRPr>
            </a:lvl9pPr>
          </a:lstStyle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4400" dirty="0" smtClean="0">
                <a:solidFill>
                  <a:srgbClr val="FF3300"/>
                </a:solidFill>
                <a:latin typeface="Times New Roman" pitchFamily="18" charset="0"/>
              </a:rPr>
              <a:t>ПОЗВОНИТЕ ПО ТЕЛЕФОНУ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4400" dirty="0" smtClean="0">
                <a:solidFill>
                  <a:srgbClr val="FF3300"/>
                </a:solidFill>
                <a:latin typeface="Times New Roman" pitchFamily="18" charset="0"/>
              </a:rPr>
              <a:t>01 или 112 (единый № экстренных служб)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altLang="ru-RU" sz="4400" dirty="0" smtClean="0">
                <a:solidFill>
                  <a:srgbClr val="FF3300"/>
                </a:solidFill>
                <a:latin typeface="Times New Roman" pitchFamily="18" charset="0"/>
              </a:rPr>
              <a:t>И СООБЩИТЕ О ПОЖАРЕ</a:t>
            </a:r>
            <a:endParaRPr lang="ru-RU" altLang="ru-RU" dirty="0" smtClean="0">
              <a:latin typeface="Times New Roman" pitchFamily="18" charset="0"/>
            </a:endParaRPr>
          </a:p>
        </p:txBody>
      </p:sp>
      <p:pic>
        <p:nvPicPr>
          <p:cNvPr id="261127" name="Picture 7" descr="Untitled-2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74963" y="3367882"/>
            <a:ext cx="3116262" cy="3278187"/>
          </a:xfrm>
          <a:prstGeom prst="rect">
            <a:avLst/>
          </a:prstGeom>
          <a:solidFill>
            <a:srgbClr val="FFFF00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61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1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1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  <p:sp>
        <p:nvSpPr>
          <p:cNvPr id="52227" name="Номер слайда 2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93AE84E9-90D9-4E61-9DCC-F9BC5A04451A}" type="slidenum">
              <a:rPr lang="ru-RU" altLang="ru-RU" sz="1200" smtClean="0"/>
              <a:pPr>
                <a:defRPr/>
              </a:pPr>
              <a:t>19</a:t>
            </a:fld>
            <a:endParaRPr lang="ru-RU" altLang="ru-RU" sz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2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87129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Город — это населённый пункт, жители которого, как </a:t>
            </a:r>
            <a:r>
              <a:rPr lang="ru-RU" sz="24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правило</a:t>
            </a:r>
            <a:r>
              <a:rPr lang="ru-RU" sz="24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</a:rPr>
              <a:t>, не занимаются сельским хозяйством. Первые упоминания о городах относятся к 4—3 тысячелетиям до н. э. Это Вавилон в Месопотамии, Мемфис и Фивы в Египте, Спарта и Афины в Греции.</a:t>
            </a:r>
          </a:p>
        </p:txBody>
      </p:sp>
      <p:pic>
        <p:nvPicPr>
          <p:cNvPr id="2050" name="Picture 2" descr="http://doseng.org/uploads/posts/2010-06/1277085522_doseng.org_beautihr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651" y="2068255"/>
            <a:ext cx="4090516" cy="27289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t.gde-fon.com/wallpapers_original/wallpapers/611410_rossiya_tver_kalinin_gorod_reka_volga_panorama_2400x1597_(www.GdeFon.ru)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355976" y="3432735"/>
            <a:ext cx="4500686" cy="30442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3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260648"/>
            <a:ext cx="87849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Исторически постоянно шёл процесс повышения роли горо­дов в развитии человеческого общества. Это было обусловле­но тем, что только в городах можно было развивать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производство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необходимых товаров, сосредоточивать достижения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культуры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и организовывать воспитание и обучение подрастающего поколения. Только совместными усилиями многих людей мож­но было обеспечивать благополучную жизнь каждого человека и общества в целом.</a:t>
            </a:r>
          </a:p>
        </p:txBody>
      </p:sp>
      <p:pic>
        <p:nvPicPr>
          <p:cNvPr id="6" name="Picture 8" descr="http://i1139.photobucket.com/albums/n547/SVMelnikof/april/kremniy/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4008" y="3909714"/>
            <a:ext cx="3967163" cy="26876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http://polezney.net/wp-content/uploads/2015/09/kak-vybirat-vuz-za-granise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20888"/>
            <a:ext cx="3965712" cy="2643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otsproekt-ryazan.ru/sites/default/files/articles/ucheb_zavedenij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77425" y="5085184"/>
            <a:ext cx="2046503" cy="12834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smolenskaya-oblast.doski.ru/i/54/89/54895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474059"/>
            <a:ext cx="1971064" cy="13149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4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16632"/>
            <a:ext cx="867715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Процесс повышения роли городов в развитии общества идёт непрерывно.</a:t>
            </a:r>
          </a:p>
          <a:p>
            <a:pPr indent="457200" algn="just"/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457200"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Сравним,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как менялось со временем количест­во жителей городов по отношению ко всему населению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Земли.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457200"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начале XIX в. в городах мира проживало 3% населения Земли; к 1900 г. — 13,6%, к концу XX в. — 41,1%.</a:t>
            </a:r>
          </a:p>
          <a:p>
            <a:pPr indent="457200" algn="just"/>
            <a:endParaRPr lang="ru-RU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457200"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Городское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население Российской Федерации в настоящее время составляет 73% (более 100 млн человек), и проживает оно более чем в 1030 городах.</a:t>
            </a:r>
          </a:p>
        </p:txBody>
      </p:sp>
      <p:pic>
        <p:nvPicPr>
          <p:cNvPr id="4098" name="Picture 2" descr="http://pandia.ru/text/78/285/images/image008_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348" b="5442"/>
          <a:stretch/>
        </p:blipFill>
        <p:spPr bwMode="auto">
          <a:xfrm>
            <a:off x="1691680" y="3162114"/>
            <a:ext cx="6104756" cy="35792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5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88640"/>
            <a:ext cx="87849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1338"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Не каждый населённый пункт, жители которого не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работают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в сельском хозяйстве, может считаться городом.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Так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согласно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российским законам, город должен иметь не менее 12 тыс. жителей, при этом не менее 85% из них должны быть заняты не в сельском хозяйстве.</a:t>
            </a:r>
          </a:p>
        </p:txBody>
      </p:sp>
      <p:pic>
        <p:nvPicPr>
          <p:cNvPr id="5122" name="Picture 2" descr="http://www.tv2.tomsk.ru/sites/www.tv2.tomsk.ru/files/babushki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19856"/>
            <a:ext cx="3009159" cy="22574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1.n1.by/sites/default/files/imagecache/full/000447_65553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89285" y="4321435"/>
            <a:ext cx="3415163" cy="2347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shanevo-art.narod.ru/foto/2007/foto_07/0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326" y="1772816"/>
            <a:ext cx="3648072" cy="2444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tv2.tomsk.ru/sites/www.tv2.tomsk.ru/files/24_02_2012_04_11_45_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4571" y="4246285"/>
            <a:ext cx="3506862" cy="22995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6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13682" y="265872"/>
            <a:ext cx="8642980" cy="193899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algn="l"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algn="l"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algn="l"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algn="l"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095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2413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Современные города в зависимости от количества жителей делятся на: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малые — до 50 тыс. жителей;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средние — 50—100 тыс. жителей;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большие — 100—250 тыс. жителей;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крупные — 250—500 тыс. жителей;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09550" algn="l"/>
              </a:tabLst>
            </a:pPr>
            <a:r>
              <a:rPr kumimoji="0" lang="ru-RU" altLang="ru-RU" sz="200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Calibri" panose="020F0502020204030204" pitchFamily="34" charset="0"/>
                <a:ea typeface="Arial" pitchFamily="34" charset="0"/>
              </a:rPr>
              <a:t>крупнейшие — 500 тыс. — 1 млн жителей;</a:t>
            </a:r>
            <a:endParaRPr kumimoji="0" lang="ru-RU" altLang="ru-RU" sz="200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" name="AutoShape 5" descr="http://news-play.ru/img.php?aHR0cHM6Ly9pLnl0aW1nLmNvbS92aS90NG52WXQ4NGFGTS9tYXhyZXNkZWZhdWx0LmpwZw==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7" descr="http://news-play.ru/img.php?aHR0cHM6Ly9pLnl0aW1nLmNvbS92aS90NG52WXQ4NGFGTS9tYXhyZXNkZWZhdWx0LmpwZw==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9" descr="http://news-play.ru/img.php?aHR0cHM6Ly9pLnl0aW1nLmNvbS92aS90NG52WXQ4NGFGTS9tYXhyZXNkZWZhdWx0LmpwZw==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1" descr="http://news-play.ru/img.php?aHR0cHM6Ly9pLnl0aW1nLmNvbS92aS90NG52WXQ4NGFGTS9tYXhyZXNkZWZhdWx0LmpwZw==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7" name="Picture 13" descr="http://1in.kz/s/photos/2011/06/20/1308545643_krasivyij-megapolis_1600x120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8580" y="2420888"/>
            <a:ext cx="8053183" cy="367844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http://static.videocore.tv/images/previews/o3hJLtMwWdT3OXnpGkDOEOmz1Qa2pqrQ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83732"/>
            <a:ext cx="4776976" cy="2685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2450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2451" name="Rectangle 3"/>
          <p:cNvSpPr>
            <a:spLocks noChangeArrowheads="1"/>
          </p:cNvSpPr>
          <p:nvPr/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B7D4B299-6CFE-4925-AA7D-FFD6370384DE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7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" name="AutoShape 2" descr="http://news-play.ru/img.php?aHR0cHM6Ly9pLnl0aW1nLmNvbS92aS90NG52WXQ4NGFGTS9tYXhyZXNkZWZhdWx0LmpwZw==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5574" y="184542"/>
            <a:ext cx="880891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Мегаполис — единое городское пространство, объединяю­щее множество разросшихся мелких городов и сельских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поселений. </a:t>
            </a:r>
          </a:p>
          <a:p>
            <a:pPr indent="450850" algn="just"/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В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начале XXI в. в мире насчитывалось около 220 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мегаполисов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, в их числе Москва — около 11 млн человек и Санкт- Петербург </a:t>
            </a:r>
            <a:r>
              <a:rPr lang="ru-RU" b="0" dirty="0">
                <a:solidFill>
                  <a:schemeClr val="bg1">
                    <a:lumMod val="50000"/>
                  </a:schemeClr>
                </a:solidFill>
              </a:rPr>
              <a:t>— </a:t>
            </a:r>
            <a:r>
              <a:rPr lang="ru-RU" dirty="0">
                <a:solidFill>
                  <a:schemeClr val="bg1">
                    <a:lumMod val="50000"/>
                  </a:schemeClr>
                </a:solidFill>
              </a:rPr>
              <a:t>более 4,5 млн человек.</a:t>
            </a:r>
          </a:p>
        </p:txBody>
      </p:sp>
      <p:pic>
        <p:nvPicPr>
          <p:cNvPr id="7174" name="Picture 6" descr="http://anegrinews.ru/sites/default/files/info-altai-14680400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975" y="1661871"/>
            <a:ext cx="4486899" cy="299126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6841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Что привлекает современного человека в городской жизни?</a:t>
            </a:r>
          </a:p>
          <a:p>
            <a:pPr indent="541338" algn="just"/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541338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Это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прежде всего возможность совместными усилиями всех жителей города более полно удовлетворить физические и духовные потребности: в жилище, пище, получении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образования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, работе, общении и т. д.</a:t>
            </a:r>
          </a:p>
        </p:txBody>
      </p:sp>
      <p:pic>
        <p:nvPicPr>
          <p:cNvPr id="9218" name="Picture 2" descr="http://atouchofbusiness.ru/wp-content/uploads/2015/02/CONSUME-popup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287448"/>
            <a:ext cx="5040560" cy="43238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2375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ChangeArrowheads="1"/>
          </p:cNvSpPr>
          <p:nvPr/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8604250" y="6508750"/>
            <a:ext cx="50482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fld id="{4EAEAA91-04A3-419C-ADCC-E05AF4F0B894}" type="slidenum">
              <a:rPr lang="ru-RU" altLang="ru-RU" sz="1200" b="0">
                <a:solidFill>
                  <a:srgbClr val="000000"/>
                </a:solidFill>
                <a:latin typeface="Times New Roman" pitchFamily="18" charset="0"/>
              </a:rPr>
              <a:pPr algn="l" eaLnBrk="1" hangingPunct="1">
                <a:spcBef>
                  <a:spcPct val="50000"/>
                </a:spcBef>
              </a:pPr>
              <a:t>9</a:t>
            </a:fld>
            <a:endParaRPr lang="ru-RU" altLang="ru-RU" sz="1200" b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8" name="Picture 10" descr="http://stavropolskiy.com/assets/images_cache/315644d845d29e5e650fa24a82e7e8c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4575831"/>
            <a:ext cx="1735029" cy="1157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45256" y="116632"/>
            <a:ext cx="881923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850" algn="just"/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В городах для удобства человека к жилым домам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подводятся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вода, газ, электричество. </a:t>
            </a:r>
            <a:endParaRPr lang="ru-RU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indent="450850" algn="just"/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В 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городах существует целая сеть торговых организаций, обеспечивающих население продуктами питания и всеми необходимыми товарами — от одежды до </a:t>
            </a:r>
            <a:r>
              <a:rPr lang="ru-RU" sz="2000" dirty="0" smtClean="0">
                <a:solidFill>
                  <a:schemeClr val="bg1">
                    <a:lumMod val="50000"/>
                  </a:schemeClr>
                </a:solidFill>
              </a:rPr>
              <a:t>автомобиля</a:t>
            </a:r>
            <a:r>
              <a:rPr lang="ru-RU" sz="20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0" name="Picture 9" descr="Untitled-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2441" y="2190360"/>
            <a:ext cx="2425503" cy="1382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://ekbrealty.ru/media/uploads/img_news/tc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2304" y="3861049"/>
            <a:ext cx="4193682" cy="2736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zhodinonews.by/wp-content/uploads/2012/07/torgovlya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83155" y="1784624"/>
            <a:ext cx="2660777" cy="199890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ahoma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3795</TotalTime>
  <Words>837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Разрез</vt:lpstr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УМЦ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горения</dc:title>
  <dc:creator>Конев</dc:creator>
  <cp:lastModifiedBy>1</cp:lastModifiedBy>
  <cp:revision>150</cp:revision>
  <dcterms:created xsi:type="dcterms:W3CDTF">2006-12-28T07:52:35Z</dcterms:created>
  <dcterms:modified xsi:type="dcterms:W3CDTF">2019-06-06T11:19:12Z</dcterms:modified>
</cp:coreProperties>
</file>