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61" r:id="rId2"/>
    <p:sldId id="262" r:id="rId3"/>
    <p:sldId id="268" r:id="rId4"/>
    <p:sldId id="260" r:id="rId5"/>
    <p:sldId id="257" r:id="rId6"/>
    <p:sldId id="264" r:id="rId7"/>
    <p:sldId id="263" r:id="rId8"/>
    <p:sldId id="265" r:id="rId9"/>
    <p:sldId id="266" r:id="rId10"/>
    <p:sldId id="273" r:id="rId11"/>
    <p:sldId id="269" r:id="rId12"/>
    <p:sldId id="267" r:id="rId13"/>
    <p:sldId id="271" r:id="rId14"/>
    <p:sldId id="272" r:id="rId15"/>
  </p:sldIdLst>
  <p:sldSz cx="9144000" cy="6858000" type="screen4x3"/>
  <p:notesSz cx="6858000" cy="9144000"/>
  <p:custDataLst>
    <p:tags r:id="rId17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32F35EBB-8B90-45CD-B111-0C6276E5DF71}">
          <p14:sldIdLst>
            <p14:sldId id="261"/>
            <p14:sldId id="262"/>
            <p14:sldId id="268"/>
            <p14:sldId id="260"/>
            <p14:sldId id="257"/>
            <p14:sldId id="264"/>
            <p14:sldId id="263"/>
            <p14:sldId id="265"/>
            <p14:sldId id="266"/>
            <p14:sldId id="273"/>
            <p14:sldId id="269"/>
            <p14:sldId id="267"/>
            <p14:sldId id="271"/>
            <p14:sldId id="272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743" autoAdjust="0"/>
    <p:restoredTop sz="94660"/>
  </p:normalViewPr>
  <p:slideViewPr>
    <p:cSldViewPr>
      <p:cViewPr>
        <p:scale>
          <a:sx n="80" d="100"/>
          <a:sy n="80" d="100"/>
        </p:scale>
        <p:origin x="-1320" y="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3" d="100"/>
          <a:sy n="53" d="100"/>
        </p:scale>
        <p:origin x="-2808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270B21-F960-4535-9241-749547900F27}" type="datetimeFigureOut">
              <a:rPr lang="ru-RU" smtClean="0"/>
              <a:t>09.04.2019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4C8E94-A3F6-4EC4-8D0A-253525660C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86906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4C8E94-A3F6-4EC4-8D0A-253525660CB3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77444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mailto:E-mail-Liseum9@yandex.ru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0"/>
            <a:ext cx="8928992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1513822" y="1916832"/>
            <a:ext cx="752267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ТЕОРЕТИЧЕСКАЯ  ПОДГОТОВКА </a:t>
            </a:r>
          </a:p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ОБУЧАЮЩИХСЯ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НАЧАЛЬНОЙ ШКОЛЫ </a:t>
            </a:r>
          </a:p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ПО ПРЕДМЕТУ </a:t>
            </a:r>
          </a:p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«ФИЗИЧЕСКАЯ КУЛЬТУРА "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6" y="476672"/>
            <a:ext cx="8424936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ДЕПАРТАМЕНТ ПО ОБРАЗОВАНИЮ АДМИНИСТРАЦИИ ВОЛГОГРАДА</a:t>
            </a:r>
          </a:p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ОБЩЕОБРАЗОВАТЕЛЬНОЕ УЧРЕЖДЕНИЕ«ЛИЦЕЙ № 9</a:t>
            </a:r>
          </a:p>
          <a:p>
            <a:pPr algn="ctr"/>
            <a:r>
              <a:rPr lang="ru-RU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ИМЕНИ ЗАСЛУЖЕННОГО УЧИТЕЛЯ ШКОЛЫ РОССИЙСКОЙ ФЕДЕРАЦИИ А.Н. НЕВЕРОВА»</a:t>
            </a:r>
            <a:endParaRPr lang="ru-RU" sz="1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0608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8" y="0"/>
            <a:ext cx="8924925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Рисунок 3"/>
          <p:cNvPicPr/>
          <p:nvPr/>
        </p:nvPicPr>
        <p:blipFill rotWithShape="1">
          <a:blip r:embed="rId3"/>
          <a:srcRect l="12987" t="8918" r="12891" b="5095"/>
          <a:stretch/>
        </p:blipFill>
        <p:spPr bwMode="auto">
          <a:xfrm>
            <a:off x="3995936" y="226475"/>
            <a:ext cx="4680520" cy="6405944"/>
          </a:xfrm>
          <a:prstGeom prst="rect">
            <a:avLst/>
          </a:prstGeom>
          <a:ln>
            <a:solidFill>
              <a:srgbClr val="00206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Прямоугольная выноска 4"/>
          <p:cNvSpPr/>
          <p:nvPr/>
        </p:nvSpPr>
        <p:spPr>
          <a:xfrm>
            <a:off x="263798" y="2183030"/>
            <a:ext cx="4248472" cy="1201481"/>
          </a:xfrm>
          <a:prstGeom prst="wedgeRectCallout">
            <a:avLst>
              <a:gd name="adj1" fmla="val 82073"/>
              <a:gd name="adj2" fmla="val 92458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каждой теме включён раздел:</a:t>
            </a:r>
          </a:p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«Полезные рекомендации для ученика и родителей»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4784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0"/>
            <a:ext cx="8928992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4355976" y="1772816"/>
            <a:ext cx="410445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углубленного и всестороннего изучения темы;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мотивации заниматься спортом и придерживаться ЗОЖ 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 представлены разъяснения по часто задаваемым вопросам </a:t>
            </a:r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(например: Как, где, </a:t>
            </a:r>
            <a:r>
              <a:rPr lang="ru-RU" sz="16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ому и зачем сдавать ГТО?)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43608" y="764704"/>
            <a:ext cx="720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разделе «Полезные рекомендации для ученика и родителей» представлена дополнительная информация для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6640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0"/>
            <a:ext cx="8928992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1547664" y="764704"/>
            <a:ext cx="73448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окончанию прохождения дистанционного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курса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ученику выставляется итоговая оценка и выдается сертификат.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Администратор\Desktop\ВОДЯНОВА\0. 2018-2019уч.год\1 ДОТ\0 конференция ДОТ\сертификат ДОТ 1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1424" y="2132856"/>
            <a:ext cx="5665032" cy="3852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7652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0"/>
            <a:ext cx="8928992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467544" y="404664"/>
            <a:ext cx="56886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Изучение в школе предмета  «Физическая культура» - это ведь не только получение обучающимися навыков двигательной активности, но и предусмотрена  хорошая теоретическая подготовка.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230216" y="1585823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 силу того, что 3 часа урока по физической культуре не достаточно для того , чтобы усвоить и двигательную активность и полноценно пройти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теоретическую подготовку обучающихся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начальной школы   по предмету                         «физическая культура " 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 ИКТ в образовательном процессе хороший и не заменимый помощник в изучении предмета «Физическая культура для начальных классов». 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331640" y="5229200"/>
            <a:ext cx="72728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мало важен тот аспект, что дети с нетерпением ждут задания, с интересом выполняют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ждут следующих.</a:t>
            </a:r>
          </a:p>
        </p:txBody>
      </p:sp>
    </p:spTree>
    <p:extLst>
      <p:ext uri="{BB962C8B-B14F-4D97-AF65-F5344CB8AC3E}">
        <p14:creationId xmlns:p14="http://schemas.microsoft.com/office/powerpoint/2010/main" val="3060828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0"/>
            <a:ext cx="8928992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2915816" y="1259175"/>
            <a:ext cx="590465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БЛАГОДАРЮ ЗА ВНИМАНИЕ!</a:t>
            </a:r>
          </a:p>
          <a:p>
            <a:endParaRPr lang="ru-RU" sz="2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  <a:p>
            <a:pPr algn="r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онтакты для сотрудничества:</a:t>
            </a:r>
          </a:p>
          <a:p>
            <a:pPr algn="ctr"/>
            <a:r>
              <a:rPr lang="ru-RU" sz="1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algn="ctr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Тел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.: (8442)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53-63-98</a:t>
            </a:r>
          </a:p>
          <a:p>
            <a:pPr algn="ctr"/>
            <a:r>
              <a:rPr lang="ru-RU" sz="1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факс –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53-62-70</a:t>
            </a:r>
          </a:p>
          <a:p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  <a:p>
            <a:pPr algn="r"/>
            <a:r>
              <a:rPr lang="ru-RU" i="1" dirty="0" smtClean="0"/>
              <a:t> </a:t>
            </a:r>
            <a:r>
              <a:rPr lang="en-US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E</a:t>
            </a:r>
            <a:r>
              <a:rPr lang="ru-RU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-</a:t>
            </a:r>
            <a:r>
              <a:rPr lang="en-US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mail</a:t>
            </a:r>
            <a:r>
              <a:rPr lang="ru-RU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-</a:t>
            </a:r>
            <a:r>
              <a:rPr lang="en-US" b="1" u="sng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Liseum</a:t>
            </a:r>
            <a:r>
              <a:rPr lang="ru-RU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9@</a:t>
            </a:r>
            <a:r>
              <a:rPr lang="en-US" b="1" u="sng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yandex</a:t>
            </a:r>
            <a:r>
              <a:rPr lang="ru-RU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.</a:t>
            </a:r>
            <a:r>
              <a:rPr lang="en-US" b="1" u="sng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ru</a:t>
            </a:r>
            <a:r>
              <a:rPr lang="en-US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сайт - </a:t>
            </a:r>
            <a:r>
              <a:rPr lang="en-US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hhtt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:/</a:t>
            </a:r>
            <a:r>
              <a:rPr 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www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liseum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9.</a:t>
            </a:r>
            <a:r>
              <a:rPr lang="en-US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ru</a:t>
            </a:r>
            <a:endParaRPr lang="ru-RU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Водянова Наталья Юрьевна</a:t>
            </a:r>
          </a:p>
          <a:p>
            <a:pPr algn="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8-961-672-00-22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4145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0"/>
            <a:ext cx="8928992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4243988" y="930739"/>
            <a:ext cx="4576484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 курса: </a:t>
            </a:r>
          </a:p>
          <a:p>
            <a:endParaRPr lang="ru-RU" sz="1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Водянова </a:t>
            </a:r>
          </a:p>
          <a:p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Наталья                  </a:t>
            </a:r>
          </a:p>
          <a:p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Юрьевна </a:t>
            </a:r>
          </a:p>
          <a:p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физической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культуры;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педагогический стаж  12 лет;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</a:t>
            </a:r>
            <a:r>
              <a:rPr lang="en-US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квалификационная категория.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96" t="22151" r="4982"/>
          <a:stretch/>
        </p:blipFill>
        <p:spPr>
          <a:xfrm>
            <a:off x="971600" y="764704"/>
            <a:ext cx="3096467" cy="39330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50608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0"/>
            <a:ext cx="8928992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1979712" y="692696"/>
            <a:ext cx="6624736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Исходя из поставленных в Государственном стандарте целей и задач, перед учителем встает вопрос не только о физическом развитии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обучающихся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ru-RU" sz="2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но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об освоении ими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</a:t>
            </a:r>
          </a:p>
          <a:p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системой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теоретических </a:t>
            </a:r>
            <a:endParaRPr lang="ru-RU" sz="2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знаний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физической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</a:t>
            </a:r>
          </a:p>
          <a:p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культуре и спорте.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</a:t>
            </a:r>
          </a:p>
          <a:p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Реализовать, это возможно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путём создания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дистанционных курсов по физической культуре.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6143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09538" y="0"/>
            <a:ext cx="8924925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77888" y="2420888"/>
            <a:ext cx="705678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курса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15875">
              <a:buFont typeface="Arial" pitchFamily="34" charset="0"/>
              <a:buChar char="•"/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освоение системы знаний о занятиях физической культурой, их роли и значении в формировании ЗОЖ и социальных ориентаций;</a:t>
            </a:r>
          </a:p>
          <a:p>
            <a:pPr marL="342900" lvl="0" indent="15875"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воспитать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бережного отношения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собственному здоровью,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потребности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занятиях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физкультурно-оздоровительной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спортивно- оздоровительной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23190" y="332656"/>
            <a:ext cx="5616624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курса: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сформировать теоретические знания по физической культуре.</a:t>
            </a:r>
          </a:p>
        </p:txBody>
      </p:sp>
    </p:spTree>
    <p:extLst>
      <p:ext uri="{BB962C8B-B14F-4D97-AF65-F5344CB8AC3E}">
        <p14:creationId xmlns:p14="http://schemas.microsoft.com/office/powerpoint/2010/main" val="1850608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09538" y="0"/>
            <a:ext cx="8924925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Рисунок 2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07" t="8917" r="14698" b="12971"/>
          <a:stretch/>
        </p:blipFill>
        <p:spPr bwMode="auto">
          <a:xfrm>
            <a:off x="133400" y="450101"/>
            <a:ext cx="6264696" cy="6219259"/>
          </a:xfrm>
          <a:prstGeom prst="rect">
            <a:avLst/>
          </a:prstGeom>
          <a:ln>
            <a:solidFill>
              <a:srgbClr val="00206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672878" y="49991"/>
            <a:ext cx="32403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  КУРСА</a:t>
            </a:r>
            <a:endParaRPr lang="ru-RU" sz="20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0680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09538" y="0"/>
            <a:ext cx="8924925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" name="Группа 3"/>
          <p:cNvGrpSpPr/>
          <p:nvPr/>
        </p:nvGrpSpPr>
        <p:grpSpPr>
          <a:xfrm>
            <a:off x="411034" y="250046"/>
            <a:ext cx="4953054" cy="6392981"/>
            <a:chOff x="4572000" y="1124744"/>
            <a:chExt cx="4273900" cy="5230251"/>
          </a:xfrm>
        </p:grpSpPr>
        <p:pic>
          <p:nvPicPr>
            <p:cNvPr id="3" name="Рисунок 2"/>
            <p:cNvPicPr/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501" t="9554" r="14065" b="6050"/>
            <a:stretch/>
          </p:blipFill>
          <p:spPr bwMode="auto">
            <a:xfrm>
              <a:off x="4572000" y="1124744"/>
              <a:ext cx="4241800" cy="4176464"/>
            </a:xfrm>
            <a:prstGeom prst="rect">
              <a:avLst/>
            </a:prstGeom>
            <a:ln>
              <a:solidFill>
                <a:srgbClr val="002060"/>
              </a:solidFill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6" name="Рисунок 5"/>
            <p:cNvPicPr/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708" t="9554" r="14778" b="4777"/>
            <a:stretch/>
          </p:blipFill>
          <p:spPr bwMode="auto">
            <a:xfrm>
              <a:off x="4604100" y="1700807"/>
              <a:ext cx="4241800" cy="2985029"/>
            </a:xfrm>
            <a:prstGeom prst="rect">
              <a:avLst/>
            </a:prstGeom>
            <a:ln>
              <a:solidFill>
                <a:srgbClr val="002060"/>
              </a:solidFill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7" name="Рисунок 6"/>
            <p:cNvPicPr/>
            <p:nvPr/>
          </p:nvPicPr>
          <p:blipFill rotWithShape="1">
            <a:blip r:embed="rId5"/>
            <a:srcRect l="31529" t="9555" r="14877" b="5636"/>
            <a:stretch/>
          </p:blipFill>
          <p:spPr bwMode="auto">
            <a:xfrm>
              <a:off x="4635045" y="2420888"/>
              <a:ext cx="4210855" cy="2827655"/>
            </a:xfrm>
            <a:prstGeom prst="rect">
              <a:avLst/>
            </a:prstGeom>
            <a:ln>
              <a:solidFill>
                <a:srgbClr val="002060"/>
              </a:solidFill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8" name="Рисунок 7"/>
            <p:cNvPicPr/>
            <p:nvPr/>
          </p:nvPicPr>
          <p:blipFill rotWithShape="1">
            <a:blip r:embed="rId6"/>
            <a:srcRect l="31134" t="9236" r="13358" b="23248"/>
            <a:stretch/>
          </p:blipFill>
          <p:spPr bwMode="auto">
            <a:xfrm>
              <a:off x="4593704" y="3193322"/>
              <a:ext cx="4220095" cy="2253615"/>
            </a:xfrm>
            <a:prstGeom prst="rect">
              <a:avLst/>
            </a:prstGeom>
            <a:ln>
              <a:solidFill>
                <a:srgbClr val="002060"/>
              </a:solidFill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9" name="Рисунок 8"/>
            <p:cNvPicPr/>
            <p:nvPr/>
          </p:nvPicPr>
          <p:blipFill rotWithShape="1">
            <a:blip r:embed="rId7"/>
            <a:srcRect l="31505" t="9235" r="15135" b="53756"/>
            <a:stretch/>
          </p:blipFill>
          <p:spPr bwMode="auto">
            <a:xfrm>
              <a:off x="4572001" y="3834715"/>
              <a:ext cx="4241800" cy="2520280"/>
            </a:xfrm>
            <a:prstGeom prst="rect">
              <a:avLst/>
            </a:prstGeom>
            <a:ln>
              <a:solidFill>
                <a:srgbClr val="002060"/>
              </a:solidFill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sp>
        <p:nvSpPr>
          <p:cNvPr id="10" name="TextBox 9"/>
          <p:cNvSpPr txBox="1"/>
          <p:nvPr/>
        </p:nvSpPr>
        <p:spPr>
          <a:xfrm>
            <a:off x="5672878" y="49991"/>
            <a:ext cx="32403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  КУРСА</a:t>
            </a:r>
            <a:endParaRPr lang="ru-RU" sz="20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0608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7384"/>
            <a:ext cx="8928992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1691680" y="404664"/>
            <a:ext cx="7272808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: История физической культуры и спорта.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69" t="9554" r="14065" b="6050"/>
          <a:stretch/>
        </p:blipFill>
        <p:spPr bwMode="auto">
          <a:xfrm>
            <a:off x="4572000" y="1020216"/>
            <a:ext cx="4176464" cy="543311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Прямоугольная выноска 6"/>
          <p:cNvSpPr/>
          <p:nvPr/>
        </p:nvSpPr>
        <p:spPr>
          <a:xfrm>
            <a:off x="539552" y="1772816"/>
            <a:ext cx="3788485" cy="998820"/>
          </a:xfrm>
          <a:prstGeom prst="wedgeRectCallout">
            <a:avLst>
              <a:gd name="adj1" fmla="val 69343"/>
              <a:gd name="adj2" fmla="val 57261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начальной школе большие темы разбиты на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несколько уроков.</a:t>
            </a:r>
            <a:endParaRPr lang="ru-RU" b="1" dirty="0" smtClean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Данная тема разбита на 3 урока.</a:t>
            </a:r>
            <a:endParaRPr lang="ru-RU" dirty="0"/>
          </a:p>
        </p:txBody>
      </p:sp>
      <p:sp>
        <p:nvSpPr>
          <p:cNvPr id="8" name="Прямоугольная выноска 7"/>
          <p:cNvSpPr/>
          <p:nvPr/>
        </p:nvSpPr>
        <p:spPr>
          <a:xfrm>
            <a:off x="539552" y="3429000"/>
            <a:ext cx="3528392" cy="1358860"/>
          </a:xfrm>
          <a:prstGeom prst="wedgeRectCallout">
            <a:avLst>
              <a:gd name="adj1" fmla="val 78718"/>
              <a:gd name="adj2" fmla="val -4104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каждом уроке  информация представлена в форме презентации или видеоролика в соответствии с возрастом.</a:t>
            </a:r>
            <a:endParaRPr lang="ru-RU" dirty="0"/>
          </a:p>
        </p:txBody>
      </p:sp>
      <p:sp>
        <p:nvSpPr>
          <p:cNvPr id="9" name="Прямоугольная выноска 8"/>
          <p:cNvSpPr/>
          <p:nvPr/>
        </p:nvSpPr>
        <p:spPr>
          <a:xfrm>
            <a:off x="539552" y="5105102"/>
            <a:ext cx="3860493" cy="1080120"/>
          </a:xfrm>
          <a:prstGeom prst="wedgeRectCallout">
            <a:avLst>
              <a:gd name="adj1" fmla="val 71383"/>
              <a:gd name="adj2" fmla="val -84841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 прохождения темы предлагаются тесты,  для проверки знаний 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0608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0"/>
            <a:ext cx="8928992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/>
          <p:nvPr/>
        </p:nvPicPr>
        <p:blipFill rotWithShape="1">
          <a:blip r:embed="rId3"/>
          <a:srcRect l="31996" t="8918" r="16767" b="41760"/>
          <a:stretch/>
        </p:blipFill>
        <p:spPr bwMode="auto">
          <a:xfrm>
            <a:off x="4211960" y="620688"/>
            <a:ext cx="4608512" cy="496855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Прямоугольная выноска 4"/>
          <p:cNvSpPr/>
          <p:nvPr/>
        </p:nvSpPr>
        <p:spPr>
          <a:xfrm>
            <a:off x="333652" y="1628800"/>
            <a:ext cx="4094332" cy="2736304"/>
          </a:xfrm>
          <a:prstGeom prst="wedgeRectCallout">
            <a:avLst>
              <a:gd name="adj1" fmla="val 63260"/>
              <a:gd name="adj2" fmla="val 74532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тесты  для проверки знаний не всегда оцениваются, </a:t>
            </a:r>
          </a:p>
          <a:p>
            <a:endParaRPr lang="ru-RU" b="1" dirty="0" smtClean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прохождения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теста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даётся несколько попыток,</a:t>
            </a:r>
          </a:p>
          <a:p>
            <a:endParaRPr lang="ru-RU" b="1" dirty="0" smtClean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пробные тесты  представлены в виде дидактических игр и практических работ .</a:t>
            </a:r>
          </a:p>
        </p:txBody>
      </p:sp>
    </p:spTree>
    <p:extLst>
      <p:ext uri="{BB962C8B-B14F-4D97-AF65-F5344CB8AC3E}">
        <p14:creationId xmlns:p14="http://schemas.microsoft.com/office/powerpoint/2010/main" val="3170578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0"/>
            <a:ext cx="8928992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58" r="13148"/>
          <a:stretch/>
        </p:blipFill>
        <p:spPr bwMode="auto">
          <a:xfrm>
            <a:off x="3635896" y="548681"/>
            <a:ext cx="5184576" cy="5447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ая выноска 4"/>
          <p:cNvSpPr/>
          <p:nvPr/>
        </p:nvSpPr>
        <p:spPr>
          <a:xfrm>
            <a:off x="299214" y="1844824"/>
            <a:ext cx="3336682" cy="1201481"/>
          </a:xfrm>
          <a:prstGeom prst="wedgeRectCallout">
            <a:avLst>
              <a:gd name="adj1" fmla="val 66076"/>
              <a:gd name="adj2" fmla="val 191282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тестировании представлены несколько вариантов ответа.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2179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aded6548d1525ea93281a27cc4c287926ea86ca9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546</TotalTime>
  <Words>457</Words>
  <Application>Microsoft Office PowerPoint</Application>
  <PresentationFormat>Экран (4:3)</PresentationFormat>
  <Paragraphs>75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Администратор</dc:creator>
  <cp:lastModifiedBy>Администратор</cp:lastModifiedBy>
  <cp:revision>41</cp:revision>
  <dcterms:modified xsi:type="dcterms:W3CDTF">2019-04-09T04:09:54Z</dcterms:modified>
</cp:coreProperties>
</file>