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1410" y="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966DC-2255-4E75-B546-AA7CEBE202B9}" type="datetimeFigureOut">
              <a:rPr lang="ru-RU" smtClean="0"/>
              <a:t>02.06.2019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DC028-3F97-4F81-BCCA-BAC50FE1E24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966DC-2255-4E75-B546-AA7CEBE202B9}" type="datetimeFigureOut">
              <a:rPr lang="ru-RU" smtClean="0"/>
              <a:t>02.06.2019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DC028-3F97-4F81-BCCA-BAC50FE1E2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966DC-2255-4E75-B546-AA7CEBE202B9}" type="datetimeFigureOut">
              <a:rPr lang="ru-RU" smtClean="0"/>
              <a:t>02.06.2019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DC028-3F97-4F81-BCCA-BAC50FE1E2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966DC-2255-4E75-B546-AA7CEBE202B9}" type="datetimeFigureOut">
              <a:rPr lang="ru-RU" smtClean="0"/>
              <a:t>02.06.2019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DC028-3F97-4F81-BCCA-BAC50FE1E2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966DC-2255-4E75-B546-AA7CEBE202B9}" type="datetimeFigureOut">
              <a:rPr lang="ru-RU" smtClean="0"/>
              <a:t>02.06.2019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22DC028-3F97-4F81-BCCA-BAC50FE1E24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966DC-2255-4E75-B546-AA7CEBE202B9}" type="datetimeFigureOut">
              <a:rPr lang="ru-RU" smtClean="0"/>
              <a:t>02.06.2019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DC028-3F97-4F81-BCCA-BAC50FE1E2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966DC-2255-4E75-B546-AA7CEBE202B9}" type="datetimeFigureOut">
              <a:rPr lang="ru-RU" smtClean="0"/>
              <a:t>02.06.2019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DC028-3F97-4F81-BCCA-BAC50FE1E2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966DC-2255-4E75-B546-AA7CEBE202B9}" type="datetimeFigureOut">
              <a:rPr lang="ru-RU" smtClean="0"/>
              <a:t>02.06.2019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DC028-3F97-4F81-BCCA-BAC50FE1E2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966DC-2255-4E75-B546-AA7CEBE202B9}" type="datetimeFigureOut">
              <a:rPr lang="ru-RU" smtClean="0"/>
              <a:t>02.06.2019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DC028-3F97-4F81-BCCA-BAC50FE1E2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966DC-2255-4E75-B546-AA7CEBE202B9}" type="datetimeFigureOut">
              <a:rPr lang="ru-RU" smtClean="0"/>
              <a:t>02.06.2019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DC028-3F97-4F81-BCCA-BAC50FE1E2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966DC-2255-4E75-B546-AA7CEBE202B9}" type="datetimeFigureOut">
              <a:rPr lang="ru-RU" smtClean="0"/>
              <a:t>02.06.2019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2DC028-3F97-4F81-BCCA-BAC50FE1E2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C1966DC-2255-4E75-B546-AA7CEBE202B9}" type="datetimeFigureOut">
              <a:rPr lang="ru-RU" smtClean="0"/>
              <a:t>02.06.2019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22DC028-3F97-4F81-BCCA-BAC50FE1E242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8"/>
            <a:ext cx="8062664" cy="5832648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Взаимодействие семьи и школы в социальной адаптации </a:t>
            </a:r>
            <a:r>
              <a:rPr lang="ru-RU" sz="4000" dirty="0" smtClean="0"/>
              <a:t>детей-</a:t>
            </a:r>
            <a:r>
              <a:rPr lang="ru-RU" sz="4000" dirty="0" err="1" smtClean="0"/>
              <a:t>инофонов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200" dirty="0" smtClean="0"/>
              <a:t>ГБОУ СОШ №283 </a:t>
            </a:r>
            <a:br>
              <a:rPr lang="ru-RU" sz="3200" dirty="0" smtClean="0"/>
            </a:br>
            <a:r>
              <a:rPr lang="ru-RU" sz="3200" dirty="0" smtClean="0"/>
              <a:t>социальный педагог  </a:t>
            </a:r>
            <a:br>
              <a:rPr lang="ru-RU" sz="3200" dirty="0" smtClean="0"/>
            </a:br>
            <a:r>
              <a:rPr lang="ru-RU" sz="3200" dirty="0" smtClean="0"/>
              <a:t>Агеева Н.А</a:t>
            </a:r>
            <a:r>
              <a:rPr lang="ru-RU" sz="3600" dirty="0" smtClean="0"/>
              <a:t>.</a:t>
            </a:r>
            <a:r>
              <a:rPr lang="ru-RU" sz="3600" dirty="0" smtClean="0"/>
              <a:t> </a:t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620688"/>
            <a:ext cx="835292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3200" dirty="0">
                <a:latin typeface="+mj-lt"/>
              </a:rPr>
              <a:t>6</a:t>
            </a:r>
            <a:r>
              <a:rPr lang="ru-RU" sz="3200" dirty="0" smtClean="0">
                <a:latin typeface="+mj-lt"/>
              </a:rPr>
              <a:t>.ФЗ-178 </a:t>
            </a:r>
            <a:r>
              <a:rPr lang="ru-RU" sz="3200" dirty="0">
                <a:latin typeface="+mj-lt"/>
              </a:rPr>
              <a:t>от 17.07.1999 «О государственной социальной помощи мигрантам»</a:t>
            </a:r>
          </a:p>
          <a:p>
            <a:pPr lvl="0" algn="just"/>
            <a:r>
              <a:rPr lang="ru-RU" sz="3200" dirty="0">
                <a:latin typeface="+mj-lt"/>
              </a:rPr>
              <a:t>7</a:t>
            </a:r>
            <a:r>
              <a:rPr lang="ru-RU" sz="3200" dirty="0" smtClean="0">
                <a:latin typeface="+mj-lt"/>
              </a:rPr>
              <a:t>.Указ </a:t>
            </a:r>
            <a:r>
              <a:rPr lang="ru-RU" sz="3200" dirty="0">
                <a:latin typeface="+mj-lt"/>
              </a:rPr>
              <a:t>Президента Российской Федерации №637 от 22.06.2006 «О мерах, по оказанию содействия добровольному переселению в Российскую Федерацию»</a:t>
            </a:r>
          </a:p>
          <a:p>
            <a:pPr lvl="0" algn="just"/>
            <a:r>
              <a:rPr lang="ru-RU" sz="3200" dirty="0">
                <a:latin typeface="+mj-lt"/>
              </a:rPr>
              <a:t>8</a:t>
            </a:r>
            <a:r>
              <a:rPr lang="ru-RU" sz="3200" dirty="0" smtClean="0">
                <a:latin typeface="+mj-lt"/>
              </a:rPr>
              <a:t>.Указ </a:t>
            </a:r>
            <a:r>
              <a:rPr lang="ru-RU" sz="3200" dirty="0">
                <a:latin typeface="+mj-lt"/>
              </a:rPr>
              <a:t>Президента Российской Федерации, обязывающий в срок до 15.09.2013 внести в Думу законопроект, упрощающий процедуру получения гражданства.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09600"/>
            <a:ext cx="8219256" cy="1595264"/>
          </a:xfrm>
        </p:spPr>
        <p:txBody>
          <a:bodyPr/>
          <a:lstStyle/>
          <a:p>
            <a:pPr algn="ctr"/>
            <a:r>
              <a:rPr lang="ru-RU" dirty="0" smtClean="0"/>
              <a:t>Этапы осуществления программы: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2507786"/>
            <a:ext cx="8219256" cy="4089566"/>
          </a:xfrm>
        </p:spPr>
        <p:txBody>
          <a:bodyPr>
            <a:noAutofit/>
          </a:bodyPr>
          <a:lstStyle/>
          <a:p>
            <a:pPr algn="just"/>
            <a:r>
              <a:rPr lang="ru-RU" sz="3200" b="1" dirty="0" smtClean="0">
                <a:latin typeface="+mj-lt"/>
              </a:rPr>
              <a:t> </a:t>
            </a:r>
            <a:r>
              <a:rPr lang="ru-RU" sz="3600" b="1" dirty="0" smtClean="0">
                <a:latin typeface="+mj-lt"/>
              </a:rPr>
              <a:t>Организационный этап</a:t>
            </a:r>
            <a:endParaRPr lang="ru-RU" sz="3200" dirty="0" smtClean="0">
              <a:latin typeface="+mj-lt"/>
            </a:endParaRPr>
          </a:p>
          <a:p>
            <a:pPr algn="just"/>
            <a:r>
              <a:rPr lang="ru-RU" sz="3200" dirty="0" smtClean="0">
                <a:latin typeface="+mj-lt"/>
              </a:rPr>
              <a:t>- поиск заинтересованных участников;</a:t>
            </a:r>
          </a:p>
          <a:p>
            <a:pPr algn="just"/>
            <a:r>
              <a:rPr lang="ru-RU" sz="3200" dirty="0" smtClean="0">
                <a:latin typeface="+mj-lt"/>
              </a:rPr>
              <a:t>- создание актива;</a:t>
            </a:r>
          </a:p>
          <a:p>
            <a:pPr algn="just"/>
            <a:r>
              <a:rPr lang="ru-RU" sz="3200" dirty="0" smtClean="0">
                <a:latin typeface="+mj-lt"/>
              </a:rPr>
              <a:t>- методическое наполнение проекта;</a:t>
            </a:r>
          </a:p>
          <a:p>
            <a:pPr algn="just"/>
            <a:r>
              <a:rPr lang="ru-RU" sz="3200" dirty="0" smtClean="0">
                <a:latin typeface="+mj-lt"/>
              </a:rPr>
              <a:t>-обеспечение необходимой материально-технической базы;</a:t>
            </a:r>
          </a:p>
          <a:p>
            <a:pPr algn="just"/>
            <a:r>
              <a:rPr lang="ru-RU" sz="3200" dirty="0" smtClean="0">
                <a:latin typeface="+mj-lt"/>
              </a:rPr>
              <a:t> </a:t>
            </a:r>
          </a:p>
          <a:p>
            <a:pPr algn="just"/>
            <a:endParaRPr lang="ru-RU" sz="3200" dirty="0">
              <a:latin typeface="+mj-lt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609600"/>
            <a:ext cx="7715200" cy="803176"/>
          </a:xfrm>
        </p:spPr>
        <p:txBody>
          <a:bodyPr/>
          <a:lstStyle/>
          <a:p>
            <a:pPr algn="ctr"/>
            <a:r>
              <a:rPr lang="ru-RU" dirty="0" smtClean="0"/>
              <a:t>Практический этап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1844824"/>
            <a:ext cx="8291264" cy="4824536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sz="3200" dirty="0" smtClean="0"/>
              <a:t>-</a:t>
            </a:r>
            <a:r>
              <a:rPr lang="ru-RU" sz="3200" b="1" dirty="0" smtClean="0"/>
              <a:t>  </a:t>
            </a:r>
            <a:r>
              <a:rPr lang="ru-RU" sz="3200" dirty="0" smtClean="0"/>
              <a:t>установление контакта с группой участников проекта;</a:t>
            </a:r>
          </a:p>
          <a:p>
            <a:pPr algn="just"/>
            <a:r>
              <a:rPr lang="ru-RU" sz="3200" dirty="0" smtClean="0"/>
              <a:t>-  ознакомление учащихся-мигрантов с условиями и правилами  коллективной деятельности;</a:t>
            </a:r>
          </a:p>
          <a:p>
            <a:pPr algn="just"/>
            <a:r>
              <a:rPr lang="ru-RU" sz="3200" b="1" dirty="0" smtClean="0"/>
              <a:t>-</a:t>
            </a:r>
            <a:r>
              <a:rPr lang="ru-RU" sz="3200" dirty="0" smtClean="0"/>
              <a:t>     реализация тематических мероприятий;</a:t>
            </a:r>
          </a:p>
          <a:p>
            <a:pPr algn="just"/>
            <a:r>
              <a:rPr lang="ru-RU" sz="3200" dirty="0" smtClean="0"/>
              <a:t>- формирование творческих способностей детей: любознательности,   воображения, эмоциональности, самостоятельности, творческого отношения к деятельности;</a:t>
            </a:r>
          </a:p>
          <a:p>
            <a:pPr algn="just"/>
            <a:r>
              <a:rPr lang="ru-RU" sz="3200" dirty="0" smtClean="0"/>
              <a:t>-    проведение консультативных и информационных работ с родителями </a:t>
            </a:r>
            <a:r>
              <a:rPr lang="ru-RU" sz="3200" dirty="0" err="1" smtClean="0"/>
              <a:t>детей-билингвистов</a:t>
            </a:r>
            <a:r>
              <a:rPr lang="ru-RU" sz="3200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88640"/>
            <a:ext cx="7859216" cy="1512168"/>
          </a:xfrm>
        </p:spPr>
        <p:txBody>
          <a:bodyPr/>
          <a:lstStyle/>
          <a:p>
            <a:r>
              <a:rPr lang="ru-RU" dirty="0" smtClean="0"/>
              <a:t>Завершающий этап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1268760"/>
            <a:ext cx="8291264" cy="5184576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+mj-lt"/>
              </a:rPr>
              <a:t>-   анализ результатов реализации проекта;</a:t>
            </a:r>
          </a:p>
          <a:p>
            <a:r>
              <a:rPr lang="ru-RU" sz="3200" dirty="0" smtClean="0">
                <a:latin typeface="+mj-lt"/>
              </a:rPr>
              <a:t>-   оценка эффективности проекта;</a:t>
            </a:r>
          </a:p>
          <a:p>
            <a:r>
              <a:rPr lang="ru-RU" sz="3200" dirty="0" smtClean="0">
                <a:latin typeface="+mj-lt"/>
              </a:rPr>
              <a:t>-   обобщение опыта работы;</a:t>
            </a:r>
          </a:p>
          <a:p>
            <a:r>
              <a:rPr lang="ru-RU" sz="3200" dirty="0" smtClean="0">
                <a:latin typeface="+mj-lt"/>
              </a:rPr>
              <a:t>- внесение дополнений и изменений  в программу и определение перспективы  деятельности на следующий год.</a:t>
            </a:r>
          </a:p>
          <a:p>
            <a:r>
              <a:rPr lang="ru-RU" sz="3200" dirty="0" smtClean="0">
                <a:latin typeface="+mj-lt"/>
              </a:rPr>
              <a:t> </a:t>
            </a:r>
          </a:p>
          <a:p>
            <a:endParaRPr lang="ru-RU" sz="3200" dirty="0">
              <a:latin typeface="+mj-lt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91264" cy="1080120"/>
          </a:xfrm>
        </p:spPr>
        <p:txBody>
          <a:bodyPr/>
          <a:lstStyle/>
          <a:p>
            <a:r>
              <a:rPr lang="ru-RU" dirty="0" smtClean="0"/>
              <a:t>          Формы работы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844824"/>
            <a:ext cx="8435280" cy="3744416"/>
          </a:xfrm>
        </p:spPr>
        <p:txBody>
          <a:bodyPr/>
          <a:lstStyle/>
          <a:p>
            <a:endParaRPr lang="ru-RU" dirty="0" smtClean="0"/>
          </a:p>
          <a:p>
            <a:r>
              <a:rPr lang="ru-RU" sz="3200" dirty="0" smtClean="0">
                <a:latin typeface="+mj-lt"/>
              </a:rPr>
              <a:t>При работе с семьями- мигрантов  используются такие формы работы как: </a:t>
            </a:r>
            <a:br>
              <a:rPr lang="ru-RU" sz="3200" dirty="0" smtClean="0">
                <a:latin typeface="+mj-lt"/>
              </a:rPr>
            </a:br>
            <a:r>
              <a:rPr lang="ru-RU" sz="3200" dirty="0" smtClean="0">
                <a:latin typeface="+mj-lt"/>
              </a:rPr>
              <a:t>- индивидуальные и групповые консультации; </a:t>
            </a:r>
            <a:br>
              <a:rPr lang="ru-RU" sz="3200" dirty="0" smtClean="0">
                <a:latin typeface="+mj-lt"/>
              </a:rPr>
            </a:br>
            <a:r>
              <a:rPr lang="ru-RU" sz="3200" dirty="0" smtClean="0">
                <a:latin typeface="+mj-lt"/>
              </a:rPr>
              <a:t>- беседы по различным вопросам.</a:t>
            </a:r>
            <a:endParaRPr lang="ru-RU" sz="3200" dirty="0">
              <a:latin typeface="+mj-lt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88640"/>
            <a:ext cx="8136904" cy="2060848"/>
          </a:xfrm>
        </p:spPr>
        <p:txBody>
          <a:bodyPr/>
          <a:lstStyle/>
          <a:p>
            <a:pPr algn="ctr"/>
            <a:r>
              <a:rPr lang="ru-RU" sz="3600" dirty="0" smtClean="0"/>
              <a:t>Мероприятия с детьми из семей-мигрантов </a:t>
            </a:r>
            <a:r>
              <a:rPr lang="ru-RU" sz="3200" dirty="0" smtClean="0"/>
              <a:t> </a:t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2507786"/>
            <a:ext cx="8291264" cy="4017558"/>
          </a:xfrm>
        </p:spPr>
        <p:txBody>
          <a:bodyPr/>
          <a:lstStyle/>
          <a:p>
            <a:r>
              <a:rPr lang="ru-RU" sz="3600" dirty="0" smtClean="0"/>
              <a:t>- беседа, беседа с элементами игр, беседа-викторина;</a:t>
            </a:r>
          </a:p>
          <a:p>
            <a:r>
              <a:rPr lang="ru-RU" sz="3600" dirty="0" smtClean="0"/>
              <a:t>- ситуативный практикум;</a:t>
            </a:r>
          </a:p>
          <a:p>
            <a:r>
              <a:rPr lang="ru-RU" sz="3600" dirty="0" smtClean="0"/>
              <a:t>- просмотр видеофильмов;</a:t>
            </a:r>
          </a:p>
          <a:p>
            <a:r>
              <a:rPr lang="ru-RU" sz="3600" dirty="0" smtClean="0"/>
              <a:t>- интеллектуальная игра;</a:t>
            </a:r>
          </a:p>
          <a:p>
            <a:r>
              <a:rPr lang="ru-RU" sz="3600" dirty="0" smtClean="0"/>
              <a:t>- интерактивная игра.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517058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Презентация подготовлена социальным </a:t>
            </a:r>
            <a:r>
              <a:rPr lang="ru-RU" sz="3200" smtClean="0"/>
              <a:t>педагогом </a:t>
            </a:r>
            <a:br>
              <a:rPr lang="ru-RU" sz="3200" smtClean="0"/>
            </a:br>
            <a:r>
              <a:rPr lang="ru-RU" sz="3200" smtClean="0"/>
              <a:t>ГБОУ </a:t>
            </a:r>
            <a:r>
              <a:rPr lang="ru-RU" sz="3200" dirty="0" smtClean="0"/>
              <a:t>СОШ №283 Кировского </a:t>
            </a:r>
            <a:r>
              <a:rPr lang="ru-RU" sz="3200" smtClean="0"/>
              <a:t>района Санкт-Петербурга</a:t>
            </a:r>
            <a:br>
              <a:rPr lang="ru-RU" sz="3200" smtClean="0"/>
            </a:br>
            <a:r>
              <a:rPr lang="ru-RU" sz="3200"/>
              <a:t/>
            </a:r>
            <a:br>
              <a:rPr lang="ru-RU" sz="3200"/>
            </a:br>
            <a:r>
              <a:rPr lang="ru-RU" sz="3200" smtClean="0"/>
              <a:t/>
            </a:r>
            <a:br>
              <a:rPr lang="ru-RU" sz="3200" smtClean="0"/>
            </a:br>
            <a:r>
              <a:rPr lang="ru-RU" sz="3200" smtClean="0"/>
              <a:t>СПАСИБО ЗА ВНИМАНИЕ</a:t>
            </a:r>
            <a:br>
              <a:rPr lang="ru-RU" sz="3200" smtClean="0"/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1748180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3568" y="476672"/>
            <a:ext cx="8003232" cy="1080120"/>
          </a:xfrm>
        </p:spPr>
        <p:txBody>
          <a:bodyPr/>
          <a:lstStyle/>
          <a:p>
            <a:r>
              <a:rPr lang="ru-RU" dirty="0" smtClean="0"/>
              <a:t>     Цель программы: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683568" y="2420888"/>
            <a:ext cx="8003232" cy="159661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Оказание помощи социальной адаптации в социуме   семей-мигрантов  и выявление особенностей адаптации </a:t>
            </a:r>
            <a:r>
              <a:rPr lang="ru-RU" sz="3200" dirty="0" err="1" smtClean="0"/>
              <a:t>детей-билингвистов</a:t>
            </a:r>
            <a:r>
              <a:rPr lang="ru-RU" sz="3200" dirty="0" smtClean="0"/>
              <a:t>  к русскоязычной школе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476672"/>
            <a:ext cx="6336704" cy="1368152"/>
          </a:xfrm>
        </p:spPr>
        <p:txBody>
          <a:bodyPr/>
          <a:lstStyle/>
          <a:p>
            <a:pPr algn="ctr"/>
            <a:r>
              <a:rPr lang="ru-RU" dirty="0" smtClean="0"/>
              <a:t>Направление программы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3568" y="2507786"/>
            <a:ext cx="7992888" cy="3873542"/>
          </a:xfrm>
        </p:spPr>
        <p:txBody>
          <a:bodyPr>
            <a:normAutofit fontScale="32500" lnSpcReduction="20000"/>
          </a:bodyPr>
          <a:lstStyle/>
          <a:p>
            <a:pPr lvl="0" algn="ctr"/>
            <a:r>
              <a:rPr lang="ru-RU" sz="12800" dirty="0" smtClean="0"/>
              <a:t>создание адаптивной </a:t>
            </a:r>
            <a:r>
              <a:rPr lang="ru-RU" sz="12800" dirty="0" err="1" smtClean="0"/>
              <a:t>социокультурной</a:t>
            </a:r>
            <a:r>
              <a:rPr lang="ru-RU" sz="12800" dirty="0" smtClean="0"/>
              <a:t> и игровой среды и формирование системы языковых и коммуникативных ориентировок у детей в процессе становления языковой картины мира и развития способностей; </a:t>
            </a:r>
          </a:p>
          <a:p>
            <a:endParaRPr lang="ru-RU" sz="5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692696"/>
            <a:ext cx="8038402" cy="1512168"/>
          </a:xfrm>
        </p:spPr>
        <p:txBody>
          <a:bodyPr>
            <a:normAutofit/>
          </a:bodyPr>
          <a:lstStyle/>
          <a:p>
            <a:r>
              <a:rPr lang="ru-RU" dirty="0" smtClean="0"/>
              <a:t>Направление программы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2780928"/>
            <a:ext cx="7848872" cy="3456384"/>
          </a:xfrm>
        </p:spPr>
        <p:txBody>
          <a:bodyPr>
            <a:normAutofit/>
          </a:bodyPr>
          <a:lstStyle/>
          <a:p>
            <a:pPr lvl="0"/>
            <a:r>
              <a:rPr lang="ru-RU" sz="3600" dirty="0" smtClean="0"/>
              <a:t>формирование у родителей установки на сотрудничество и повышение педагогической компетентности воспитывающих взрослых - членов семей и педагогов образовательных учреждений; </a:t>
            </a:r>
          </a:p>
          <a:p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6106690"/>
          </a:xfrm>
        </p:spPr>
        <p:txBody>
          <a:bodyPr/>
          <a:lstStyle/>
          <a:p>
            <a:r>
              <a:rPr lang="ru-RU" dirty="0" smtClean="0"/>
              <a:t>Толерантный человек – с уважением относится к интересам, привычкам, верованиям других людей, стремится понять их и достичь взаимного  согласия без применения насилия и давления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8075240" cy="6250706"/>
          </a:xfrm>
        </p:spPr>
        <p:txBody>
          <a:bodyPr/>
          <a:lstStyle/>
          <a:p>
            <a:r>
              <a:rPr lang="ru-RU" dirty="0" smtClean="0"/>
              <a:t>Социально-психологическая реабилитация ребенка-мигранта – мероприятия по восстановлению утраченных ребенком социально-психологических связей и функций, восполнения среды жизнеобеспечения, усилению заботы о нем.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29600" cy="6336704"/>
          </a:xfrm>
        </p:spPr>
        <p:txBody>
          <a:bodyPr/>
          <a:lstStyle/>
          <a:p>
            <a:r>
              <a:rPr lang="ru-RU" dirty="0" smtClean="0"/>
              <a:t>Адаптивность в семейных отношениях мигрантов – способность членов семьи приспосабливаться к неизбежным изменениям в семейной ситуации и наличие у каждого члена семьи способности сохранять стабильность отношений.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76672"/>
            <a:ext cx="7920880" cy="864096"/>
          </a:xfrm>
        </p:spPr>
        <p:txBody>
          <a:bodyPr/>
          <a:lstStyle/>
          <a:p>
            <a:pPr algn="ctr"/>
            <a:r>
              <a:rPr lang="ru-RU" dirty="0" smtClean="0"/>
              <a:t>Правовая база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2060848"/>
            <a:ext cx="8280920" cy="4320480"/>
          </a:xfrm>
        </p:spPr>
        <p:txBody>
          <a:bodyPr>
            <a:normAutofit fontScale="55000" lnSpcReduction="20000"/>
          </a:bodyPr>
          <a:lstStyle/>
          <a:p>
            <a:pPr lvl="0"/>
            <a:r>
              <a:rPr lang="ru-RU" sz="5800" dirty="0" smtClean="0">
                <a:latin typeface="+mj-lt"/>
              </a:rPr>
              <a:t>1. ФЗ-</a:t>
            </a:r>
            <a:r>
              <a:rPr lang="ru-RU" sz="5800" dirty="0" smtClean="0"/>
              <a:t> ФЗ-109 ОТ 18.07.2006 « о миграционном учете иностранных граждан и лиц без гражданства в РФ»</a:t>
            </a:r>
          </a:p>
          <a:p>
            <a:pPr lvl="0"/>
            <a:r>
              <a:rPr lang="ru-RU" sz="5800" dirty="0" smtClean="0"/>
              <a:t>2.ФЗ-115 от 06.01.2007 «О правовом положении иностранных граждан в Российской Федерации»</a:t>
            </a:r>
          </a:p>
          <a:p>
            <a:pPr lvl="0"/>
            <a:r>
              <a:rPr lang="ru-RU" sz="5800" dirty="0" smtClean="0"/>
              <a:t>3.ФЗ-186 от 11.07.2011 «Ратифицированное Соглашение о правовом статусе трудящихся мигрантов и членов их семей»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332656"/>
            <a:ext cx="6696744" cy="1008112"/>
          </a:xfrm>
        </p:spPr>
        <p:txBody>
          <a:bodyPr/>
          <a:lstStyle/>
          <a:p>
            <a:pPr algn="ctr"/>
            <a:r>
              <a:rPr lang="ru-RU" dirty="0" smtClean="0"/>
              <a:t>Правовая база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1700808"/>
            <a:ext cx="8363272" cy="4752528"/>
          </a:xfrm>
        </p:spPr>
        <p:txBody>
          <a:bodyPr>
            <a:noAutofit/>
          </a:bodyPr>
          <a:lstStyle/>
          <a:p>
            <a:pPr lvl="0" algn="just"/>
            <a:r>
              <a:rPr lang="ru-RU" sz="3200" dirty="0" smtClean="0">
                <a:latin typeface="+mj-lt"/>
              </a:rPr>
              <a:t>4.ФЗ-185 от 12.11.2012 «О подтверждении знаний русского языка, гражданами иностранных государств, работающих в сфере обслуживания» </a:t>
            </a:r>
          </a:p>
          <a:p>
            <a:pPr lvl="0" algn="just"/>
            <a:r>
              <a:rPr lang="ru-RU" sz="3200" dirty="0" smtClean="0">
                <a:latin typeface="+mj-lt"/>
              </a:rPr>
              <a:t>5.ФЗ-273 от 29.12.2012 (ред. От 23.07.2013) «Об образовательной деятельности на территории Российской Федерации»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86</TotalTime>
  <Words>381</Words>
  <Application>Microsoft Office PowerPoint</Application>
  <PresentationFormat>Экран (4:3)</PresentationFormat>
  <Paragraphs>49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4" baseType="lpstr">
      <vt:lpstr>Arial</vt:lpstr>
      <vt:lpstr>Book Antiqua</vt:lpstr>
      <vt:lpstr>Lucida Sans</vt:lpstr>
      <vt:lpstr>Times New Roman</vt:lpstr>
      <vt:lpstr>Wingdings</vt:lpstr>
      <vt:lpstr>Wingdings 2</vt:lpstr>
      <vt:lpstr>Wingdings 3</vt:lpstr>
      <vt:lpstr>Апекс</vt:lpstr>
      <vt:lpstr>Взаимодействие семьи и школы в социальной адаптации детей-инофонов  ГБОУ СОШ №283  социальный педагог   Агеева Н.А.   </vt:lpstr>
      <vt:lpstr>     Цель программы:</vt:lpstr>
      <vt:lpstr>Направление программы</vt:lpstr>
      <vt:lpstr>Направление программы</vt:lpstr>
      <vt:lpstr>Толерантный человек – с уважением относится к интересам, привычкам, верованиям других людей, стремится понять их и достичь взаимного  согласия без применения насилия и давления</vt:lpstr>
      <vt:lpstr>Социально-психологическая реабилитация ребенка-мигранта – мероприятия по восстановлению утраченных ребенком социально-психологических связей и функций, восполнения среды жизнеобеспечения, усилению заботы о нем.</vt:lpstr>
      <vt:lpstr>Адаптивность в семейных отношениях мигрантов – способность членов семьи приспосабливаться к неизбежным изменениям в семейной ситуации и наличие у каждого члена семьи способности сохранять стабильность отношений.</vt:lpstr>
      <vt:lpstr>Правовая база</vt:lpstr>
      <vt:lpstr>Правовая база</vt:lpstr>
      <vt:lpstr>Презентация PowerPoint</vt:lpstr>
      <vt:lpstr>Этапы осуществления программы:</vt:lpstr>
      <vt:lpstr>Практический этап</vt:lpstr>
      <vt:lpstr>Завершающий этап </vt:lpstr>
      <vt:lpstr>          Формы работы</vt:lpstr>
      <vt:lpstr>Мероприятия с детьми из семей-мигрантов   </vt:lpstr>
      <vt:lpstr>Презентация подготовлена социальным педагогом  ГБОУ СОШ №283 Кировского района Санкт-Петербурга   СПАСИБО ЗА ВНИМАНИЕ </vt:lpstr>
    </vt:vector>
  </TitlesOfParts>
  <Company>Школа №283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Взаимодействие семьи и школы в социальной адаптации детей-инофонов</dc:title>
  <dc:creator>Надежда Александровна</dc:creator>
  <cp:lastModifiedBy>Надежда Александровна</cp:lastModifiedBy>
  <cp:revision>31</cp:revision>
  <dcterms:created xsi:type="dcterms:W3CDTF">2014-11-25T12:18:10Z</dcterms:created>
  <dcterms:modified xsi:type="dcterms:W3CDTF">2019-06-02T11:51:39Z</dcterms:modified>
</cp:coreProperties>
</file>