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46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B9CEF-0614-41F2-9ADC-1C943EB20822}" type="datetimeFigureOut">
              <a:rPr lang="ru-RU" smtClean="0"/>
              <a:t>09.05.2019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2EA43-E1AE-400F-8EAB-34A2592A81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78196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B9CEF-0614-41F2-9ADC-1C943EB20822}" type="datetimeFigureOut">
              <a:rPr lang="ru-RU" smtClean="0"/>
              <a:t>09.05.2019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2EA43-E1AE-400F-8EAB-34A2592A81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17971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B9CEF-0614-41F2-9ADC-1C943EB20822}" type="datetimeFigureOut">
              <a:rPr lang="ru-RU" smtClean="0"/>
              <a:t>09.05.2019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2EA43-E1AE-400F-8EAB-34A2592A81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30510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B9CEF-0614-41F2-9ADC-1C943EB20822}" type="datetimeFigureOut">
              <a:rPr lang="ru-RU" smtClean="0"/>
              <a:t>09.05.2019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2EA43-E1AE-400F-8EAB-34A2592A81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21827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B9CEF-0614-41F2-9ADC-1C943EB20822}" type="datetimeFigureOut">
              <a:rPr lang="ru-RU" smtClean="0"/>
              <a:t>09.05.2019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2EA43-E1AE-400F-8EAB-34A2592A81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1447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B9CEF-0614-41F2-9ADC-1C943EB20822}" type="datetimeFigureOut">
              <a:rPr lang="ru-RU" smtClean="0"/>
              <a:t>09.05.2019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2EA43-E1AE-400F-8EAB-34A2592A81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38174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B9CEF-0614-41F2-9ADC-1C943EB20822}" type="datetimeFigureOut">
              <a:rPr lang="ru-RU" smtClean="0"/>
              <a:t>09.05.2019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2EA43-E1AE-400F-8EAB-34A2592A81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59031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B9CEF-0614-41F2-9ADC-1C943EB20822}" type="datetimeFigureOut">
              <a:rPr lang="ru-RU" smtClean="0"/>
              <a:t>09.05.2019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2EA43-E1AE-400F-8EAB-34A2592A81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28194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B9CEF-0614-41F2-9ADC-1C943EB20822}" type="datetimeFigureOut">
              <a:rPr lang="ru-RU" smtClean="0"/>
              <a:t>09.05.2019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2EA43-E1AE-400F-8EAB-34A2592A81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32983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B9CEF-0614-41F2-9ADC-1C943EB20822}" type="datetimeFigureOut">
              <a:rPr lang="ru-RU" smtClean="0"/>
              <a:t>09.05.2019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2EA43-E1AE-400F-8EAB-34A2592A81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46692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B9CEF-0614-41F2-9ADC-1C943EB20822}" type="datetimeFigureOut">
              <a:rPr lang="ru-RU" smtClean="0"/>
              <a:t>09.05.2019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2EA43-E1AE-400F-8EAB-34A2592A81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24223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4B9CEF-0614-41F2-9ADC-1C943EB20822}" type="datetimeFigureOut">
              <a:rPr lang="ru-RU" smtClean="0"/>
              <a:t>09.05.2019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02EA43-E1AE-400F-8EAB-34A2592A81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6152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64627" y="1490008"/>
            <a:ext cx="10262746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000" dirty="0" smtClean="0">
                <a:solidFill>
                  <a:srgbClr val="7030A0"/>
                </a:solidFill>
                <a:latin typeface="Book Antiqua" panose="02040602050305030304" pitchFamily="18" charset="0"/>
              </a:rPr>
              <a:t>ДОМАШНИЕ ЖИВОТНЫЕ</a:t>
            </a:r>
          </a:p>
          <a:p>
            <a:pPr algn="ctr"/>
            <a:r>
              <a:rPr lang="ru-RU" sz="6000" dirty="0" smtClean="0">
                <a:solidFill>
                  <a:srgbClr val="7030A0"/>
                </a:solidFill>
                <a:latin typeface="Book Antiqua" panose="02040602050305030304" pitchFamily="18" charset="0"/>
              </a:rPr>
              <a:t> И ИХ ДЕТЁНЫШИ</a:t>
            </a:r>
            <a:endParaRPr lang="ru-RU" sz="6000" dirty="0">
              <a:solidFill>
                <a:srgbClr val="7030A0"/>
              </a:solidFill>
              <a:latin typeface="Book Antiqua" panose="0204060205030503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431110" y="5615188"/>
            <a:ext cx="456086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  <a:latin typeface="Book Antiqua" panose="02040602050305030304" pitchFamily="18" charset="0"/>
              </a:rPr>
              <a:t>Составитель: воспитатель 1 </a:t>
            </a:r>
            <a:r>
              <a:rPr lang="ru-RU" sz="2400" dirty="0" err="1" smtClean="0">
                <a:solidFill>
                  <a:srgbClr val="7030A0"/>
                </a:solidFill>
                <a:latin typeface="Book Antiqua" panose="02040602050305030304" pitchFamily="18" charset="0"/>
              </a:rPr>
              <a:t>кк</a:t>
            </a:r>
            <a:endParaRPr lang="ru-RU" sz="2400" dirty="0" smtClean="0">
              <a:solidFill>
                <a:srgbClr val="7030A0"/>
              </a:solidFill>
              <a:latin typeface="Book Antiqua" panose="02040602050305030304" pitchFamily="18" charset="0"/>
            </a:endParaRPr>
          </a:p>
          <a:p>
            <a:r>
              <a:rPr lang="ru-RU" sz="2400" dirty="0" smtClean="0">
                <a:solidFill>
                  <a:srgbClr val="7030A0"/>
                </a:solidFill>
                <a:latin typeface="Book Antiqua" panose="02040602050305030304" pitchFamily="18" charset="0"/>
              </a:rPr>
              <a:t>                                     </a:t>
            </a:r>
            <a:r>
              <a:rPr lang="ru-RU" sz="2400" dirty="0" err="1" smtClean="0">
                <a:solidFill>
                  <a:srgbClr val="7030A0"/>
                </a:solidFill>
                <a:latin typeface="Book Antiqua" panose="02040602050305030304" pitchFamily="18" charset="0"/>
              </a:rPr>
              <a:t>Лойко</a:t>
            </a:r>
            <a:r>
              <a:rPr lang="ru-RU" sz="2400" dirty="0" smtClean="0">
                <a:solidFill>
                  <a:srgbClr val="7030A0"/>
                </a:solidFill>
                <a:latin typeface="Book Antiqua" panose="02040602050305030304" pitchFamily="18" charset="0"/>
              </a:rPr>
              <a:t> Е.В.</a:t>
            </a:r>
          </a:p>
        </p:txBody>
      </p:sp>
    </p:spTree>
    <p:extLst>
      <p:ext uri="{BB962C8B-B14F-4D97-AF65-F5344CB8AC3E}">
        <p14:creationId xmlns:p14="http://schemas.microsoft.com/office/powerpoint/2010/main" val="1212989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594363" y="135143"/>
            <a:ext cx="393391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7030A0"/>
                </a:solidFill>
                <a:latin typeface="Book Antiqua" panose="02040602050305030304" pitchFamily="18" charset="0"/>
                <a:ea typeface="Calibri" panose="020F0502020204030204" pitchFamily="34" charset="0"/>
              </a:rPr>
              <a:t>Я копытами стучу.</a:t>
            </a:r>
            <a:br>
              <a:rPr lang="ru-RU" sz="2800" dirty="0">
                <a:solidFill>
                  <a:srgbClr val="7030A0"/>
                </a:solidFill>
                <a:latin typeface="Book Antiqua" panose="02040602050305030304" pitchFamily="18" charset="0"/>
                <a:ea typeface="Calibri" panose="020F0502020204030204" pitchFamily="34" charset="0"/>
              </a:rPr>
            </a:br>
            <a:r>
              <a:rPr lang="ru-RU" sz="2800" dirty="0">
                <a:solidFill>
                  <a:srgbClr val="7030A0"/>
                </a:solidFill>
                <a:latin typeface="Book Antiqua" panose="02040602050305030304" pitchFamily="18" charset="0"/>
                <a:ea typeface="Calibri" panose="020F0502020204030204" pitchFamily="34" charset="0"/>
              </a:rPr>
              <a:t>Я скачу, скачу, скачу</a:t>
            </a:r>
            <a:br>
              <a:rPr lang="ru-RU" sz="2800" dirty="0">
                <a:solidFill>
                  <a:srgbClr val="7030A0"/>
                </a:solidFill>
                <a:latin typeface="Book Antiqua" panose="02040602050305030304" pitchFamily="18" charset="0"/>
                <a:ea typeface="Calibri" panose="020F0502020204030204" pitchFamily="34" charset="0"/>
              </a:rPr>
            </a:br>
            <a:r>
              <a:rPr lang="ru-RU" sz="2800" dirty="0">
                <a:solidFill>
                  <a:srgbClr val="7030A0"/>
                </a:solidFill>
                <a:latin typeface="Book Antiqua" panose="02040602050305030304" pitchFamily="18" charset="0"/>
                <a:ea typeface="Calibri" panose="020F0502020204030204" pitchFamily="34" charset="0"/>
              </a:rPr>
              <a:t>Грива вьётся на ветру.</a:t>
            </a:r>
            <a:br>
              <a:rPr lang="ru-RU" sz="2800" dirty="0">
                <a:solidFill>
                  <a:srgbClr val="7030A0"/>
                </a:solidFill>
                <a:latin typeface="Book Antiqua" panose="02040602050305030304" pitchFamily="18" charset="0"/>
                <a:ea typeface="Calibri" panose="020F0502020204030204" pitchFamily="34" charset="0"/>
              </a:rPr>
            </a:br>
            <a:r>
              <a:rPr lang="ru-RU" sz="2800" dirty="0">
                <a:solidFill>
                  <a:srgbClr val="7030A0"/>
                </a:solidFill>
                <a:latin typeface="Book Antiqua" panose="02040602050305030304" pitchFamily="18" charset="0"/>
                <a:ea typeface="Calibri" panose="020F0502020204030204" pitchFamily="34" charset="0"/>
              </a:rPr>
              <a:t>Все подковы я сотру.</a:t>
            </a:r>
            <a:br>
              <a:rPr lang="ru-RU" sz="2800" dirty="0">
                <a:solidFill>
                  <a:srgbClr val="7030A0"/>
                </a:solidFill>
                <a:latin typeface="Book Antiqua" panose="02040602050305030304" pitchFamily="18" charset="0"/>
                <a:ea typeface="Calibri" panose="020F0502020204030204" pitchFamily="34" charset="0"/>
              </a:rPr>
            </a:br>
            <a:endParaRPr lang="ru-RU" sz="2800" dirty="0">
              <a:solidFill>
                <a:srgbClr val="7030A0"/>
              </a:solidFill>
              <a:latin typeface="Book Antiqua" panose="0204060205030503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9121" y="1397949"/>
            <a:ext cx="4814131" cy="320942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92765" y="3713824"/>
            <a:ext cx="4535512" cy="3023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482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96269" y="3102123"/>
            <a:ext cx="788228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dirty="0" smtClean="0">
                <a:solidFill>
                  <a:srgbClr val="7030A0"/>
                </a:solidFill>
                <a:latin typeface="Book Antiqua" panose="02040602050305030304" pitchFamily="18" charset="0"/>
              </a:rPr>
              <a:t>СПАСИБО ЗА ВНИМАНИЕ!</a:t>
            </a:r>
            <a:endParaRPr lang="ru-RU" sz="4400" dirty="0">
              <a:solidFill>
                <a:srgbClr val="7030A0"/>
              </a:solidFill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2663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678" y="560016"/>
            <a:ext cx="10200830" cy="5737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6831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947731" y="357335"/>
            <a:ext cx="4657457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7030A0"/>
                </a:solidFill>
                <a:latin typeface="Book Antiqua" panose="02040602050305030304" pitchFamily="18" charset="0"/>
                <a:ea typeface="Calibri" panose="020F0502020204030204" pitchFamily="34" charset="0"/>
              </a:rPr>
              <a:t>У него четыре лапки.</a:t>
            </a:r>
            <a:br>
              <a:rPr lang="ru-RU" sz="2800" dirty="0">
                <a:solidFill>
                  <a:srgbClr val="7030A0"/>
                </a:solidFill>
                <a:latin typeface="Book Antiqua" panose="02040602050305030304" pitchFamily="18" charset="0"/>
                <a:ea typeface="Calibri" panose="020F0502020204030204" pitchFamily="34" charset="0"/>
              </a:rPr>
            </a:br>
            <a:r>
              <a:rPr lang="ru-RU" sz="2800" dirty="0">
                <a:solidFill>
                  <a:srgbClr val="7030A0"/>
                </a:solidFill>
                <a:latin typeface="Book Antiqua" panose="02040602050305030304" pitchFamily="18" charset="0"/>
                <a:ea typeface="Calibri" panose="020F0502020204030204" pitchFamily="34" charset="0"/>
              </a:rPr>
              <a:t>Эти лапки цап-царапки.</a:t>
            </a:r>
            <a:br>
              <a:rPr lang="ru-RU" sz="2800" dirty="0">
                <a:solidFill>
                  <a:srgbClr val="7030A0"/>
                </a:solidFill>
                <a:latin typeface="Book Antiqua" panose="02040602050305030304" pitchFamily="18" charset="0"/>
                <a:ea typeface="Calibri" panose="020F0502020204030204" pitchFamily="34" charset="0"/>
              </a:rPr>
            </a:br>
            <a:r>
              <a:rPr lang="ru-RU" sz="2800" dirty="0">
                <a:solidFill>
                  <a:srgbClr val="7030A0"/>
                </a:solidFill>
                <a:latin typeface="Book Antiqua" panose="02040602050305030304" pitchFamily="18" charset="0"/>
                <a:ea typeface="Calibri" panose="020F0502020204030204" pitchFamily="34" charset="0"/>
              </a:rPr>
              <a:t>Пара чутких ушей.</a:t>
            </a:r>
            <a:br>
              <a:rPr lang="ru-RU" sz="2800" dirty="0">
                <a:solidFill>
                  <a:srgbClr val="7030A0"/>
                </a:solidFill>
                <a:latin typeface="Book Antiqua" panose="02040602050305030304" pitchFamily="18" charset="0"/>
                <a:ea typeface="Calibri" panose="020F0502020204030204" pitchFamily="34" charset="0"/>
              </a:rPr>
            </a:br>
            <a:r>
              <a:rPr lang="ru-RU" sz="2800" dirty="0">
                <a:solidFill>
                  <a:srgbClr val="7030A0"/>
                </a:solidFill>
                <a:latin typeface="Book Antiqua" panose="02040602050305030304" pitchFamily="18" charset="0"/>
                <a:ea typeface="Calibri" panose="020F0502020204030204" pitchFamily="34" charset="0"/>
              </a:rPr>
              <a:t>Он гроза для мышей.</a:t>
            </a:r>
            <a:br>
              <a:rPr lang="ru-RU" sz="2800" dirty="0">
                <a:solidFill>
                  <a:srgbClr val="7030A0"/>
                </a:solidFill>
                <a:latin typeface="Book Antiqua" panose="02040602050305030304" pitchFamily="18" charset="0"/>
                <a:ea typeface="Calibri" panose="020F0502020204030204" pitchFamily="34" charset="0"/>
              </a:rPr>
            </a:br>
            <a:endParaRPr lang="ru-RU" sz="2800" dirty="0">
              <a:solidFill>
                <a:srgbClr val="7030A0"/>
              </a:solidFill>
              <a:latin typeface="Book Antiqua" panose="0204060205030503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4756" y="1234498"/>
            <a:ext cx="5518874" cy="344929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93792" y="3539092"/>
            <a:ext cx="5100415" cy="3191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4139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329443" y="222368"/>
            <a:ext cx="4215925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7030A0"/>
                </a:solidFill>
                <a:latin typeface="Book Antiqua" panose="02040602050305030304" pitchFamily="18" charset="0"/>
                <a:ea typeface="Calibri" panose="020F0502020204030204" pitchFamily="34" charset="0"/>
              </a:rPr>
              <a:t>С хозяином дружит,</a:t>
            </a:r>
            <a:br>
              <a:rPr lang="ru-RU" sz="2800" dirty="0">
                <a:solidFill>
                  <a:srgbClr val="7030A0"/>
                </a:solidFill>
                <a:latin typeface="Book Antiqua" panose="02040602050305030304" pitchFamily="18" charset="0"/>
                <a:ea typeface="Calibri" panose="020F0502020204030204" pitchFamily="34" charset="0"/>
              </a:rPr>
            </a:br>
            <a:r>
              <a:rPr lang="ru-RU" sz="2800" dirty="0">
                <a:solidFill>
                  <a:srgbClr val="7030A0"/>
                </a:solidFill>
                <a:latin typeface="Book Antiqua" panose="02040602050305030304" pitchFamily="18" charset="0"/>
                <a:ea typeface="Calibri" panose="020F0502020204030204" pitchFamily="34" charset="0"/>
              </a:rPr>
              <a:t>Дом сторожит,</a:t>
            </a:r>
            <a:br>
              <a:rPr lang="ru-RU" sz="2800" dirty="0">
                <a:solidFill>
                  <a:srgbClr val="7030A0"/>
                </a:solidFill>
                <a:latin typeface="Book Antiqua" panose="02040602050305030304" pitchFamily="18" charset="0"/>
                <a:ea typeface="Calibri" panose="020F0502020204030204" pitchFamily="34" charset="0"/>
              </a:rPr>
            </a:br>
            <a:r>
              <a:rPr lang="ru-RU" sz="2800" dirty="0">
                <a:solidFill>
                  <a:srgbClr val="7030A0"/>
                </a:solidFill>
                <a:latin typeface="Book Antiqua" panose="02040602050305030304" pitchFamily="18" charset="0"/>
                <a:ea typeface="Calibri" panose="020F0502020204030204" pitchFamily="34" charset="0"/>
              </a:rPr>
              <a:t>Живет под крылечком,</a:t>
            </a:r>
            <a:br>
              <a:rPr lang="ru-RU" sz="2800" dirty="0">
                <a:solidFill>
                  <a:srgbClr val="7030A0"/>
                </a:solidFill>
                <a:latin typeface="Book Antiqua" panose="02040602050305030304" pitchFamily="18" charset="0"/>
                <a:ea typeface="Calibri" panose="020F0502020204030204" pitchFamily="34" charset="0"/>
              </a:rPr>
            </a:br>
            <a:r>
              <a:rPr lang="ru-RU" sz="2800" dirty="0">
                <a:solidFill>
                  <a:srgbClr val="7030A0"/>
                </a:solidFill>
                <a:latin typeface="Book Antiqua" panose="02040602050305030304" pitchFamily="18" charset="0"/>
                <a:ea typeface="Calibri" panose="020F0502020204030204" pitchFamily="34" charset="0"/>
              </a:rPr>
              <a:t>Хвост колечком.</a:t>
            </a:r>
            <a:endParaRPr lang="ru-RU" sz="2800" dirty="0">
              <a:solidFill>
                <a:srgbClr val="7030A0"/>
              </a:solidFill>
              <a:latin typeface="Book Antiqua" panose="0204060205030503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126" y="1222048"/>
            <a:ext cx="5360561" cy="358696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22806" y="3429000"/>
            <a:ext cx="4899474" cy="3339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3663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491955" y="160781"/>
            <a:ext cx="553197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7030A0"/>
                </a:solidFill>
                <a:latin typeface="Book Antiqua" panose="02040602050305030304" pitchFamily="18" charset="0"/>
                <a:ea typeface="Calibri" panose="020F0502020204030204" pitchFamily="34" charset="0"/>
              </a:rPr>
              <a:t>Вместо носа пятачок,</a:t>
            </a:r>
            <a:br>
              <a:rPr lang="ru-RU" sz="2800" dirty="0">
                <a:solidFill>
                  <a:srgbClr val="7030A0"/>
                </a:solidFill>
                <a:latin typeface="Book Antiqua" panose="02040602050305030304" pitchFamily="18" charset="0"/>
                <a:ea typeface="Calibri" panose="020F0502020204030204" pitchFamily="34" charset="0"/>
              </a:rPr>
            </a:br>
            <a:r>
              <a:rPr lang="ru-RU" sz="2800" dirty="0">
                <a:solidFill>
                  <a:srgbClr val="7030A0"/>
                </a:solidFill>
                <a:latin typeface="Book Antiqua" panose="02040602050305030304" pitchFamily="18" charset="0"/>
                <a:ea typeface="Calibri" panose="020F0502020204030204" pitchFamily="34" charset="0"/>
              </a:rPr>
              <a:t>Вместо хвостика крючок.</a:t>
            </a:r>
            <a:br>
              <a:rPr lang="ru-RU" sz="2800" dirty="0">
                <a:solidFill>
                  <a:srgbClr val="7030A0"/>
                </a:solidFill>
                <a:latin typeface="Book Antiqua" panose="02040602050305030304" pitchFamily="18" charset="0"/>
                <a:ea typeface="Calibri" panose="020F0502020204030204" pitchFamily="34" charset="0"/>
              </a:rPr>
            </a:br>
            <a:r>
              <a:rPr lang="ru-RU" sz="2800" dirty="0">
                <a:solidFill>
                  <a:srgbClr val="7030A0"/>
                </a:solidFill>
                <a:latin typeface="Book Antiqua" panose="02040602050305030304" pitchFamily="18" charset="0"/>
                <a:ea typeface="Calibri" panose="020F0502020204030204" pitchFamily="34" charset="0"/>
              </a:rPr>
              <a:t>«Хрю-хрю-хрю!» — она кричит,</a:t>
            </a:r>
            <a:br>
              <a:rPr lang="ru-RU" sz="2800" dirty="0">
                <a:solidFill>
                  <a:srgbClr val="7030A0"/>
                </a:solidFill>
                <a:latin typeface="Book Antiqua" panose="02040602050305030304" pitchFamily="18" charset="0"/>
                <a:ea typeface="Calibri" panose="020F0502020204030204" pitchFamily="34" charset="0"/>
              </a:rPr>
            </a:br>
            <a:r>
              <a:rPr lang="ru-RU" sz="2800" dirty="0">
                <a:solidFill>
                  <a:srgbClr val="7030A0"/>
                </a:solidFill>
                <a:latin typeface="Book Antiqua" panose="02040602050305030304" pitchFamily="18" charset="0"/>
                <a:ea typeface="Calibri" panose="020F0502020204030204" pitchFamily="34" charset="0"/>
              </a:rPr>
              <a:t>«Здравствуйте!» — она говорит.</a:t>
            </a:r>
            <a:br>
              <a:rPr lang="ru-RU" sz="2800" dirty="0">
                <a:solidFill>
                  <a:srgbClr val="7030A0"/>
                </a:solidFill>
                <a:latin typeface="Book Antiqua" panose="02040602050305030304" pitchFamily="18" charset="0"/>
                <a:ea typeface="Calibri" panose="020F0502020204030204" pitchFamily="34" charset="0"/>
              </a:rPr>
            </a:br>
            <a:endParaRPr lang="ru-RU" sz="2800" dirty="0">
              <a:solidFill>
                <a:srgbClr val="7030A0"/>
              </a:solidFill>
              <a:latin typeface="Book Antiqua" panose="0204060205030503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484" y="1427147"/>
            <a:ext cx="5080410" cy="359862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78765" y="3544662"/>
            <a:ext cx="4603335" cy="3137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8591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337989" y="194964"/>
            <a:ext cx="4403933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7030A0"/>
                </a:solidFill>
                <a:latin typeface="Book Antiqua" panose="02040602050305030304" pitchFamily="18" charset="0"/>
                <a:ea typeface="Calibri" panose="020F0502020204030204" pitchFamily="34" charset="0"/>
              </a:rPr>
              <a:t>Каждый вечер, так легко,</a:t>
            </a:r>
            <a:br>
              <a:rPr lang="ru-RU" sz="2800" dirty="0">
                <a:solidFill>
                  <a:srgbClr val="7030A0"/>
                </a:solidFill>
                <a:latin typeface="Book Antiqua" panose="02040602050305030304" pitchFamily="18" charset="0"/>
                <a:ea typeface="Calibri" panose="020F0502020204030204" pitchFamily="34" charset="0"/>
              </a:rPr>
            </a:br>
            <a:r>
              <a:rPr lang="ru-RU" sz="2800" dirty="0">
                <a:solidFill>
                  <a:srgbClr val="7030A0"/>
                </a:solidFill>
                <a:latin typeface="Book Antiqua" panose="02040602050305030304" pitchFamily="18" charset="0"/>
                <a:ea typeface="Calibri" panose="020F0502020204030204" pitchFamily="34" charset="0"/>
              </a:rPr>
              <a:t>Она даёт нам молоко.</a:t>
            </a:r>
            <a:br>
              <a:rPr lang="ru-RU" sz="2800" dirty="0">
                <a:solidFill>
                  <a:srgbClr val="7030A0"/>
                </a:solidFill>
                <a:latin typeface="Book Antiqua" panose="02040602050305030304" pitchFamily="18" charset="0"/>
                <a:ea typeface="Calibri" panose="020F0502020204030204" pitchFamily="34" charset="0"/>
              </a:rPr>
            </a:br>
            <a:r>
              <a:rPr lang="ru-RU" sz="2800" dirty="0">
                <a:solidFill>
                  <a:srgbClr val="7030A0"/>
                </a:solidFill>
                <a:latin typeface="Book Antiqua" panose="02040602050305030304" pitchFamily="18" charset="0"/>
                <a:ea typeface="Calibri" panose="020F0502020204030204" pitchFamily="34" charset="0"/>
              </a:rPr>
              <a:t>Говорит она два слова,</a:t>
            </a:r>
            <a:br>
              <a:rPr lang="ru-RU" sz="2800" dirty="0">
                <a:solidFill>
                  <a:srgbClr val="7030A0"/>
                </a:solidFill>
                <a:latin typeface="Book Antiqua" panose="02040602050305030304" pitchFamily="18" charset="0"/>
                <a:ea typeface="Calibri" panose="020F0502020204030204" pitchFamily="34" charset="0"/>
              </a:rPr>
            </a:br>
            <a:r>
              <a:rPr lang="ru-RU" sz="2800" dirty="0">
                <a:solidFill>
                  <a:srgbClr val="7030A0"/>
                </a:solidFill>
                <a:latin typeface="Book Antiqua" panose="02040602050305030304" pitchFamily="18" charset="0"/>
                <a:ea typeface="Calibri" panose="020F0502020204030204" pitchFamily="34" charset="0"/>
              </a:rPr>
              <a:t>Как зовут её – …</a:t>
            </a:r>
            <a:br>
              <a:rPr lang="ru-RU" sz="2800" dirty="0">
                <a:solidFill>
                  <a:srgbClr val="7030A0"/>
                </a:solidFill>
                <a:latin typeface="Book Antiqua" panose="02040602050305030304" pitchFamily="18" charset="0"/>
                <a:ea typeface="Calibri" panose="020F0502020204030204" pitchFamily="34" charset="0"/>
              </a:rPr>
            </a:br>
            <a:endParaRPr lang="ru-RU" sz="2800" dirty="0">
              <a:solidFill>
                <a:srgbClr val="7030A0"/>
              </a:solidFill>
              <a:latin typeface="Book Antiqua" panose="0204060205030503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4386" y="1392964"/>
            <a:ext cx="5060670" cy="388406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21196" y="3615672"/>
            <a:ext cx="4589556" cy="3061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0502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961974" y="75322"/>
            <a:ext cx="5147417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7030A0"/>
                </a:solidFill>
                <a:latin typeface="Book Antiqua" panose="02040602050305030304" pitchFamily="18" charset="0"/>
                <a:ea typeface="Calibri" panose="020F0502020204030204" pitchFamily="34" charset="0"/>
              </a:rPr>
              <a:t>В стаде все они живут,</a:t>
            </a:r>
            <a:br>
              <a:rPr lang="ru-RU" sz="2800" dirty="0">
                <a:solidFill>
                  <a:srgbClr val="7030A0"/>
                </a:solidFill>
                <a:latin typeface="Book Antiqua" panose="02040602050305030304" pitchFamily="18" charset="0"/>
                <a:ea typeface="Calibri" panose="020F0502020204030204" pitchFamily="34" charset="0"/>
              </a:rPr>
            </a:br>
            <a:r>
              <a:rPr lang="ru-RU" sz="2800" dirty="0">
                <a:solidFill>
                  <a:srgbClr val="7030A0"/>
                </a:solidFill>
                <a:latin typeface="Book Antiqua" panose="02040602050305030304" pitchFamily="18" charset="0"/>
                <a:ea typeface="Calibri" panose="020F0502020204030204" pitchFamily="34" charset="0"/>
              </a:rPr>
              <a:t>Целый день траву жуют.</a:t>
            </a:r>
            <a:br>
              <a:rPr lang="ru-RU" sz="2800" dirty="0">
                <a:solidFill>
                  <a:srgbClr val="7030A0"/>
                </a:solidFill>
                <a:latin typeface="Book Antiqua" panose="02040602050305030304" pitchFamily="18" charset="0"/>
                <a:ea typeface="Calibri" panose="020F0502020204030204" pitchFamily="34" charset="0"/>
              </a:rPr>
            </a:br>
            <a:r>
              <a:rPr lang="ru-RU" sz="2800" dirty="0">
                <a:solidFill>
                  <a:srgbClr val="7030A0"/>
                </a:solidFill>
                <a:latin typeface="Book Antiqua" panose="02040602050305030304" pitchFamily="18" charset="0"/>
                <a:ea typeface="Calibri" panose="020F0502020204030204" pitchFamily="34" charset="0"/>
              </a:rPr>
              <a:t>Шерсть закручена в колечки.</a:t>
            </a:r>
            <a:br>
              <a:rPr lang="ru-RU" sz="2800" dirty="0">
                <a:solidFill>
                  <a:srgbClr val="7030A0"/>
                </a:solidFill>
                <a:latin typeface="Book Antiqua" panose="02040602050305030304" pitchFamily="18" charset="0"/>
                <a:ea typeface="Calibri" panose="020F0502020204030204" pitchFamily="34" charset="0"/>
              </a:rPr>
            </a:br>
            <a:r>
              <a:rPr lang="ru-RU" sz="2800" dirty="0">
                <a:solidFill>
                  <a:srgbClr val="7030A0"/>
                </a:solidFill>
                <a:latin typeface="Book Antiqua" panose="02040602050305030304" pitchFamily="18" charset="0"/>
                <a:ea typeface="Calibri" panose="020F0502020204030204" pitchFamily="34" charset="0"/>
              </a:rPr>
              <a:t>Это — дружные…</a:t>
            </a:r>
            <a:br>
              <a:rPr lang="ru-RU" sz="2800" dirty="0">
                <a:solidFill>
                  <a:srgbClr val="7030A0"/>
                </a:solidFill>
                <a:latin typeface="Book Antiqua" panose="02040602050305030304" pitchFamily="18" charset="0"/>
                <a:ea typeface="Calibri" panose="020F0502020204030204" pitchFamily="34" charset="0"/>
              </a:rPr>
            </a:br>
            <a:endParaRPr lang="ru-RU" sz="2800" dirty="0">
              <a:solidFill>
                <a:srgbClr val="7030A0"/>
              </a:solidFill>
              <a:latin typeface="Book Antiqua" panose="0204060205030503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8625" y="1427148"/>
            <a:ext cx="5372950" cy="344729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0599" y="3680635"/>
            <a:ext cx="3849491" cy="2977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2138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440538" y="160781"/>
            <a:ext cx="436975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dirty="0">
              <a:solidFill>
                <a:srgbClr val="7030A0"/>
              </a:solidFill>
              <a:latin typeface="Book Antiqua" panose="0204060205030503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050422" y="83836"/>
            <a:ext cx="6016239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0" i="0" dirty="0" smtClean="0">
                <a:solidFill>
                  <a:srgbClr val="000080"/>
                </a:solidFill>
                <a:effectLst/>
                <a:latin typeface="Book Antiqua" panose="02040602050305030304" pitchFamily="18" charset="0"/>
              </a:rPr>
              <a:t>Даёт молоко нам, хотя не корова,</a:t>
            </a:r>
            <a:r>
              <a:rPr lang="ru-RU" sz="2800" dirty="0" smtClean="0">
                <a:latin typeface="Book Antiqua" panose="02040602050305030304" pitchFamily="18" charset="0"/>
              </a:rPr>
              <a:t/>
            </a:r>
            <a:br>
              <a:rPr lang="ru-RU" sz="2800" dirty="0" smtClean="0">
                <a:latin typeface="Book Antiqua" panose="02040602050305030304" pitchFamily="18" charset="0"/>
              </a:rPr>
            </a:br>
            <a:r>
              <a:rPr lang="ru-RU" sz="2800" b="0" i="0" dirty="0" smtClean="0">
                <a:solidFill>
                  <a:srgbClr val="000080"/>
                </a:solidFill>
                <a:effectLst/>
                <a:latin typeface="Book Antiqua" panose="02040602050305030304" pitchFamily="18" charset="0"/>
              </a:rPr>
              <a:t>Шерстью своею делиться готова. </a:t>
            </a:r>
            <a:r>
              <a:rPr lang="ru-RU" sz="2800" dirty="0" smtClean="0">
                <a:latin typeface="Book Antiqua" panose="02040602050305030304" pitchFamily="18" charset="0"/>
              </a:rPr>
              <a:t/>
            </a:r>
            <a:br>
              <a:rPr lang="ru-RU" sz="2800" dirty="0" smtClean="0">
                <a:latin typeface="Book Antiqua" panose="02040602050305030304" pitchFamily="18" charset="0"/>
              </a:rPr>
            </a:br>
            <a:r>
              <a:rPr lang="ru-RU" sz="2800" b="0" i="0" dirty="0" smtClean="0">
                <a:solidFill>
                  <a:srgbClr val="000080"/>
                </a:solidFill>
                <a:effectLst/>
                <a:latin typeface="Book Antiqua" panose="02040602050305030304" pitchFamily="18" charset="0"/>
              </a:rPr>
              <a:t>Она непоседа и егоза...</a:t>
            </a:r>
            <a:r>
              <a:rPr lang="ru-RU" sz="2800" dirty="0" smtClean="0">
                <a:latin typeface="Book Antiqua" panose="02040602050305030304" pitchFamily="18" charset="0"/>
              </a:rPr>
              <a:t/>
            </a:r>
            <a:br>
              <a:rPr lang="ru-RU" sz="2800" dirty="0" smtClean="0">
                <a:latin typeface="Book Antiqua" panose="02040602050305030304" pitchFamily="18" charset="0"/>
              </a:rPr>
            </a:br>
            <a:r>
              <a:rPr lang="ru-RU" sz="2800" b="0" i="0" dirty="0" smtClean="0">
                <a:solidFill>
                  <a:srgbClr val="000080"/>
                </a:solidFill>
                <a:effectLst/>
                <a:latin typeface="Book Antiqua" panose="02040602050305030304" pitchFamily="18" charset="0"/>
              </a:rPr>
              <a:t>Как называем её мы? ...</a:t>
            </a:r>
            <a:endParaRPr lang="ru-RU" sz="2800" dirty="0">
              <a:latin typeface="Book Antiqua" panose="0204060205030503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0587" y="1306794"/>
            <a:ext cx="4572000" cy="3048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23557" y="3717420"/>
            <a:ext cx="4578965" cy="3040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8429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722550" y="160781"/>
            <a:ext cx="326734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7030A0"/>
                </a:solidFill>
                <a:latin typeface="Book Antiqua" panose="02040602050305030304" pitchFamily="18" charset="0"/>
                <a:ea typeface="Calibri" panose="020F0502020204030204" pitchFamily="34" charset="0"/>
              </a:rPr>
              <a:t>Длинное ухо,</a:t>
            </a:r>
            <a:br>
              <a:rPr lang="ru-RU" sz="2800" dirty="0">
                <a:solidFill>
                  <a:srgbClr val="7030A0"/>
                </a:solidFill>
                <a:latin typeface="Book Antiqua" panose="02040602050305030304" pitchFamily="18" charset="0"/>
                <a:ea typeface="Calibri" panose="020F0502020204030204" pitchFamily="34" charset="0"/>
              </a:rPr>
            </a:br>
            <a:r>
              <a:rPr lang="ru-RU" sz="2800" dirty="0">
                <a:solidFill>
                  <a:srgbClr val="7030A0"/>
                </a:solidFill>
                <a:latin typeface="Book Antiqua" panose="02040602050305030304" pitchFamily="18" charset="0"/>
                <a:ea typeface="Calibri" panose="020F0502020204030204" pitchFamily="34" charset="0"/>
              </a:rPr>
              <a:t>Комочек пуха,</a:t>
            </a:r>
            <a:br>
              <a:rPr lang="ru-RU" sz="2800" dirty="0">
                <a:solidFill>
                  <a:srgbClr val="7030A0"/>
                </a:solidFill>
                <a:latin typeface="Book Antiqua" panose="02040602050305030304" pitchFamily="18" charset="0"/>
                <a:ea typeface="Calibri" panose="020F0502020204030204" pitchFamily="34" charset="0"/>
              </a:rPr>
            </a:br>
            <a:r>
              <a:rPr lang="ru-RU" sz="2800" dirty="0">
                <a:solidFill>
                  <a:srgbClr val="7030A0"/>
                </a:solidFill>
                <a:latin typeface="Book Antiqua" panose="02040602050305030304" pitchFamily="18" charset="0"/>
                <a:ea typeface="Calibri" panose="020F0502020204030204" pitchFamily="34" charset="0"/>
              </a:rPr>
              <a:t>Прыгает ловко,</a:t>
            </a:r>
            <a:br>
              <a:rPr lang="ru-RU" sz="2800" dirty="0">
                <a:solidFill>
                  <a:srgbClr val="7030A0"/>
                </a:solidFill>
                <a:latin typeface="Book Antiqua" panose="02040602050305030304" pitchFamily="18" charset="0"/>
                <a:ea typeface="Calibri" panose="020F0502020204030204" pitchFamily="34" charset="0"/>
              </a:rPr>
            </a:br>
            <a:r>
              <a:rPr lang="ru-RU" sz="2800" dirty="0">
                <a:solidFill>
                  <a:srgbClr val="7030A0"/>
                </a:solidFill>
                <a:latin typeface="Book Antiqua" panose="02040602050305030304" pitchFamily="18" charset="0"/>
                <a:ea typeface="Calibri" panose="020F0502020204030204" pitchFamily="34" charset="0"/>
              </a:rPr>
              <a:t>Любит морковку.</a:t>
            </a:r>
            <a:br>
              <a:rPr lang="ru-RU" sz="2800" dirty="0">
                <a:solidFill>
                  <a:srgbClr val="7030A0"/>
                </a:solidFill>
                <a:latin typeface="Book Antiqua" panose="02040602050305030304" pitchFamily="18" charset="0"/>
                <a:ea typeface="Calibri" panose="020F0502020204030204" pitchFamily="34" charset="0"/>
              </a:rPr>
            </a:br>
            <a:endParaRPr lang="ru-RU" sz="2800" dirty="0">
              <a:solidFill>
                <a:srgbClr val="7030A0"/>
              </a:solidFill>
              <a:latin typeface="Book Antiqua" panose="0204060205030503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930" y="1512606"/>
            <a:ext cx="5252213" cy="340868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76609" y="3745583"/>
            <a:ext cx="4044338" cy="3017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3488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59</Words>
  <Application>Microsoft Office PowerPoint</Application>
  <PresentationFormat>Широкоэкранный</PresentationFormat>
  <Paragraphs>13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Book Antiqua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Nataliya</dc:creator>
  <cp:lastModifiedBy>Nataliya</cp:lastModifiedBy>
  <cp:revision>14</cp:revision>
  <dcterms:created xsi:type="dcterms:W3CDTF">2019-05-09T07:13:10Z</dcterms:created>
  <dcterms:modified xsi:type="dcterms:W3CDTF">2019-05-09T16:05:00Z</dcterms:modified>
</cp:coreProperties>
</file>