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8D56CAB-0371-4F4B-959B-83DD413C1DBB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85924ED-204A-43F5-AE45-EFE0F6F65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Хобби- это вид человеческой деятельности, некое занятие, которым занимаются на досуге, для наслаждения</a:t>
            </a:r>
            <a:endParaRPr lang="en-US" smtClean="0"/>
          </a:p>
          <a:p>
            <a:pPr eaLnBrk="1" hangingPunct="1">
              <a:spcBef>
                <a:spcPct val="0"/>
              </a:spcBef>
            </a:pPr>
            <a:r>
              <a:rPr lang="ru-RU" smtClean="0"/>
              <a:t>Хобби является хорошим способом борьбы со стрессом, гневом</a:t>
            </a:r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C51C1E5-1D96-446E-A88A-A669B53AD4D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B08FB-5741-489D-872A-F5C194A4E01A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6C4E2-4369-4CD3-9A31-2BBBA3C7E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9CA4A-7733-4689-9FF1-8A48E2FFE82F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C6534-B73E-4F6C-A976-F5C8225F9E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F03CE-3615-43A4-AA4C-25ED7A198787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B3FA-B5AE-455C-8267-00691D05C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0FD9B-E9C0-4BC9-AA10-98D54DC2719B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E9E8B-6F98-46F4-B3A5-F9AB12EC1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48A87-36A5-4191-830C-E0C4C0F7D02A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EBC42-95C2-4A79-80D3-64A852590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4D39D-1192-4258-8325-B68E03D3CCC6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D7AC1-2EA4-4A06-AE9B-D00029C78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3F575-B8C2-4E52-926A-7B49D6A26C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6A1FC-4594-4D67-BD84-AD015C815537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1850E-1776-4C98-AB0C-E721D89F738B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38C96-6194-4B58-93DF-2A013E274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FE19-0BF1-4277-B9B7-1105F2A36E7F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D6A56-7EBB-497D-9904-DEAB48D4B5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B2008-0424-4F6B-9880-D7D7C3942042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D0072-DB72-41A8-8652-B3DEF5F82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9D942-3C08-490A-95F2-27D0D385276F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D8C73-EB3E-4410-A7A0-959985D5E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8A36460-BA0C-4D6E-9F2F-0EEA2495BD38}" type="datetimeFigureOut">
              <a:rPr lang="ru-RU"/>
              <a:pPr>
                <a:defRPr/>
              </a:pPr>
              <a:t>07.06.2019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DBEA473D-A5F3-49D5-9371-E38310F72B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</p:sldLayoutIdLst>
  <p:transition spd="slow"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9BB39B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809580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9BB39B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9BB39B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12" Type="http://schemas.openxmlformats.org/officeDocument/2006/relationships/image" Target="../media/image1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11" Type="http://schemas.openxmlformats.org/officeDocument/2006/relationships/image" Target="../media/image11.gif"/><Relationship Id="rId5" Type="http://schemas.openxmlformats.org/officeDocument/2006/relationships/image" Target="../media/image5.gif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475" y="5805488"/>
            <a:ext cx="5616575" cy="593725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Sitnikova  Sonya 4-3</a:t>
            </a:r>
            <a:endParaRPr lang="ru-RU" sz="28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12776"/>
            <a:ext cx="8305800" cy="1981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8800" smtClean="0"/>
              <a:t>HOBBY</a:t>
            </a:r>
            <a:endParaRPr lang="ru-RU" sz="880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404664"/>
            <a:ext cx="2160240" cy="10081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5400" smtClean="0"/>
              <a:t>Hobby</a:t>
            </a:r>
            <a:endParaRPr lang="ru-RU" sz="5400"/>
          </a:p>
        </p:txBody>
      </p:sp>
      <p:sp>
        <p:nvSpPr>
          <p:cNvPr id="15362" name="Объект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238" cy="4572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" charset="0"/>
              </a:rPr>
              <a:t>A hobby is a human activity, an activity that do for recreation, for enjoyment.</a:t>
            </a:r>
          </a:p>
          <a:p>
            <a:pPr eaLnBrk="1" hangingPunct="1"/>
            <a:r>
              <a:rPr lang="en-US" smtClean="0">
                <a:latin typeface="Arial" charset="0"/>
              </a:rPr>
              <a:t>A hobby is a good way of dealing with stress, anger.</a:t>
            </a:r>
            <a:endParaRPr lang="ru-RU" smtClean="0"/>
          </a:p>
        </p:txBody>
      </p:sp>
      <p:pic>
        <p:nvPicPr>
          <p:cNvPr id="15363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1038" y="4090988"/>
            <a:ext cx="17621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438650"/>
            <a:ext cx="1368425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3363" y="1268413"/>
            <a:ext cx="862012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363" y="4598988"/>
            <a:ext cx="1976437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Рисунок 8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75513" y="2200275"/>
            <a:ext cx="15589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Рисунок 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11413" y="4227513"/>
            <a:ext cx="1735137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Рисунок 10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580063" y="2687638"/>
            <a:ext cx="1484312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Рисунок 11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24300" y="1863725"/>
            <a:ext cx="1484313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Рисунок 12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76913" y="842963"/>
            <a:ext cx="125412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Рисунок 13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000500" y="4379913"/>
            <a:ext cx="9302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5904656" cy="89492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5400" smtClean="0">
                <a:solidFill>
                  <a:schemeClr val="tx1"/>
                </a:solidFill>
                <a:effectLst/>
                <a:latin typeface="Arial"/>
              </a:rPr>
              <a:t>Hobby </a:t>
            </a:r>
            <a:r>
              <a:rPr sz="5400">
                <a:solidFill>
                  <a:schemeClr val="tx1"/>
                </a:solidFill>
                <a:effectLst/>
                <a:latin typeface="Arial"/>
              </a:rPr>
              <a:t>in our family</a:t>
            </a:r>
            <a:endParaRPr lang="ru-RU" sz="540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86649" y="1337946"/>
            <a:ext cx="2043069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bg1"/>
                </a:solidFill>
              </a:rPr>
              <a:t>Hobby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" y="2633663"/>
            <a:ext cx="1968500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3038" y="2646363"/>
            <a:ext cx="1871662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92950" y="2636838"/>
            <a:ext cx="1816100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651125"/>
            <a:ext cx="173831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Полилиния 22"/>
          <p:cNvSpPr/>
          <p:nvPr/>
        </p:nvSpPr>
        <p:spPr>
          <a:xfrm>
            <a:off x="5637213" y="1719263"/>
            <a:ext cx="1814512" cy="1023937"/>
          </a:xfrm>
          <a:custGeom>
            <a:avLst/>
            <a:gdLst>
              <a:gd name="connsiteX0" fmla="*/ 0 w 1815153"/>
              <a:gd name="connsiteY0" fmla="*/ 0 h 1023582"/>
              <a:gd name="connsiteX1" fmla="*/ 1815153 w 1815153"/>
              <a:gd name="connsiteY1" fmla="*/ 1023582 h 1023582"/>
              <a:gd name="connsiteX2" fmla="*/ 0 w 1815153"/>
              <a:gd name="connsiteY2" fmla="*/ 0 h 1023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15153" h="1023582">
                <a:moveTo>
                  <a:pt x="0" y="0"/>
                </a:moveTo>
                <a:lnTo>
                  <a:pt x="1815153" y="1023582"/>
                </a:lnTo>
                <a:cubicBezTo>
                  <a:pt x="1808329" y="1021307"/>
                  <a:pt x="0" y="0"/>
                  <a:pt x="0" y="0"/>
                </a:cubicBezTo>
                <a:close/>
              </a:path>
            </a:pathLst>
          </a:cu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>
            <a:off x="1214438" y="1719263"/>
            <a:ext cx="2320925" cy="996950"/>
          </a:xfrm>
          <a:custGeom>
            <a:avLst/>
            <a:gdLst>
              <a:gd name="connsiteX0" fmla="*/ 2320120 w 2320120"/>
              <a:gd name="connsiteY0" fmla="*/ 0 h 996286"/>
              <a:gd name="connsiteX1" fmla="*/ 1 w 2320120"/>
              <a:gd name="connsiteY1" fmla="*/ 996286 h 996286"/>
              <a:gd name="connsiteX2" fmla="*/ 2320120 w 2320120"/>
              <a:gd name="connsiteY2" fmla="*/ 0 h 99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20120" h="996286">
                <a:moveTo>
                  <a:pt x="2320120" y="0"/>
                </a:moveTo>
                <a:lnTo>
                  <a:pt x="1" y="996286"/>
                </a:lnTo>
                <a:cubicBezTo>
                  <a:pt x="-2274" y="996286"/>
                  <a:pt x="2320120" y="0"/>
                  <a:pt x="2320120" y="0"/>
                </a:cubicBezTo>
                <a:close/>
              </a:path>
            </a:pathLst>
          </a:cu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3505200" y="2304168"/>
            <a:ext cx="0" cy="43903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876800" y="2304168"/>
            <a:ext cx="0" cy="43903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-21829" y="4404323"/>
            <a:ext cx="2339752" cy="12241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2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5016500"/>
            <a:ext cx="2697163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7350" y="4152900"/>
            <a:ext cx="2544763" cy="145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6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17750" y="5180013"/>
            <a:ext cx="25654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24" name="Прямая соединительная линия 1023"/>
          <p:cNvCxnSpPr/>
          <p:nvPr/>
        </p:nvCxnSpPr>
        <p:spPr>
          <a:xfrm>
            <a:off x="7327900" y="3727450"/>
            <a:ext cx="0" cy="145224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42" name="Прямая соединительная линия 1041"/>
          <p:cNvCxnSpPr/>
          <p:nvPr/>
        </p:nvCxnSpPr>
        <p:spPr>
          <a:xfrm>
            <a:off x="4979988" y="3727450"/>
            <a:ext cx="0" cy="56564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45" name="Прямая соединительная линия 1044"/>
          <p:cNvCxnSpPr/>
          <p:nvPr/>
        </p:nvCxnSpPr>
        <p:spPr>
          <a:xfrm>
            <a:off x="2932113" y="3727450"/>
            <a:ext cx="0" cy="157375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47" name="Прямая соединительная линия 1046"/>
          <p:cNvCxnSpPr>
            <a:endCxn id="30" idx="0"/>
          </p:cNvCxnSpPr>
          <p:nvPr/>
        </p:nvCxnSpPr>
        <p:spPr>
          <a:xfrm>
            <a:off x="658813" y="3727450"/>
            <a:ext cx="0" cy="676873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7431" name="TextBox 1050"/>
          <p:cNvSpPr txBox="1">
            <a:spLocks noChangeArrowheads="1"/>
          </p:cNvSpPr>
          <p:nvPr/>
        </p:nvSpPr>
        <p:spPr bwMode="auto">
          <a:xfrm>
            <a:off x="542925" y="2936875"/>
            <a:ext cx="15843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onstantia" pitchFamily="18" charset="0"/>
              </a:rPr>
              <a:t>Mother</a:t>
            </a:r>
            <a:endParaRPr lang="ru-RU" sz="32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7432" name="TextBox 1051"/>
          <p:cNvSpPr txBox="1">
            <a:spLocks noChangeArrowheads="1"/>
          </p:cNvSpPr>
          <p:nvPr/>
        </p:nvSpPr>
        <p:spPr bwMode="auto">
          <a:xfrm>
            <a:off x="2894013" y="2876550"/>
            <a:ext cx="1511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Constantia" pitchFamily="18" charset="0"/>
              </a:rPr>
              <a:t>Father</a:t>
            </a:r>
            <a:endParaRPr lang="ru-RU" sz="3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7433" name="TextBox 1052"/>
          <p:cNvSpPr txBox="1">
            <a:spLocks noChangeArrowheads="1"/>
          </p:cNvSpPr>
          <p:nvPr/>
        </p:nvSpPr>
        <p:spPr bwMode="auto">
          <a:xfrm>
            <a:off x="5211763" y="2876550"/>
            <a:ext cx="13239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Constantia" pitchFamily="18" charset="0"/>
              </a:rPr>
              <a:t>Sister</a:t>
            </a:r>
            <a:endParaRPr lang="ru-RU" sz="3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7434" name="TextBox 1053"/>
          <p:cNvSpPr txBox="1">
            <a:spLocks noChangeArrowheads="1"/>
          </p:cNvSpPr>
          <p:nvPr/>
        </p:nvSpPr>
        <p:spPr bwMode="auto">
          <a:xfrm>
            <a:off x="7286625" y="2979738"/>
            <a:ext cx="155098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Constantia" pitchFamily="18" charset="0"/>
              </a:rPr>
              <a:t>Brother</a:t>
            </a:r>
            <a:endParaRPr lang="ru-RU" sz="28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7435" name="TextBox 1054"/>
          <p:cNvSpPr txBox="1">
            <a:spLocks noChangeArrowheads="1"/>
          </p:cNvSpPr>
          <p:nvPr/>
        </p:nvSpPr>
        <p:spPr bwMode="auto">
          <a:xfrm>
            <a:off x="349250" y="4724400"/>
            <a:ext cx="16303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bg1"/>
                </a:solidFill>
                <a:latin typeface="Constantia" pitchFamily="18" charset="0"/>
              </a:rPr>
              <a:t>Cooking</a:t>
            </a:r>
            <a:endParaRPr lang="ru-RU" sz="28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7436" name="TextBox 1055"/>
          <p:cNvSpPr txBox="1">
            <a:spLocks noChangeArrowheads="1"/>
          </p:cNvSpPr>
          <p:nvPr/>
        </p:nvSpPr>
        <p:spPr bwMode="auto">
          <a:xfrm>
            <a:off x="2713038" y="5627688"/>
            <a:ext cx="18716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solidFill>
                  <a:schemeClr val="bg1"/>
                </a:solidFill>
                <a:latin typeface="Constantia" pitchFamily="18" charset="0"/>
              </a:rPr>
              <a:t>Fishing</a:t>
            </a:r>
            <a:endParaRPr lang="ru-RU" sz="360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7437" name="TextBox 1056"/>
          <p:cNvSpPr txBox="1">
            <a:spLocks noChangeArrowheads="1"/>
          </p:cNvSpPr>
          <p:nvPr/>
        </p:nvSpPr>
        <p:spPr bwMode="auto">
          <a:xfrm>
            <a:off x="6838950" y="5372100"/>
            <a:ext cx="18367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333333"/>
                </a:solidFill>
                <a:latin typeface="Constantia" pitchFamily="18" charset="0"/>
              </a:rPr>
              <a:t>Collecting </a:t>
            </a:r>
            <a:r>
              <a:rPr lang="en-US" sz="2400">
                <a:solidFill>
                  <a:srgbClr val="333333"/>
                </a:solidFill>
              </a:rPr>
              <a:t>of toy cars</a:t>
            </a:r>
            <a:endParaRPr lang="ru-RU" sz="2400">
              <a:latin typeface="Constantia" pitchFamily="18" charset="0"/>
            </a:endParaRPr>
          </a:p>
        </p:txBody>
      </p:sp>
      <p:sp>
        <p:nvSpPr>
          <p:cNvPr id="17438" name="TextBox 1058"/>
          <p:cNvSpPr txBox="1">
            <a:spLocks noChangeArrowheads="1"/>
          </p:cNvSpPr>
          <p:nvPr/>
        </p:nvSpPr>
        <p:spPr bwMode="auto">
          <a:xfrm>
            <a:off x="4748213" y="4400550"/>
            <a:ext cx="176371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solidFill>
                  <a:schemeClr val="bg1"/>
                </a:solidFill>
                <a:latin typeface="Constantia" pitchFamily="18" charset="0"/>
              </a:rPr>
              <a:t>Reading books</a:t>
            </a:r>
            <a:endParaRPr lang="ru-RU" sz="320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2"/>
          <p:cNvSpPr>
            <a:spLocks noGrp="1"/>
          </p:cNvSpPr>
          <p:nvPr>
            <p:ph sz="half" idx="1"/>
          </p:nvPr>
        </p:nvSpPr>
        <p:spPr>
          <a:xfrm>
            <a:off x="250825" y="404813"/>
            <a:ext cx="8642350" cy="6048375"/>
          </a:xfrm>
        </p:spPr>
        <p:txBody>
          <a:bodyPr/>
          <a:lstStyle/>
          <a:p>
            <a:pPr eaLnBrk="1" hangingPunct="1"/>
            <a:r>
              <a:rPr lang="en-US" smtClean="0"/>
              <a:t>My mother is fond of cooking. She cooks every day.</a:t>
            </a:r>
          </a:p>
          <a:p>
            <a:pPr eaLnBrk="1" hangingPunct="1"/>
            <a:r>
              <a:rPr lang="en-US" smtClean="0"/>
              <a:t>My father is fond of fishing. He often takes me fishing with him. It is an interesting hobby.</a:t>
            </a:r>
          </a:p>
          <a:p>
            <a:pPr eaLnBrk="1" hangingPunct="1"/>
            <a:r>
              <a:rPr lang="en-US" smtClean="0"/>
              <a:t>My sister is fond of reading books. She has already read about 100 books. She always reads.</a:t>
            </a:r>
          </a:p>
          <a:p>
            <a:pPr eaLnBrk="1" hangingPunct="1"/>
            <a:r>
              <a:rPr lang="en-US" smtClean="0"/>
              <a:t>My brother is very young, but he likes to collect the toy cars. He has about 40 toy</a:t>
            </a:r>
            <a:r>
              <a:rPr lang="ru-RU" smtClean="0">
                <a:latin typeface="Arial" charset="0"/>
              </a:rPr>
              <a:t> </a:t>
            </a:r>
            <a:r>
              <a:rPr lang="en-US" smtClean="0"/>
              <a:t>cars.</a:t>
            </a:r>
          </a:p>
          <a:p>
            <a:pPr eaLnBrk="1" hangingPunct="1"/>
            <a:r>
              <a:rPr lang="en-US" smtClean="0"/>
              <a:t>I am fond of collecting bells. There are 63 bells in my collection.</a:t>
            </a:r>
            <a:endParaRPr lang="ru-RU" b="1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348038" y="3540125"/>
            <a:ext cx="3876675" cy="259238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779838" y="549275"/>
            <a:ext cx="4641850" cy="264953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19925" y="2687638"/>
            <a:ext cx="2279650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350" y="3394075"/>
            <a:ext cx="33337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3350" y="993775"/>
            <a:ext cx="358457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8313" y="765175"/>
            <a:ext cx="8675687" cy="830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tx1"/>
                </a:solidFill>
              </a:rPr>
              <a:t>Thank you for your attention!!!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57</TotalTime>
  <Words>145</Words>
  <Application>Microsoft Office PowerPoint</Application>
  <PresentationFormat>Экран (4:3)</PresentationFormat>
  <Paragraphs>21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Constantia</vt:lpstr>
      <vt:lpstr>Wingdings 2</vt:lpstr>
      <vt:lpstr>Calibri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HOBBY</dc:title>
  <dc:creator>Sit</dc:creator>
  <cp:lastModifiedBy>Учитель</cp:lastModifiedBy>
  <cp:revision>11</cp:revision>
  <dcterms:created xsi:type="dcterms:W3CDTF">2017-02-09T09:49:51Z</dcterms:created>
  <dcterms:modified xsi:type="dcterms:W3CDTF">2019-06-07T12:45:18Z</dcterms:modified>
</cp:coreProperties>
</file>