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9" r:id="rId4"/>
    <p:sldId id="290" r:id="rId5"/>
    <p:sldId id="259" r:id="rId6"/>
    <p:sldId id="260" r:id="rId7"/>
    <p:sldId id="261" r:id="rId8"/>
    <p:sldId id="288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103" d="100"/>
          <a:sy n="103" d="100"/>
        </p:scale>
        <p:origin x="2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05252-3A1E-4D26-A06B-65CC25EA6F5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53197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___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36712"/>
            <a:ext cx="7128792" cy="36004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ЛФК при заболеваниях </a:t>
            </a:r>
            <a:r>
              <a:rPr lang="ru-RU" sz="5400" b="1" dirty="0" smtClean="0">
                <a:solidFill>
                  <a:srgbClr val="002060"/>
                </a:solidFill>
              </a:rPr>
              <a:t>ССС </a:t>
            </a:r>
          </a:p>
          <a:p>
            <a:r>
              <a:rPr lang="ru-RU" sz="5400" b="1" smtClean="0">
                <a:solidFill>
                  <a:srgbClr val="002060"/>
                </a:solidFill>
              </a:rPr>
              <a:t>Минеева Полина 6Д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Боли</a:t>
            </a:r>
            <a:r>
              <a:rPr lang="ru-RU" dirty="0" smtClean="0">
                <a:solidFill>
                  <a:srgbClr val="C00000"/>
                </a:solidFill>
              </a:rPr>
              <a:t> при заболеваниях сердца локализуются за грудиной, в области верхушки сердца или по всей его проекции.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Наиболее частой </a:t>
            </a:r>
            <a:r>
              <a:rPr lang="ru-RU" b="1" u="sng" dirty="0" smtClean="0">
                <a:solidFill>
                  <a:srgbClr val="0070C0"/>
                </a:solidFill>
              </a:rPr>
              <a:t>причиной болей </a:t>
            </a:r>
            <a:r>
              <a:rPr lang="ru-RU" b="1" dirty="0" smtClean="0">
                <a:solidFill>
                  <a:srgbClr val="0070C0"/>
                </a:solidFill>
              </a:rPr>
              <a:t>является </a:t>
            </a:r>
            <a:r>
              <a:rPr lang="ru-RU" b="1" dirty="0" smtClean="0">
                <a:solidFill>
                  <a:srgbClr val="FF0000"/>
                </a:solidFill>
              </a:rPr>
              <a:t>острая ишемия </a:t>
            </a:r>
            <a:r>
              <a:rPr lang="ru-RU" b="1" dirty="0" smtClean="0">
                <a:solidFill>
                  <a:srgbClr val="0070C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недостаточность кровоснабжения</a:t>
            </a:r>
            <a:r>
              <a:rPr lang="ru-RU" b="1" dirty="0" smtClean="0">
                <a:solidFill>
                  <a:srgbClr val="0070C0"/>
                </a:solidFill>
              </a:rPr>
              <a:t>) сердца, </a:t>
            </a:r>
            <a:r>
              <a:rPr lang="ru-RU" b="1" dirty="0" smtClean="0">
                <a:solidFill>
                  <a:srgbClr val="002060"/>
                </a:solidFill>
              </a:rPr>
              <a:t>которая возникает при спазме венечных артерий, их сужении или закупорке.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b="1" u="sng" dirty="0" smtClean="0">
                <a:solidFill>
                  <a:srgbClr val="7030A0"/>
                </a:solidFill>
              </a:rPr>
              <a:t>Боли</a:t>
            </a:r>
            <a:r>
              <a:rPr lang="ru-RU" b="1" dirty="0" smtClean="0">
                <a:solidFill>
                  <a:srgbClr val="7030A0"/>
                </a:solidFill>
              </a:rPr>
              <a:t> давящие, сжимающие или жгучие, часто сопровождаются удушьем, распространяются под левую лопатку, в шею и левую руку.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Хроническая недостаточность сердца может иметь разную степень выраженности.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85778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Первая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степень недостаточности (Н-1) </a:t>
            </a:r>
            <a:r>
              <a:rPr lang="ru-RU" dirty="0">
                <a:solidFill>
                  <a:srgbClr val="C00000"/>
                </a:solidFill>
              </a:rPr>
              <a:t>характеризуется появлением </a:t>
            </a:r>
            <a:r>
              <a:rPr lang="ru-RU" b="1" dirty="0">
                <a:solidFill>
                  <a:srgbClr val="C00000"/>
                </a:solidFill>
              </a:rPr>
              <a:t>объективных </a:t>
            </a:r>
            <a:r>
              <a:rPr lang="ru-RU" dirty="0">
                <a:solidFill>
                  <a:srgbClr val="C00000"/>
                </a:solidFill>
              </a:rPr>
              <a:t>признаков недостаточности кровообращения </a:t>
            </a:r>
            <a:r>
              <a:rPr lang="ru-RU" b="1" dirty="0">
                <a:solidFill>
                  <a:srgbClr val="C00000"/>
                </a:solidFill>
              </a:rPr>
              <a:t>лишь при выполнении умеренной, привычной физической нагрузки. 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/>
              <a:t>При </a:t>
            </a:r>
            <a:r>
              <a:rPr lang="ru-RU" dirty="0"/>
              <a:t>быстрой ходьбе, подъеме по лестнице </a:t>
            </a:r>
            <a:r>
              <a:rPr lang="ru-RU" u="sng" dirty="0"/>
              <a:t>появляется одышка, </a:t>
            </a:r>
            <a:r>
              <a:rPr lang="ru-RU" u="sng" dirty="0" smtClean="0"/>
              <a:t>тахикардия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Отмечаются </a:t>
            </a:r>
            <a:r>
              <a:rPr lang="ru-RU" dirty="0"/>
              <a:t>быстрая утомляемость, снижение трудоспособности.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715436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При второй степени все эти явления </a:t>
            </a:r>
            <a:r>
              <a:rPr lang="ru-RU" b="1" dirty="0" smtClean="0">
                <a:solidFill>
                  <a:srgbClr val="7030A0"/>
                </a:solidFill>
              </a:rPr>
              <a:t>усиливаются даже </a:t>
            </a:r>
            <a:r>
              <a:rPr lang="ru-RU" b="1" dirty="0">
                <a:solidFill>
                  <a:srgbClr val="7030A0"/>
                </a:solidFill>
              </a:rPr>
              <a:t>в состоянии относительного покоя. </a:t>
            </a: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Вторая </a:t>
            </a:r>
            <a:r>
              <a:rPr lang="ru-RU" b="1" dirty="0">
                <a:solidFill>
                  <a:srgbClr val="FF0000"/>
                </a:solidFill>
              </a:rPr>
              <a:t>степень подразделяется на два периода: А и В.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3300" b="1" dirty="0" smtClean="0">
                <a:solidFill>
                  <a:srgbClr val="FF0000"/>
                </a:solidFill>
              </a:rPr>
              <a:t>Для </a:t>
            </a:r>
            <a:r>
              <a:rPr lang="ru-RU" sz="3300" b="1" dirty="0">
                <a:solidFill>
                  <a:srgbClr val="FF0000"/>
                </a:solidFill>
              </a:rPr>
              <a:t>НА степени (Н-IIА)</a:t>
            </a:r>
            <a:r>
              <a:rPr lang="ru-RU" sz="3300" dirty="0"/>
              <a:t> </a:t>
            </a:r>
            <a:r>
              <a:rPr lang="ru-RU" sz="3300" b="1" dirty="0">
                <a:solidFill>
                  <a:srgbClr val="0070C0"/>
                </a:solidFill>
              </a:rPr>
              <a:t>характерны застойные явления в малом или  в большом круге кровообращения. </a:t>
            </a:r>
            <a:endParaRPr lang="ru-RU" sz="3300" b="1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r>
              <a:rPr lang="ru-RU" sz="3300" b="1" dirty="0" smtClean="0"/>
              <a:t>При </a:t>
            </a:r>
            <a:r>
              <a:rPr lang="ru-RU" sz="3300" b="1" dirty="0"/>
              <a:t>недостаточности левого желудочка </a:t>
            </a:r>
            <a:r>
              <a:rPr lang="ru-RU" sz="3300" dirty="0"/>
              <a:t>застойные явления наблюдаются </a:t>
            </a:r>
            <a:r>
              <a:rPr lang="ru-RU" sz="3300" u="sng" dirty="0"/>
              <a:t>в легких </a:t>
            </a:r>
            <a:r>
              <a:rPr lang="ru-RU" sz="3300" dirty="0"/>
              <a:t>— </a:t>
            </a:r>
            <a:r>
              <a:rPr lang="ru-RU" sz="3300" dirty="0">
                <a:solidFill>
                  <a:srgbClr val="C00000"/>
                </a:solidFill>
              </a:rPr>
              <a:t>появляется кашель с мокротой, одышка может быть и в покое. </a:t>
            </a:r>
            <a:endParaRPr lang="ru-RU" sz="3300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ru-RU" sz="3300" b="1" dirty="0" smtClean="0"/>
              <a:t>При </a:t>
            </a:r>
            <a:r>
              <a:rPr lang="ru-RU" sz="3300" b="1" dirty="0"/>
              <a:t>недостаточности правого желудочка </a:t>
            </a:r>
            <a:r>
              <a:rPr lang="ru-RU" sz="3300" dirty="0">
                <a:solidFill>
                  <a:srgbClr val="C00000"/>
                </a:solidFill>
              </a:rPr>
              <a:t>увеличивается печень, появляются отеки на ногах. </a:t>
            </a:r>
            <a:endParaRPr lang="ru-RU" sz="3300" dirty="0" smtClean="0">
              <a:solidFill>
                <a:srgbClr val="C00000"/>
              </a:solidFill>
            </a:endParaRPr>
          </a:p>
          <a:p>
            <a:r>
              <a:rPr lang="ru-RU" sz="3300" b="1" dirty="0" smtClean="0">
                <a:solidFill>
                  <a:srgbClr val="FF0000"/>
                </a:solidFill>
              </a:rPr>
              <a:t>Для НБ </a:t>
            </a:r>
            <a:r>
              <a:rPr lang="ru-RU" sz="3300" b="1" dirty="0">
                <a:solidFill>
                  <a:srgbClr val="FF0000"/>
                </a:solidFill>
              </a:rPr>
              <a:t>(Н-IIБ) степени </a:t>
            </a:r>
            <a:r>
              <a:rPr lang="ru-RU" sz="3300" b="1" dirty="0">
                <a:solidFill>
                  <a:srgbClr val="0070C0"/>
                </a:solidFill>
              </a:rPr>
              <a:t>характерна недостаточность как правого, так и левого желудочка. </a:t>
            </a:r>
            <a:r>
              <a:rPr lang="ru-RU" sz="3300" dirty="0">
                <a:solidFill>
                  <a:srgbClr val="C00000"/>
                </a:solidFill>
              </a:rPr>
              <a:t>Застойные явления наблюдаются в малом и больших кругах кровообращения</a:t>
            </a:r>
            <a:r>
              <a:rPr lang="ru-RU" sz="3300" dirty="0"/>
              <a:t>, что вызывает выраженные отеки, значительное увеличение печени, одышку, а иногда и удушье, кашель нередко с кровохарканьем.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85791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Третья степень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недостаточности (Н-3) </a:t>
            </a:r>
            <a:r>
              <a:rPr lang="ru-RU" dirty="0" smtClean="0">
                <a:solidFill>
                  <a:srgbClr val="C00000"/>
                </a:solidFill>
              </a:rPr>
              <a:t>характеризуется </a:t>
            </a:r>
            <a:r>
              <a:rPr lang="ru-RU" dirty="0">
                <a:solidFill>
                  <a:srgbClr val="C00000"/>
                </a:solidFill>
              </a:rPr>
              <a:t>дальнейшим нарастанием всех указанных симптомов и </a:t>
            </a:r>
            <a:r>
              <a:rPr lang="ru-RU" b="1" dirty="0">
                <a:solidFill>
                  <a:srgbClr val="C00000"/>
                </a:solidFill>
              </a:rPr>
              <a:t>усугубляется </a:t>
            </a:r>
            <a:r>
              <a:rPr lang="ru-RU" b="1" u="sng" dirty="0">
                <a:solidFill>
                  <a:srgbClr val="C00000"/>
                </a:solidFill>
              </a:rPr>
              <a:t>появлением жидкости </a:t>
            </a:r>
            <a:r>
              <a:rPr lang="ru-RU" b="1" dirty="0">
                <a:solidFill>
                  <a:srgbClr val="C00000"/>
                </a:solidFill>
              </a:rPr>
              <a:t>в брюшной и плевральной полостях. 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Нарушение </a:t>
            </a:r>
            <a:r>
              <a:rPr lang="ru-RU" b="1" dirty="0">
                <a:solidFill>
                  <a:srgbClr val="FF0000"/>
                </a:solidFill>
              </a:rPr>
              <a:t>кровообращения </a:t>
            </a:r>
            <a:r>
              <a:rPr lang="ru-RU" b="1" dirty="0" smtClean="0">
                <a:solidFill>
                  <a:srgbClr val="FF0000"/>
                </a:solidFill>
              </a:rPr>
              <a:t>приводит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dirty="0">
                <a:solidFill>
                  <a:srgbClr val="0070C0"/>
                </a:solidFill>
              </a:rPr>
              <a:t>к нарушению обмена веществ и дистрофическим изменениям необратимого характера в сердце, печени и других органах.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Хроническая сосудистая недостаточность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64360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возникает вследствие нарушений в деятельности нейрогуморального аппарата</a:t>
            </a:r>
            <a:r>
              <a:rPr lang="ru-RU" dirty="0" smtClean="0">
                <a:solidFill>
                  <a:srgbClr val="FF0000"/>
                </a:solidFill>
              </a:rPr>
              <a:t>, регулирующего функцию сосудов, и </a:t>
            </a:r>
            <a:r>
              <a:rPr lang="ru-RU" u="sng" dirty="0" smtClean="0">
                <a:solidFill>
                  <a:srgbClr val="FF0000"/>
                </a:solidFill>
              </a:rPr>
              <a:t>вызывает понижение артериального и венозного давления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Развитию этого состояния способствуют конституциональные особенности организма, </a:t>
            </a:r>
            <a:r>
              <a:rPr lang="ru-RU" dirty="0" smtClean="0"/>
              <a:t>недостаточное питание, физическое и психическое переутомление, инфекционные болезни и очаги хронической инфекции. </a:t>
            </a:r>
          </a:p>
          <a:p>
            <a:r>
              <a:rPr lang="ru-RU" b="1" dirty="0" smtClean="0"/>
              <a:t>Хроническая сосудистая недостаточность </a:t>
            </a:r>
            <a:r>
              <a:rPr lang="ru-RU" b="1" dirty="0" smtClean="0">
                <a:solidFill>
                  <a:srgbClr val="7030A0"/>
                </a:solidFill>
              </a:rPr>
              <a:t>вызывает быструю утомляемость, пониженную физическую и умственную работоспособность, головокружения, одышку, сердцебиения, склонность к обморокам.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Противопоказания ЛФК при ССС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786874" cy="578645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Лечебная физическая культура </a:t>
            </a:r>
            <a:r>
              <a:rPr lang="ru-RU" b="1" dirty="0">
                <a:solidFill>
                  <a:srgbClr val="FF0000"/>
                </a:solidFill>
              </a:rPr>
              <a:t>показана</a:t>
            </a:r>
            <a:r>
              <a:rPr lang="ru-RU" b="1" dirty="0">
                <a:solidFill>
                  <a:srgbClr val="002060"/>
                </a:solidFill>
              </a:rPr>
              <a:t> при всех заболеваниях </a:t>
            </a:r>
            <a:r>
              <a:rPr lang="ru-RU" b="1" dirty="0" err="1">
                <a:solidFill>
                  <a:srgbClr val="002060"/>
                </a:solidFill>
              </a:rPr>
              <a:t>сердечно-сосудистой</a:t>
            </a:r>
            <a:r>
              <a:rPr lang="ru-RU" b="1" dirty="0">
                <a:solidFill>
                  <a:srgbClr val="002060"/>
                </a:solidFill>
              </a:rPr>
              <a:t> системы.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sz="3900" b="1" dirty="0" smtClean="0">
                <a:solidFill>
                  <a:srgbClr val="FF0000"/>
                </a:solidFill>
              </a:rPr>
              <a:t>Противопоказания </a:t>
            </a:r>
            <a:r>
              <a:rPr lang="ru-RU" sz="3900" b="1" dirty="0">
                <a:solidFill>
                  <a:srgbClr val="FF0000"/>
                </a:solidFill>
              </a:rPr>
              <a:t>носят временный </a:t>
            </a:r>
            <a:r>
              <a:rPr lang="ru-RU" sz="3900" b="1" dirty="0" smtClean="0">
                <a:solidFill>
                  <a:srgbClr val="FF0000"/>
                </a:solidFill>
              </a:rPr>
              <a:t>характер</a:t>
            </a:r>
            <a:r>
              <a:rPr lang="ru-RU" sz="3900" b="1" dirty="0">
                <a:solidFill>
                  <a:srgbClr val="FF0000"/>
                </a:solidFill>
              </a:rPr>
              <a:t>!</a:t>
            </a:r>
            <a:endParaRPr lang="ru-RU" sz="39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/>
              <a:t>Лечебная </a:t>
            </a:r>
            <a:r>
              <a:rPr lang="ru-RU" b="1" dirty="0"/>
              <a:t>физическая культура </a:t>
            </a:r>
            <a:r>
              <a:rPr lang="ru-RU" b="1" u="sng" dirty="0" smtClean="0"/>
              <a:t>противопоказана</a:t>
            </a:r>
            <a:r>
              <a:rPr lang="ru-RU" b="1" dirty="0" smtClean="0"/>
              <a:t>: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 </a:t>
            </a:r>
            <a:r>
              <a:rPr lang="ru-RU" b="1" dirty="0">
                <a:solidFill>
                  <a:srgbClr val="0070C0"/>
                </a:solidFill>
              </a:rPr>
              <a:t>острой стадии заболевания </a:t>
            </a:r>
            <a:r>
              <a:rPr lang="ru-RU" dirty="0"/>
              <a:t>(миокардит, эндокардит, стенокардия и инфаркт миокарда в период частых и интенсивных приступов болей в области сердца, выраженных нарушениях сердечного ритма</a:t>
            </a:r>
            <a:r>
              <a:rPr lang="ru-RU" dirty="0" smtClean="0"/>
              <a:t>);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при </a:t>
            </a:r>
            <a:r>
              <a:rPr lang="ru-RU" b="1" dirty="0">
                <a:solidFill>
                  <a:srgbClr val="0070C0"/>
                </a:solidFill>
              </a:rPr>
              <a:t>нарастании сердечной </a:t>
            </a:r>
            <a:r>
              <a:rPr lang="ru-RU" b="1" dirty="0" smtClean="0">
                <a:solidFill>
                  <a:srgbClr val="0070C0"/>
                </a:solidFill>
              </a:rPr>
              <a:t>недостаточности;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при </a:t>
            </a:r>
            <a:r>
              <a:rPr lang="ru-RU" b="1" dirty="0">
                <a:solidFill>
                  <a:srgbClr val="0070C0"/>
                </a:solidFill>
              </a:rPr>
              <a:t>тяжелых осложнениях со стороны других органов.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929718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    </a:t>
            </a:r>
            <a:r>
              <a:rPr lang="ru-RU" sz="5400" b="1" dirty="0" smtClean="0">
                <a:solidFill>
                  <a:srgbClr val="FF0000"/>
                </a:solidFill>
              </a:rPr>
              <a:t>Методика ЛФК  </a:t>
            </a:r>
            <a:r>
              <a:rPr lang="ru-RU" sz="3600" b="1" dirty="0" smtClean="0">
                <a:solidFill>
                  <a:srgbClr val="FF0000"/>
                </a:solidFill>
              </a:rPr>
              <a:t>зависит от: </a:t>
            </a:r>
          </a:p>
          <a:p>
            <a:r>
              <a:rPr lang="ru-RU" sz="3600" dirty="0" smtClean="0"/>
              <a:t>заболевания </a:t>
            </a:r>
            <a:r>
              <a:rPr lang="ru-RU" sz="3600" dirty="0"/>
              <a:t>и характера патологических изменений, </a:t>
            </a:r>
            <a:endParaRPr lang="ru-RU" sz="3600" dirty="0" smtClean="0"/>
          </a:p>
          <a:p>
            <a:r>
              <a:rPr lang="ru-RU" sz="3600" dirty="0" smtClean="0"/>
              <a:t>стадии </a:t>
            </a:r>
            <a:r>
              <a:rPr lang="ru-RU" sz="3600" dirty="0"/>
              <a:t>заболевания, </a:t>
            </a:r>
            <a:endParaRPr lang="ru-RU" sz="3600" dirty="0" smtClean="0"/>
          </a:p>
          <a:p>
            <a:r>
              <a:rPr lang="ru-RU" sz="3600" dirty="0" smtClean="0"/>
              <a:t>степени </a:t>
            </a:r>
            <a:r>
              <a:rPr lang="ru-RU" sz="3600" dirty="0"/>
              <a:t>недостаточности кровообращения, </a:t>
            </a:r>
            <a:endParaRPr lang="ru-RU" sz="3600" dirty="0" smtClean="0"/>
          </a:p>
          <a:p>
            <a:r>
              <a:rPr lang="ru-RU" sz="3600" dirty="0" smtClean="0"/>
              <a:t>состояния </a:t>
            </a:r>
            <a:r>
              <a:rPr lang="ru-RU" sz="3600" dirty="0"/>
              <a:t>венечного кровоснабжения, </a:t>
            </a:r>
            <a:endParaRPr lang="ru-RU" sz="3600" dirty="0" smtClean="0"/>
          </a:p>
          <a:p>
            <a:r>
              <a:rPr lang="ru-RU" sz="3600" dirty="0" smtClean="0"/>
              <a:t>функционального </a:t>
            </a:r>
            <a:r>
              <a:rPr lang="ru-RU" sz="3600" dirty="0"/>
              <a:t>состояния больного.</a:t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При тяжелых проявлениях заболевания</a:t>
            </a:r>
            <a:r>
              <a:rPr lang="ru-RU" b="1" dirty="0"/>
              <a:t>, выраженной сердечной недостаточности или венечного кровообращения </a:t>
            </a:r>
            <a:r>
              <a:rPr lang="ru-RU" b="1" dirty="0">
                <a:solidFill>
                  <a:srgbClr val="0070C0"/>
                </a:solidFill>
              </a:rPr>
              <a:t>занятия строятся таким образом, чтобы в первую очередь оказать </a:t>
            </a:r>
            <a:r>
              <a:rPr lang="ru-RU" sz="3600" b="1" u="sng" dirty="0">
                <a:solidFill>
                  <a:srgbClr val="FF0000"/>
                </a:solidFill>
              </a:rPr>
              <a:t>терапевтическое воздействие</a:t>
            </a:r>
            <a:r>
              <a:rPr lang="ru-RU" b="1" dirty="0">
                <a:solidFill>
                  <a:srgbClr val="0070C0"/>
                </a:solidFill>
              </a:rPr>
              <a:t>: 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предупредить </a:t>
            </a:r>
            <a:r>
              <a:rPr lang="ru-RU" b="1" dirty="0">
                <a:solidFill>
                  <a:srgbClr val="C00000"/>
                </a:solidFill>
              </a:rPr>
              <a:t>осложнения </a:t>
            </a:r>
            <a:r>
              <a:rPr lang="ru-RU" b="1" dirty="0">
                <a:solidFill>
                  <a:srgbClr val="7030A0"/>
                </a:solidFill>
              </a:rPr>
              <a:t>за счет </a:t>
            </a:r>
            <a:r>
              <a:rPr lang="ru-RU" dirty="0">
                <a:solidFill>
                  <a:srgbClr val="7030A0"/>
                </a:solidFill>
              </a:rPr>
              <a:t>улучшения периферического кровообращения и дыхания</a:t>
            </a:r>
            <a:r>
              <a:rPr lang="ru-RU" dirty="0" smtClean="0">
                <a:solidFill>
                  <a:srgbClr val="7030A0"/>
                </a:solidFill>
              </a:rPr>
              <a:t>,</a:t>
            </a:r>
          </a:p>
          <a:p>
            <a:r>
              <a:rPr lang="ru-RU" dirty="0" smtClean="0"/>
              <a:t> </a:t>
            </a:r>
            <a:r>
              <a:rPr lang="ru-RU" b="1" dirty="0">
                <a:solidFill>
                  <a:srgbClr val="C00000"/>
                </a:solidFill>
              </a:rPr>
              <a:t>способствовать компенсации </a:t>
            </a:r>
            <a:r>
              <a:rPr lang="ru-RU" dirty="0"/>
              <a:t>ослабленной функции сердца </a:t>
            </a:r>
            <a:r>
              <a:rPr lang="ru-RU" b="1" dirty="0">
                <a:solidFill>
                  <a:srgbClr val="7030A0"/>
                </a:solidFill>
              </a:rPr>
              <a:t>за счет </a:t>
            </a:r>
            <a:r>
              <a:rPr lang="ru-RU" b="1" dirty="0"/>
              <a:t>активизации</a:t>
            </a:r>
            <a:r>
              <a:rPr lang="ru-RU" dirty="0"/>
              <a:t> внесердечных факторов кровообращения, </a:t>
            </a: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улучшить </a:t>
            </a:r>
            <a:r>
              <a:rPr lang="ru-RU" b="1" dirty="0">
                <a:solidFill>
                  <a:srgbClr val="C00000"/>
                </a:solidFill>
              </a:rPr>
              <a:t>трофические процессы </a:t>
            </a:r>
            <a:r>
              <a:rPr lang="ru-RU" b="1" dirty="0">
                <a:solidFill>
                  <a:srgbClr val="7030A0"/>
                </a:solidFill>
              </a:rPr>
              <a:t>за счет </a:t>
            </a:r>
            <a:r>
              <a:rPr lang="ru-RU" dirty="0">
                <a:solidFill>
                  <a:srgbClr val="7030A0"/>
                </a:solidFill>
              </a:rPr>
              <a:t>нормализации кровоснабжения миокарда.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smtClean="0"/>
              <a:t>Для этого используются физические упражнения: 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малой интенсивности, выполняемые в медленном темпе для мелких мышечных групп,</a:t>
            </a:r>
          </a:p>
          <a:p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дыхательные упражнения,</a:t>
            </a:r>
          </a:p>
          <a:p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0070C0"/>
                </a:solidFill>
              </a:rPr>
              <a:t>упражнения в расслаблении мышц.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При улучшении состояния больного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786874" cy="62150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b="1" dirty="0" smtClean="0"/>
              <a:t>ЛФК</a:t>
            </a:r>
            <a:r>
              <a:rPr lang="ru-RU" sz="3600" b="1" dirty="0" smtClean="0">
                <a:solidFill>
                  <a:srgbClr val="0070C0"/>
                </a:solidFill>
              </a:rPr>
              <a:t> используется </a:t>
            </a:r>
            <a:r>
              <a:rPr lang="ru-RU" sz="3600" b="1" dirty="0">
                <a:solidFill>
                  <a:srgbClr val="0070C0"/>
                </a:solidFill>
              </a:rPr>
              <a:t>в комплексе реабилитационных мероприятий </a:t>
            </a:r>
            <a:r>
              <a:rPr lang="ru-RU" sz="3600" b="1" dirty="0"/>
              <a:t>для восстановления работоспособности. </a:t>
            </a:r>
            <a:endParaRPr lang="ru-RU" sz="3600" b="1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dirty="0"/>
              <a:t>О</a:t>
            </a:r>
            <a:r>
              <a:rPr lang="ru-RU" dirty="0" smtClean="0"/>
              <a:t>сновным </a:t>
            </a:r>
            <a:r>
              <a:rPr lang="ru-RU" dirty="0"/>
              <a:t>направлением становится </a:t>
            </a:r>
            <a:r>
              <a:rPr lang="ru-RU" b="1" dirty="0"/>
              <a:t>систематическая </a:t>
            </a:r>
            <a:r>
              <a:rPr lang="ru-RU" b="1" dirty="0" smtClean="0"/>
              <a:t>тренировка</a:t>
            </a:r>
            <a:r>
              <a:rPr lang="ru-RU" b="1" dirty="0"/>
              <a:t>.</a:t>
            </a:r>
            <a:endParaRPr lang="ru-RU" b="1" dirty="0" smtClean="0"/>
          </a:p>
          <a:p>
            <a:r>
              <a:rPr lang="ru-RU" b="1" dirty="0"/>
              <a:t>П</a:t>
            </a:r>
            <a:r>
              <a:rPr lang="ru-RU" b="1" dirty="0" smtClean="0"/>
              <a:t>остепенное </a:t>
            </a:r>
            <a:r>
              <a:rPr lang="ru-RU" b="1" dirty="0"/>
              <a:t>увеличение физической нагрузки</a:t>
            </a:r>
            <a:r>
              <a:rPr lang="ru-RU" dirty="0"/>
              <a:t>. </a:t>
            </a:r>
            <a:r>
              <a:rPr lang="ru-RU" dirty="0" smtClean="0"/>
              <a:t>Это </a:t>
            </a:r>
            <a:r>
              <a:rPr lang="ru-RU" dirty="0"/>
              <a:t>достигается за счет </a:t>
            </a:r>
            <a:r>
              <a:rPr lang="ru-RU" dirty="0">
                <a:solidFill>
                  <a:srgbClr val="0070C0"/>
                </a:solidFill>
              </a:rPr>
              <a:t>большего числа повторений</a:t>
            </a:r>
            <a:r>
              <a:rPr lang="ru-RU" dirty="0"/>
              <a:t>, затем за счет </a:t>
            </a:r>
            <a:r>
              <a:rPr lang="ru-RU" dirty="0">
                <a:solidFill>
                  <a:srgbClr val="0070C0"/>
                </a:solidFill>
              </a:rPr>
              <a:t>увеличения амплитуды </a:t>
            </a:r>
            <a:r>
              <a:rPr lang="ru-RU" dirty="0"/>
              <a:t>и </a:t>
            </a:r>
            <a:r>
              <a:rPr lang="ru-RU" dirty="0">
                <a:solidFill>
                  <a:srgbClr val="0070C0"/>
                </a:solidFill>
              </a:rPr>
              <a:t>темпа движений</a:t>
            </a:r>
            <a:r>
              <a:rPr lang="ru-RU" dirty="0"/>
              <a:t>, </a:t>
            </a:r>
            <a:r>
              <a:rPr lang="ru-RU" dirty="0">
                <a:solidFill>
                  <a:srgbClr val="0070C0"/>
                </a:solidFill>
              </a:rPr>
              <a:t>более трудных физических упражнений и исходных положений</a:t>
            </a:r>
            <a:r>
              <a:rPr lang="ru-RU" dirty="0"/>
              <a:t>. </a:t>
            </a:r>
          </a:p>
          <a:p>
            <a:r>
              <a:rPr lang="ru-RU" b="1" dirty="0">
                <a:solidFill>
                  <a:srgbClr val="C00000"/>
                </a:solidFill>
              </a:rPr>
              <a:t>О</a:t>
            </a:r>
            <a:r>
              <a:rPr lang="ru-RU" b="1" dirty="0" smtClean="0">
                <a:solidFill>
                  <a:srgbClr val="C00000"/>
                </a:solidFill>
              </a:rPr>
              <a:t>т </a:t>
            </a:r>
            <a:r>
              <a:rPr lang="ru-RU" b="1" dirty="0">
                <a:solidFill>
                  <a:srgbClr val="C00000"/>
                </a:solidFill>
              </a:rPr>
              <a:t>упражнений малой интенсивности </a:t>
            </a:r>
            <a:r>
              <a:rPr lang="ru-RU" b="1" u="sng" dirty="0">
                <a:solidFill>
                  <a:srgbClr val="C00000"/>
                </a:solidFill>
              </a:rPr>
              <a:t>переходят к</a:t>
            </a:r>
            <a:r>
              <a:rPr lang="ru-RU" b="1" dirty="0">
                <a:solidFill>
                  <a:srgbClr val="C00000"/>
                </a:solidFill>
              </a:rPr>
              <a:t> упражнениям </a:t>
            </a:r>
            <a:r>
              <a:rPr lang="ru-RU" b="1" u="sng" dirty="0">
                <a:solidFill>
                  <a:srgbClr val="C00000"/>
                </a:solidFill>
              </a:rPr>
              <a:t>средней</a:t>
            </a:r>
            <a:r>
              <a:rPr lang="ru-RU" b="1" dirty="0">
                <a:solidFill>
                  <a:srgbClr val="C00000"/>
                </a:solidFill>
              </a:rPr>
              <a:t>, потом </a:t>
            </a:r>
            <a:r>
              <a:rPr lang="ru-RU" b="1" u="sng" dirty="0">
                <a:solidFill>
                  <a:srgbClr val="C00000"/>
                </a:solidFill>
              </a:rPr>
              <a:t>большой</a:t>
            </a:r>
            <a:r>
              <a:rPr lang="ru-RU" b="1" dirty="0">
                <a:solidFill>
                  <a:srgbClr val="C00000"/>
                </a:solidFill>
              </a:rPr>
              <a:t> интенсивности, </a:t>
            </a:r>
            <a:r>
              <a:rPr lang="ru-RU" b="1" dirty="0">
                <a:solidFill>
                  <a:srgbClr val="FF0000"/>
                </a:solidFill>
              </a:rPr>
              <a:t>от исходных положений лежа и сидя — к исходному положению стоя.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В </a:t>
            </a:r>
            <a:r>
              <a:rPr lang="ru-RU" b="1" dirty="0">
                <a:solidFill>
                  <a:srgbClr val="7030A0"/>
                </a:solidFill>
              </a:rPr>
              <a:t>дальнейшем используются динамические нагрузки циклического характера</a:t>
            </a:r>
            <a:r>
              <a:rPr lang="ru-RU" dirty="0"/>
              <a:t>: ходьба, работа на велоэргометре,  бег.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572560" cy="57864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>
                <a:solidFill>
                  <a:srgbClr val="0070C0"/>
                </a:solidFill>
              </a:rPr>
              <a:t>Задачи</a:t>
            </a:r>
            <a:r>
              <a:rPr lang="ru-RU" b="1" dirty="0">
                <a:solidFill>
                  <a:srgbClr val="0070C0"/>
                </a:solidFill>
              </a:rPr>
              <a:t> ЛФК при заболеваниях </a:t>
            </a: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err="1" smtClean="0">
                <a:solidFill>
                  <a:srgbClr val="0070C0"/>
                </a:solidFill>
              </a:rPr>
              <a:t>сердечно-сосудистой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системы определяются прежде </a:t>
            </a:r>
            <a:r>
              <a:rPr lang="ru-RU" b="1" dirty="0" smtClean="0">
                <a:solidFill>
                  <a:srgbClr val="0070C0"/>
                </a:solidFill>
              </a:rPr>
              <a:t>всего: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характером </a:t>
            </a:r>
            <a:r>
              <a:rPr lang="ru-RU" b="1" dirty="0">
                <a:solidFill>
                  <a:srgbClr val="C00000"/>
                </a:solidFill>
              </a:rPr>
              <a:t>заболевания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и </a:t>
            </a:r>
            <a:r>
              <a:rPr lang="ru-RU" b="1" dirty="0">
                <a:solidFill>
                  <a:srgbClr val="C00000"/>
                </a:solidFill>
              </a:rPr>
              <a:t>периодом болезни.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Гипертоническая болезнь (</a:t>
            </a:r>
            <a:r>
              <a:rPr lang="ru-RU" b="1" dirty="0" err="1"/>
              <a:t>эссенциальная</a:t>
            </a:r>
            <a:r>
              <a:rPr lang="ru-RU" b="1" dirty="0"/>
              <a:t> гипертензия)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ЛГ в стационаре проводится </a:t>
            </a:r>
            <a:r>
              <a:rPr lang="ru-RU" b="1" dirty="0"/>
              <a:t>в исходном </a:t>
            </a:r>
            <a:r>
              <a:rPr lang="ru-RU" b="1" dirty="0" smtClean="0"/>
              <a:t>положении </a:t>
            </a:r>
            <a:r>
              <a:rPr lang="ru-RU" b="1" u="sng" dirty="0"/>
              <a:t>лежа, сидя и стоя. </a:t>
            </a:r>
            <a:endParaRPr lang="ru-RU" b="1" u="sng" dirty="0" smtClean="0"/>
          </a:p>
          <a:p>
            <a:r>
              <a:rPr lang="ru-RU" b="1" dirty="0" smtClean="0">
                <a:solidFill>
                  <a:srgbClr val="0070C0"/>
                </a:solidFill>
              </a:rPr>
              <a:t>Включаются </a:t>
            </a:r>
            <a:r>
              <a:rPr lang="ru-RU" b="1" dirty="0" err="1">
                <a:solidFill>
                  <a:srgbClr val="0070C0"/>
                </a:solidFill>
              </a:rPr>
              <a:t>общеразвивающие</a:t>
            </a:r>
            <a:r>
              <a:rPr lang="ru-RU" b="1" dirty="0">
                <a:solidFill>
                  <a:srgbClr val="0070C0"/>
                </a:solidFill>
              </a:rPr>
              <a:t> упражнения, дыхательные и на </a:t>
            </a:r>
            <a:r>
              <a:rPr lang="ru-RU" b="1" dirty="0" smtClean="0">
                <a:solidFill>
                  <a:srgbClr val="0070C0"/>
                </a:solidFill>
              </a:rPr>
              <a:t>расслабление.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Исключаются </a:t>
            </a:r>
            <a:r>
              <a:rPr lang="ru-RU" b="1" dirty="0">
                <a:solidFill>
                  <a:srgbClr val="FF0000"/>
                </a:solidFill>
              </a:rPr>
              <a:t>упражнения </a:t>
            </a:r>
            <a:r>
              <a:rPr lang="ru-RU" dirty="0"/>
              <a:t>с задержкой дыхания (</a:t>
            </a:r>
            <a:r>
              <a:rPr lang="ru-RU" dirty="0" err="1"/>
              <a:t>натуживания</a:t>
            </a:r>
            <a:r>
              <a:rPr lang="ru-RU" dirty="0"/>
              <a:t>), длительным наклоном головы вниз, а также прыжки, подскоки и др.</a:t>
            </a:r>
          </a:p>
          <a:p>
            <a:r>
              <a:rPr lang="ru-RU" dirty="0"/>
              <a:t>В основном </a:t>
            </a:r>
            <a:r>
              <a:rPr lang="ru-RU" b="1" dirty="0"/>
              <a:t>используются умеренные циклические упражнения </a:t>
            </a:r>
            <a:r>
              <a:rPr lang="ru-RU" dirty="0"/>
              <a:t>(ходьба, лыжные прогулки</a:t>
            </a:r>
            <a:r>
              <a:rPr lang="ru-RU" dirty="0" smtClean="0"/>
              <a:t>).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Сосудистый паркинсонизм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929718" cy="607223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Сосудистый </a:t>
            </a:r>
            <a:r>
              <a:rPr lang="ru-RU" dirty="0">
                <a:solidFill>
                  <a:srgbClr val="7030A0"/>
                </a:solidFill>
              </a:rPr>
              <a:t>паркинсонизм </a:t>
            </a:r>
            <a:r>
              <a:rPr lang="ru-RU" u="sng" dirty="0">
                <a:solidFill>
                  <a:srgbClr val="7030A0"/>
                </a:solidFill>
              </a:rPr>
              <a:t>развивается </a:t>
            </a:r>
            <a:r>
              <a:rPr lang="ru-RU" u="sng" dirty="0" smtClean="0">
                <a:solidFill>
                  <a:srgbClr val="7030A0"/>
                </a:solidFill>
              </a:rPr>
              <a:t>при: </a:t>
            </a:r>
            <a:r>
              <a:rPr lang="ru-RU" dirty="0">
                <a:solidFill>
                  <a:srgbClr val="7030A0"/>
                </a:solidFill>
              </a:rPr>
              <a:t>гипертонической болезни, атеросклерозе сосудов головного мозга, у больных, перенесших нарушения мозгового кровообращения. </a:t>
            </a:r>
            <a:r>
              <a:rPr lang="ru-RU" b="1" dirty="0">
                <a:solidFill>
                  <a:srgbClr val="C00000"/>
                </a:solidFill>
              </a:rPr>
              <a:t>У пациентов наблюдается нарушение моторики и мышечного тонуса.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/>
              <a:t>В комплекс ЛФК </a:t>
            </a:r>
            <a:r>
              <a:rPr lang="ru-RU" b="1" dirty="0">
                <a:solidFill>
                  <a:srgbClr val="0070C0"/>
                </a:solidFill>
              </a:rPr>
              <a:t>включают упражнения на растяжение, координацию, дыхательные, </a:t>
            </a:r>
            <a:r>
              <a:rPr lang="ru-RU" b="1" dirty="0" err="1">
                <a:solidFill>
                  <a:srgbClr val="0070C0"/>
                </a:solidFill>
              </a:rPr>
              <a:t>общеразвивающие</a:t>
            </a:r>
            <a:r>
              <a:rPr lang="ru-RU" b="1" dirty="0">
                <a:solidFill>
                  <a:srgbClr val="0070C0"/>
                </a:solidFill>
              </a:rPr>
              <a:t> и др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Абсолютно исключены упражнения с отягощениями.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Занятия </a:t>
            </a:r>
            <a:r>
              <a:rPr lang="ru-RU" dirty="0"/>
              <a:t>ЛФК следует проводить </a:t>
            </a:r>
            <a:r>
              <a:rPr lang="ru-RU" b="1" dirty="0" smtClean="0">
                <a:solidFill>
                  <a:srgbClr val="0070C0"/>
                </a:solidFill>
              </a:rPr>
              <a:t>в </a:t>
            </a:r>
            <a:r>
              <a:rPr lang="ru-RU" b="1" dirty="0">
                <a:solidFill>
                  <a:srgbClr val="0070C0"/>
                </a:solidFill>
              </a:rPr>
              <a:t>исходном положении сидя или лежа</a:t>
            </a:r>
            <a:r>
              <a:rPr lang="ru-RU" dirty="0"/>
              <a:t>, особенно если имеется скованность мышц. </a:t>
            </a: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В дальнейшем, рекомендуется </a:t>
            </a:r>
            <a:r>
              <a:rPr lang="ru-RU" dirty="0"/>
              <a:t>дозированная ходьба, терренкур, плавание, езда на велосипеде, лыжные прогулки и пр.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Вертебробазилярная недостаточность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характерны </a:t>
            </a:r>
            <a:r>
              <a:rPr lang="ru-RU" b="1" dirty="0"/>
              <a:t>преходящие нарушения кровообращения </a:t>
            </a:r>
            <a:r>
              <a:rPr lang="ru-RU" b="1" dirty="0" smtClean="0"/>
              <a:t>в </a:t>
            </a:r>
            <a:r>
              <a:rPr lang="ru-RU" b="1" dirty="0"/>
              <a:t>сочетании с шейным остеохондрозом. </a:t>
            </a:r>
            <a:r>
              <a:rPr lang="ru-RU" dirty="0">
                <a:solidFill>
                  <a:srgbClr val="7030A0"/>
                </a:solidFill>
              </a:rPr>
              <a:t>Кроме того, при данной патологии </a:t>
            </a:r>
            <a:r>
              <a:rPr lang="ru-RU" u="sng" dirty="0">
                <a:solidFill>
                  <a:srgbClr val="7030A0"/>
                </a:solidFill>
              </a:rPr>
              <a:t>отмечаются нарушения </a:t>
            </a:r>
            <a:r>
              <a:rPr lang="ru-RU" dirty="0">
                <a:solidFill>
                  <a:srgbClr val="7030A0"/>
                </a:solidFill>
              </a:rPr>
              <a:t>зрительных, двигательных и чувствительных </a:t>
            </a:r>
            <a:r>
              <a:rPr lang="ru-RU" dirty="0" smtClean="0">
                <a:solidFill>
                  <a:srgbClr val="7030A0"/>
                </a:solidFill>
              </a:rPr>
              <a:t>нервов.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ЛГ </a:t>
            </a:r>
            <a:r>
              <a:rPr lang="ru-RU" u="sng" dirty="0">
                <a:solidFill>
                  <a:srgbClr val="FF0000"/>
                </a:solidFill>
              </a:rPr>
              <a:t>включает упражнения </a:t>
            </a:r>
            <a:r>
              <a:rPr lang="ru-RU" dirty="0">
                <a:solidFill>
                  <a:srgbClr val="FF0000"/>
                </a:solidFill>
              </a:rPr>
              <a:t>для тренировки вестибулярных и </a:t>
            </a:r>
            <a:r>
              <a:rPr lang="ru-RU" dirty="0" err="1">
                <a:solidFill>
                  <a:srgbClr val="FF0000"/>
                </a:solidFill>
              </a:rPr>
              <a:t>координаторных</a:t>
            </a:r>
            <a:r>
              <a:rPr lang="ru-RU" dirty="0">
                <a:solidFill>
                  <a:srgbClr val="FF0000"/>
                </a:solidFill>
              </a:rPr>
              <a:t> функций.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Применяются </a:t>
            </a:r>
            <a:r>
              <a:rPr lang="ru-RU" dirty="0">
                <a:solidFill>
                  <a:srgbClr val="0070C0"/>
                </a:solidFill>
              </a:rPr>
              <a:t>специальные упражнения для тренировки вестибулярного аппарата </a:t>
            </a:r>
            <a:r>
              <a:rPr lang="ru-RU" dirty="0"/>
              <a:t>(</a:t>
            </a:r>
            <a:r>
              <a:rPr lang="ru-RU" dirty="0" err="1"/>
              <a:t>глазодвигательные</a:t>
            </a:r>
            <a:r>
              <a:rPr lang="ru-RU" dirty="0"/>
              <a:t> упражнения, тренировка статического и динамического равновесия).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Ишемическая (коронарная) болезнь сердца (ИБС)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55721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ИБС </a:t>
            </a:r>
            <a:r>
              <a:rPr lang="ru-RU" dirty="0">
                <a:solidFill>
                  <a:srgbClr val="0070C0"/>
                </a:solidFill>
              </a:rPr>
              <a:t>— хронический патологический процесс, обусловленный </a:t>
            </a:r>
            <a:r>
              <a:rPr lang="ru-RU" b="1" dirty="0">
                <a:solidFill>
                  <a:srgbClr val="0070C0"/>
                </a:solidFill>
              </a:rPr>
              <a:t>недостаточностью кровообращения миокарда</a:t>
            </a:r>
            <a:r>
              <a:rPr lang="ru-RU" dirty="0">
                <a:solidFill>
                  <a:srgbClr val="0070C0"/>
                </a:solidFill>
              </a:rPr>
              <a:t>. 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/>
              <a:t>В </a:t>
            </a:r>
            <a:r>
              <a:rPr lang="ru-RU" dirty="0"/>
              <a:t>подавляющем большинстве случаев (97—98%) </a:t>
            </a:r>
            <a:r>
              <a:rPr lang="ru-RU" b="1" dirty="0">
                <a:solidFill>
                  <a:srgbClr val="FF0000"/>
                </a:solidFill>
              </a:rPr>
              <a:t>является следствием атеросклероза коронарных артерий сердца.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Основные </a:t>
            </a:r>
            <a:r>
              <a:rPr lang="ru-RU" b="1" dirty="0">
                <a:solidFill>
                  <a:srgbClr val="C00000"/>
                </a:solidFill>
              </a:rPr>
              <a:t>клинические формы</a:t>
            </a:r>
            <a:r>
              <a:rPr lang="ru-RU" dirty="0"/>
              <a:t> — </a:t>
            </a:r>
            <a:r>
              <a:rPr lang="ru-RU" b="1" dirty="0">
                <a:solidFill>
                  <a:srgbClr val="7030A0"/>
                </a:solidFill>
              </a:rPr>
              <a:t>стенокардия, инфаркт миокарда и </a:t>
            </a:r>
            <a:r>
              <a:rPr lang="ru-RU" b="1" dirty="0" err="1">
                <a:solidFill>
                  <a:srgbClr val="7030A0"/>
                </a:solidFill>
              </a:rPr>
              <a:t>коронарогенный</a:t>
            </a:r>
            <a:r>
              <a:rPr lang="ru-RU" b="1" dirty="0">
                <a:solidFill>
                  <a:srgbClr val="7030A0"/>
                </a:solidFill>
              </a:rPr>
              <a:t> (</a:t>
            </a:r>
            <a:r>
              <a:rPr lang="ru-RU" b="1" dirty="0" err="1">
                <a:solidFill>
                  <a:srgbClr val="7030A0"/>
                </a:solidFill>
              </a:rPr>
              <a:t>атеросклеретический</a:t>
            </a:r>
            <a:r>
              <a:rPr lang="ru-RU" b="1" dirty="0">
                <a:solidFill>
                  <a:srgbClr val="7030A0"/>
                </a:solidFill>
              </a:rPr>
              <a:t>) кардиосклероз. 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dirty="0" smtClean="0"/>
              <a:t>Эта </a:t>
            </a:r>
            <a:r>
              <a:rPr lang="ru-RU" u="sng" dirty="0"/>
              <a:t>патология встречается </a:t>
            </a:r>
            <a:r>
              <a:rPr lang="ru-RU" dirty="0"/>
              <a:t>у больных как изолированно, так и в </a:t>
            </a:r>
            <a:r>
              <a:rPr lang="ru-RU" dirty="0" smtClean="0"/>
              <a:t>сочетаниях с </a:t>
            </a:r>
            <a:r>
              <a:rPr lang="ru-RU" dirty="0"/>
              <a:t>различными </a:t>
            </a:r>
            <a:r>
              <a:rPr lang="ru-RU" dirty="0" smtClean="0"/>
              <a:t>осложнениями.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Механизмы лечебного действия физических упражнений: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тонизирующее влияние,</a:t>
            </a:r>
          </a:p>
          <a:p>
            <a:pPr lvl="0"/>
            <a:r>
              <a:rPr lang="ru-RU" dirty="0" smtClean="0"/>
              <a:t>трофическое действие,</a:t>
            </a:r>
          </a:p>
          <a:p>
            <a:pPr lvl="0"/>
            <a:r>
              <a:rPr lang="ru-RU" dirty="0" smtClean="0"/>
              <a:t>формирование компенсаций,</a:t>
            </a:r>
          </a:p>
          <a:p>
            <a:pPr lvl="0"/>
            <a:r>
              <a:rPr lang="ru-RU" dirty="0" smtClean="0"/>
              <a:t>нормализация функций.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Тонизирующее (стимулирующее) влияние физических упражнений.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35782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Заключается в </a:t>
            </a:r>
            <a:r>
              <a:rPr lang="ru-RU" dirty="0" smtClean="0">
                <a:solidFill>
                  <a:srgbClr val="7030A0"/>
                </a:solidFill>
              </a:rPr>
              <a:t>изменении интенсивности </a:t>
            </a:r>
            <a:r>
              <a:rPr lang="ru-RU" dirty="0" smtClean="0"/>
              <a:t>биологических </a:t>
            </a:r>
            <a:r>
              <a:rPr lang="ru-RU" dirty="0" smtClean="0">
                <a:solidFill>
                  <a:srgbClr val="7030A0"/>
                </a:solidFill>
              </a:rPr>
              <a:t>процессов в организме под влиянием дозированной физической нагрузки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Тонизирующее действие физической нагрузки обусловлено тем, что </a:t>
            </a:r>
            <a:r>
              <a:rPr lang="ru-RU" u="sng" dirty="0" smtClean="0"/>
              <a:t>двигательная зона коры </a:t>
            </a:r>
            <a:r>
              <a:rPr lang="ru-RU" dirty="0" smtClean="0"/>
              <a:t>больших полушарий головного мозга, </a:t>
            </a:r>
            <a:r>
              <a:rPr lang="ru-RU" u="sng" dirty="0" smtClean="0"/>
              <a:t>посылая импульсы </a:t>
            </a:r>
            <a:r>
              <a:rPr lang="ru-RU" dirty="0" smtClean="0"/>
              <a:t>ОДА, одновременно </a:t>
            </a:r>
            <a:r>
              <a:rPr lang="ru-RU" u="sng" dirty="0" smtClean="0"/>
              <a:t>влияет на центры </a:t>
            </a:r>
            <a:r>
              <a:rPr lang="ru-RU" dirty="0" smtClean="0"/>
              <a:t>вегетативной нервной системы, возбуждая их.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Возбуждение</a:t>
            </a:r>
            <a:r>
              <a:rPr lang="ru-RU" dirty="0" smtClean="0"/>
              <a:t> ЦНС и </a:t>
            </a:r>
            <a:r>
              <a:rPr lang="ru-RU" b="1" dirty="0" smtClean="0"/>
              <a:t>усиление </a:t>
            </a:r>
            <a:r>
              <a:rPr lang="ru-RU" dirty="0" smtClean="0"/>
              <a:t>активность желез внутренней секреции </a:t>
            </a:r>
            <a:r>
              <a:rPr lang="ru-RU" b="1" dirty="0" smtClean="0">
                <a:solidFill>
                  <a:srgbClr val="FF0000"/>
                </a:solidFill>
              </a:rPr>
              <a:t>стимулирует вегетативные функции: </a:t>
            </a:r>
            <a:r>
              <a:rPr lang="ru-RU" dirty="0" smtClean="0"/>
              <a:t>улучшается деятельность ССС, дыхательной и других систем, улучшается обмен веществ, улучшаются различные защитные реакции (в том числе иммунобиологические).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Трофическое действие физических упражнений.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929718" cy="535782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Проявляется в том, что </a:t>
            </a:r>
            <a:r>
              <a:rPr lang="ru-RU" dirty="0" smtClean="0">
                <a:solidFill>
                  <a:srgbClr val="7030A0"/>
                </a:solidFill>
              </a:rPr>
              <a:t>под влиянием мышечной деятельности </a:t>
            </a:r>
            <a:r>
              <a:rPr lang="ru-RU" b="1" dirty="0" smtClean="0">
                <a:solidFill>
                  <a:srgbClr val="7030A0"/>
                </a:solidFill>
              </a:rPr>
              <a:t>улучшаются</a:t>
            </a:r>
            <a:r>
              <a:rPr lang="ru-RU" dirty="0" smtClean="0">
                <a:solidFill>
                  <a:srgbClr val="7030A0"/>
                </a:solidFill>
              </a:rPr>
              <a:t> обменные процессы и процессы регенерации в организме. </a:t>
            </a:r>
          </a:p>
          <a:p>
            <a:r>
              <a:rPr lang="ru-RU" dirty="0" smtClean="0"/>
              <a:t>Улучшение трофических процессов под воздействием физических упражнений </a:t>
            </a:r>
            <a:r>
              <a:rPr lang="ru-RU" dirty="0" smtClean="0">
                <a:solidFill>
                  <a:srgbClr val="002060"/>
                </a:solidFill>
              </a:rPr>
              <a:t>протекает по механизму моторно-висцеральных рефлексов. </a:t>
            </a:r>
          </a:p>
          <a:p>
            <a:r>
              <a:rPr lang="ru-RU" dirty="0" err="1" smtClean="0"/>
              <a:t>Проприоцептивные</a:t>
            </a:r>
            <a:r>
              <a:rPr lang="ru-RU" dirty="0" smtClean="0"/>
              <a:t> импульсы стимулируют нервные центры обмена веществ и перестраивают функциональное состояние вегетативных центров, которые улучшают трофику внутренних органов и ОДА. </a:t>
            </a:r>
          </a:p>
          <a:p>
            <a:r>
              <a:rPr lang="ru-RU" b="1" dirty="0" smtClean="0"/>
              <a:t>Систематическое выполнение физических упражнений </a:t>
            </a:r>
            <a:r>
              <a:rPr lang="ru-RU" dirty="0" smtClean="0">
                <a:solidFill>
                  <a:srgbClr val="C00000"/>
                </a:solidFill>
              </a:rPr>
              <a:t>способствует восстановлению нарушенной регуляции трофики</a:t>
            </a:r>
            <a:r>
              <a:rPr lang="ru-RU" dirty="0" smtClean="0"/>
              <a:t>, что часто наблюдается в процессе болезни.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Механизмы формирования компенсации.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1435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процессе лечения и реабилитации больных, </a:t>
            </a:r>
            <a:r>
              <a:rPr lang="ru-RU" dirty="0" smtClean="0">
                <a:solidFill>
                  <a:srgbClr val="002060"/>
                </a:solidFill>
              </a:rPr>
              <a:t>действие физических упражнений </a:t>
            </a:r>
            <a:r>
              <a:rPr lang="ru-RU" b="1" dirty="0" smtClean="0">
                <a:solidFill>
                  <a:srgbClr val="002060"/>
                </a:solidFill>
              </a:rPr>
              <a:t>проявляется</a:t>
            </a:r>
            <a:r>
              <a:rPr lang="ru-RU" dirty="0" smtClean="0">
                <a:solidFill>
                  <a:srgbClr val="002060"/>
                </a:solidFill>
              </a:rPr>
              <a:t> в формировании компенсаций.</a:t>
            </a:r>
          </a:p>
          <a:p>
            <a:r>
              <a:rPr lang="ru-RU" dirty="0" smtClean="0"/>
              <a:t>Формирование компенсаций представляет собой биологическую закономерность. </a:t>
            </a:r>
            <a:r>
              <a:rPr lang="ru-RU" b="1" dirty="0" smtClean="0"/>
              <a:t>При нарушении функции жизненно важного органа </a:t>
            </a:r>
            <a:r>
              <a:rPr lang="ru-RU" b="1" dirty="0" smtClean="0">
                <a:solidFill>
                  <a:srgbClr val="C00000"/>
                </a:solidFill>
              </a:rPr>
              <a:t>компенсаторные механизмы включаются сразу. </a:t>
            </a:r>
          </a:p>
          <a:p>
            <a:r>
              <a:rPr lang="ru-RU" b="1" dirty="0" smtClean="0"/>
              <a:t>Например,</a:t>
            </a:r>
            <a:r>
              <a:rPr lang="ru-RU" dirty="0" smtClean="0"/>
              <a:t> при ослаблении сократительной функции миокарда и уменьшении в связи с этим систолического объема крови </a:t>
            </a:r>
            <a:r>
              <a:rPr lang="ru-RU" b="1" dirty="0" err="1" smtClean="0"/>
              <a:t>компенсаторно</a:t>
            </a:r>
            <a:r>
              <a:rPr lang="ru-RU" b="1" dirty="0" smtClean="0"/>
              <a:t> увеличивается </a:t>
            </a:r>
            <a:r>
              <a:rPr lang="ru-RU" dirty="0" smtClean="0"/>
              <a:t>ЧСС и таким образом обеспечивается необходимый минутный объем кровообращения.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Регуляция процессов компенсации происходит рефлекторным путем.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643998" cy="64294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Компенсация - это временное или постоянное замещение нарушенных функций.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Компенсации подразделяются на </a:t>
            </a:r>
            <a:r>
              <a:rPr lang="ru-RU" b="1" i="1" u="sng" dirty="0" smtClean="0">
                <a:solidFill>
                  <a:srgbClr val="FF0000"/>
                </a:solidFill>
              </a:rPr>
              <a:t>временные и постоянные.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i="1" u="sng" dirty="0" smtClean="0"/>
              <a:t>Временные компенсации</a:t>
            </a:r>
            <a:r>
              <a:rPr lang="ru-RU" b="1" dirty="0" smtClean="0"/>
              <a:t> </a:t>
            </a:r>
            <a:r>
              <a:rPr lang="ru-RU" dirty="0" smtClean="0"/>
              <a:t>- это приспособление организма на какой- то определенный период (болезни или выздоровления) - например, усиление диафрагмального дыхания при операции на грудной клетке.</a:t>
            </a:r>
          </a:p>
          <a:p>
            <a:r>
              <a:rPr lang="ru-RU" b="1" i="1" u="sng" dirty="0" smtClean="0"/>
              <a:t>Постоянные компенсации</a:t>
            </a:r>
            <a:r>
              <a:rPr lang="ru-RU" b="1" dirty="0" smtClean="0"/>
              <a:t> </a:t>
            </a:r>
            <a:r>
              <a:rPr lang="ru-RU" dirty="0" smtClean="0"/>
              <a:t>необходимы при безвозвратной утрате или резком нарушении функции.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Механизмы нормализации функций.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500702"/>
          </a:xfrm>
        </p:spPr>
        <p:txBody>
          <a:bodyPr>
            <a:normAutofit/>
          </a:bodyPr>
          <a:lstStyle/>
          <a:p>
            <a:r>
              <a:rPr lang="ru-RU" dirty="0" smtClean="0"/>
              <a:t>Для полной реабилитации недостаточно восстановить строение поврежденного органа - </a:t>
            </a:r>
            <a:r>
              <a:rPr lang="ru-RU" b="1" dirty="0" smtClean="0">
                <a:solidFill>
                  <a:srgbClr val="7030A0"/>
                </a:solidFill>
              </a:rPr>
              <a:t>необходимо</a:t>
            </a:r>
            <a:r>
              <a:rPr lang="ru-RU" dirty="0" smtClean="0">
                <a:solidFill>
                  <a:srgbClr val="7030A0"/>
                </a:solidFill>
              </a:rPr>
              <a:t> также </a:t>
            </a:r>
            <a:r>
              <a:rPr lang="ru-RU" b="1" dirty="0" smtClean="0">
                <a:solidFill>
                  <a:srgbClr val="7030A0"/>
                </a:solidFill>
              </a:rPr>
              <a:t>нормализовать его функции</a:t>
            </a:r>
            <a:r>
              <a:rPr lang="ru-RU" dirty="0" smtClean="0">
                <a:solidFill>
                  <a:srgbClr val="7030A0"/>
                </a:solidFill>
              </a:rPr>
              <a:t> и наладить регуляцию всех процессов в организме.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Нормализация функций - это восстановление функций как отдельно поврежденного органа, так и организма в целом под влиянием физических упражнений.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358246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 остром периоде (палатный или домашний режим) </a:t>
            </a:r>
          </a:p>
          <a:p>
            <a:r>
              <a:rPr lang="ru-RU" dirty="0" smtClean="0"/>
              <a:t>лечебная гимнастика </a:t>
            </a:r>
            <a:r>
              <a:rPr lang="ru-RU" b="1" dirty="0" smtClean="0"/>
              <a:t>выполняется лежа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 затем — </a:t>
            </a:r>
            <a:r>
              <a:rPr lang="ru-RU" b="1" dirty="0" smtClean="0"/>
              <a:t>сидя</a:t>
            </a:r>
            <a:r>
              <a:rPr lang="ru-RU" dirty="0" smtClean="0"/>
              <a:t>; </a:t>
            </a:r>
          </a:p>
          <a:p>
            <a:r>
              <a:rPr lang="ru-RU" dirty="0" smtClean="0"/>
              <a:t>постепенно </a:t>
            </a:r>
            <a:r>
              <a:rPr lang="ru-RU" b="1" dirty="0" smtClean="0"/>
              <a:t>двигательный режим расширяется </a:t>
            </a:r>
            <a:r>
              <a:rPr lang="ru-RU" dirty="0" smtClean="0"/>
              <a:t>(ходьба по палате, коридору, лестнице, выход в парк или сад больницы).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Тренировка в ЛФК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64360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Одной из характерных особенностей </a:t>
            </a:r>
            <a:r>
              <a:rPr lang="ru-RU" b="1" dirty="0" smtClean="0">
                <a:solidFill>
                  <a:srgbClr val="0070C0"/>
                </a:solidFill>
              </a:rPr>
              <a:t>ЛФК является процесс дозированной тренировки</a:t>
            </a:r>
            <a:r>
              <a:rPr lang="ru-RU" dirty="0" smtClean="0"/>
              <a:t> больного (инвалида) физическими упражнениями.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Под тренировкой в ЛФК понимается </a:t>
            </a:r>
            <a:r>
              <a:rPr lang="ru-RU" b="1" dirty="0" smtClean="0">
                <a:solidFill>
                  <a:srgbClr val="C00000"/>
                </a:solidFill>
              </a:rPr>
              <a:t>слаженный процесс постепенного приспособления больного к возрастающим физическим нагрузкам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путем систематического и длительного применения физических упражнений. </a:t>
            </a:r>
          </a:p>
          <a:p>
            <a:r>
              <a:rPr lang="ru-RU" b="1" dirty="0" smtClean="0"/>
              <a:t>В процессе тренировки воспитываются </a:t>
            </a:r>
            <a:r>
              <a:rPr lang="ru-RU" b="1" u="sng" dirty="0" smtClean="0"/>
              <a:t>физические качества</a:t>
            </a:r>
            <a:r>
              <a:rPr lang="ru-RU" u="sng" dirty="0" smtClean="0"/>
              <a:t>:</a:t>
            </a:r>
            <a:r>
              <a:rPr lang="ru-RU" dirty="0" smtClean="0"/>
              <a:t> быстрота реакции, сила, ловкость и выносливость. </a:t>
            </a:r>
          </a:p>
          <a:p>
            <a:r>
              <a:rPr lang="ru-RU" dirty="0" smtClean="0"/>
              <a:t>Одновременно происходит </a:t>
            </a:r>
            <a:r>
              <a:rPr lang="ru-RU" b="1" dirty="0" smtClean="0"/>
              <a:t>налаживание координационных связей</a:t>
            </a:r>
            <a:r>
              <a:rPr lang="ru-RU" dirty="0" smtClean="0"/>
              <a:t>, способствующих </a:t>
            </a:r>
            <a:r>
              <a:rPr lang="ru-RU" u="sng" dirty="0" smtClean="0"/>
              <a:t>совершенствованию двигательных навыков</a:t>
            </a:r>
            <a:r>
              <a:rPr lang="ru-RU" dirty="0" smtClean="0"/>
              <a:t>, что имеет особенно важное значение применительно к больным с расстройством функции движения.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 ЛФК следует различать тренировку общую и тренировку специальную. 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715436" cy="464347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Общая тренировка</a:t>
            </a:r>
            <a:r>
              <a:rPr lang="ru-RU" b="1" dirty="0" smtClean="0"/>
              <a:t> </a:t>
            </a:r>
            <a:r>
              <a:rPr lang="ru-RU" dirty="0" smtClean="0"/>
              <a:t>преследует </a:t>
            </a:r>
            <a:r>
              <a:rPr lang="ru-RU" dirty="0" smtClean="0">
                <a:solidFill>
                  <a:srgbClr val="FF0000"/>
                </a:solidFill>
              </a:rPr>
              <a:t>цель оздоровления</a:t>
            </a:r>
            <a:r>
              <a:rPr lang="ru-RU" dirty="0" smtClean="0"/>
              <a:t>, укрепления и общего развития организма больного, она использует </a:t>
            </a:r>
            <a:r>
              <a:rPr lang="ru-RU" dirty="0" smtClean="0">
                <a:solidFill>
                  <a:srgbClr val="7030A0"/>
                </a:solidFill>
              </a:rPr>
              <a:t>самые разнообразные виды общеукрепляющих и развивающих физических упражнений.</a:t>
            </a:r>
          </a:p>
          <a:p>
            <a:r>
              <a:rPr lang="ru-RU" b="1" i="1" dirty="0" smtClean="0"/>
              <a:t>Специальная тренировка</a:t>
            </a:r>
            <a:r>
              <a:rPr lang="ru-RU" b="1" dirty="0" smtClean="0"/>
              <a:t> </a:t>
            </a:r>
            <a:r>
              <a:rPr lang="ru-RU" dirty="0" smtClean="0"/>
              <a:t>ставит своей </a:t>
            </a:r>
            <a:r>
              <a:rPr lang="ru-RU" dirty="0" smtClean="0">
                <a:solidFill>
                  <a:srgbClr val="FF0000"/>
                </a:solidFill>
              </a:rPr>
              <a:t>целью развитие функций, нарушенных в связи с заболеванием или травмой. </a:t>
            </a:r>
            <a:r>
              <a:rPr lang="ru-RU" dirty="0" smtClean="0"/>
              <a:t>При ней используют виды физических упражнений, оказывающих непосредственное </a:t>
            </a:r>
            <a:r>
              <a:rPr lang="ru-RU" dirty="0" smtClean="0">
                <a:solidFill>
                  <a:srgbClr val="7030A0"/>
                </a:solidFill>
              </a:rPr>
              <a:t>воздействие на область травматического очага или функциональные расстройства той или иной пораженной системы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Деление тренировки </a:t>
            </a:r>
            <a:r>
              <a:rPr lang="ru-RU" b="1" dirty="0" smtClean="0">
                <a:solidFill>
                  <a:srgbClr val="0070C0"/>
                </a:solidFill>
              </a:rPr>
              <a:t>в ЛФК </a:t>
            </a:r>
            <a:r>
              <a:rPr lang="ru-RU" b="1" u="sng" dirty="0" smtClean="0">
                <a:solidFill>
                  <a:srgbClr val="0070C0"/>
                </a:solidFill>
              </a:rPr>
              <a:t>условно</a:t>
            </a:r>
            <a:r>
              <a:rPr lang="ru-RU" b="1" dirty="0" smtClean="0">
                <a:solidFill>
                  <a:srgbClr val="0070C0"/>
                </a:solidFill>
              </a:rPr>
              <a:t>, так как </a:t>
            </a:r>
            <a:r>
              <a:rPr lang="ru-RU" b="1" dirty="0" smtClean="0">
                <a:solidFill>
                  <a:srgbClr val="7030A0"/>
                </a:solidFill>
              </a:rPr>
              <a:t>общая тренировка </a:t>
            </a:r>
            <a:r>
              <a:rPr lang="ru-RU" b="1" dirty="0" smtClean="0">
                <a:solidFill>
                  <a:srgbClr val="0070C0"/>
                </a:solidFill>
              </a:rPr>
              <a:t>оказывает влияние и на поражённые системы, </a:t>
            </a:r>
            <a:r>
              <a:rPr lang="ru-RU" b="1" u="sng" dirty="0" smtClean="0">
                <a:solidFill>
                  <a:srgbClr val="C00000"/>
                </a:solidFill>
              </a:rPr>
              <a:t>точно так же</a:t>
            </a:r>
            <a:r>
              <a:rPr lang="ru-RU" b="1" dirty="0" smtClean="0">
                <a:solidFill>
                  <a:srgbClr val="0070C0"/>
                </a:solidFill>
              </a:rPr>
              <a:t>, как и </a:t>
            </a:r>
            <a:r>
              <a:rPr lang="ru-RU" b="1" dirty="0" smtClean="0">
                <a:solidFill>
                  <a:srgbClr val="7030A0"/>
                </a:solidFill>
              </a:rPr>
              <a:t>специальная тренировка </a:t>
            </a:r>
            <a:r>
              <a:rPr lang="ru-RU" b="1" dirty="0" smtClean="0">
                <a:solidFill>
                  <a:srgbClr val="0070C0"/>
                </a:solidFill>
              </a:rPr>
              <a:t>оказывает общее воздействие на организм больного.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Дозировка физической нагрузки в ЛГ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42928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Дозировка в ЛГ </a:t>
            </a:r>
            <a:r>
              <a:rPr lang="ru-RU" dirty="0" smtClean="0"/>
              <a:t>- это </a:t>
            </a:r>
            <a:r>
              <a:rPr lang="ru-RU" dirty="0" smtClean="0">
                <a:solidFill>
                  <a:srgbClr val="C00000"/>
                </a:solidFill>
              </a:rPr>
              <a:t>суммарная величина физической нагрузки</a:t>
            </a:r>
            <a:r>
              <a:rPr lang="ru-RU" dirty="0" smtClean="0"/>
              <a:t>, которую больной (инвалид) получает на занятии (процедуре).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Нагрузка должна быть </a:t>
            </a:r>
            <a:r>
              <a:rPr lang="ru-RU" dirty="0" smtClean="0"/>
              <a:t>оптимальной и соответствовать функциональным возможностям больного (инвалида). </a:t>
            </a:r>
          </a:p>
          <a:p>
            <a:r>
              <a:rPr lang="ru-RU" b="1" dirty="0" smtClean="0"/>
              <a:t>Необходимо</a:t>
            </a:r>
            <a:r>
              <a:rPr lang="ru-RU" dirty="0" smtClean="0"/>
              <a:t>, чтобы нагрузка вызывала </a:t>
            </a:r>
            <a:r>
              <a:rPr lang="ru-RU" dirty="0" smtClean="0">
                <a:solidFill>
                  <a:srgbClr val="7030A0"/>
                </a:solidFill>
              </a:rPr>
              <a:t>умеренную возбудимость функциональных систем организма</a:t>
            </a:r>
            <a:r>
              <a:rPr lang="ru-RU" dirty="0" smtClean="0"/>
              <a:t>, не сопровождалась усилением болей, не вызывала бы выраженную усталость и ухудшение общего самочувствия больного.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Схематично величину нагрузки делят на три категории: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643998" cy="5054617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i="1" dirty="0" smtClean="0">
                <a:solidFill>
                  <a:srgbClr val="FF0000"/>
                </a:solidFill>
              </a:rPr>
              <a:t>I категория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</a:t>
            </a:r>
            <a:r>
              <a:rPr lang="ru-RU" b="1" dirty="0" smtClean="0"/>
              <a:t>нагрузка без ограничения</a:t>
            </a:r>
            <a:r>
              <a:rPr lang="ru-RU" dirty="0" smtClean="0"/>
              <a:t>, с разрешением бега, прыжков и других сложных и </a:t>
            </a:r>
            <a:r>
              <a:rPr lang="ru-RU" dirty="0" err="1" smtClean="0"/>
              <a:t>общеразвивающих</a:t>
            </a:r>
            <a:r>
              <a:rPr lang="ru-RU" dirty="0" smtClean="0"/>
              <a:t> (</a:t>
            </a:r>
            <a:r>
              <a:rPr lang="ru-RU" dirty="0" err="1" smtClean="0"/>
              <a:t>общенагрузочных</a:t>
            </a:r>
            <a:r>
              <a:rPr lang="ru-RU" dirty="0" smtClean="0"/>
              <a:t>) упражнений;</a:t>
            </a:r>
          </a:p>
          <a:p>
            <a:pPr lvl="0"/>
            <a:r>
              <a:rPr lang="ru-RU" i="1" dirty="0" smtClean="0">
                <a:solidFill>
                  <a:srgbClr val="FF0000"/>
                </a:solidFill>
              </a:rPr>
              <a:t>II категория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</a:t>
            </a:r>
            <a:r>
              <a:rPr lang="ru-RU" b="1" dirty="0" smtClean="0"/>
              <a:t>нагрузка с ограничением</a:t>
            </a:r>
            <a:r>
              <a:rPr lang="ru-RU" dirty="0" smtClean="0"/>
              <a:t>, исключением бега, прыжков, упражнений с выраженным усилием и сложных в координационном отношении упражнений при соотношении с дыхательными упражнениями 1:3 и 1:4;</a:t>
            </a:r>
          </a:p>
          <a:p>
            <a:pPr lvl="0"/>
            <a:r>
              <a:rPr lang="en-US" i="1" dirty="0" smtClean="0">
                <a:solidFill>
                  <a:srgbClr val="FF0000"/>
                </a:solidFill>
              </a:rPr>
              <a:t>III </a:t>
            </a:r>
            <a:r>
              <a:rPr lang="ru-RU" i="1" dirty="0" smtClean="0">
                <a:solidFill>
                  <a:srgbClr val="FF0000"/>
                </a:solidFill>
              </a:rPr>
              <a:t>категория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</a:t>
            </a:r>
            <a:r>
              <a:rPr lang="ru-RU" b="1" dirty="0" smtClean="0"/>
              <a:t>слабая нагрузка с использованием элементарных гимнастических упражнений</a:t>
            </a:r>
            <a:r>
              <a:rPr lang="ru-RU" dirty="0" smtClean="0"/>
              <a:t>, преимущественно в И.п. лежа, сидя, при сочетании с дыхательными упражнениями 1:1 или 1:2.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ЛГ дозировка физической нагрузки определяется: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504351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выбором И.П. </a:t>
            </a:r>
            <a:r>
              <a:rPr lang="ru-RU" dirty="0" smtClean="0"/>
              <a:t>тела,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подбором</a:t>
            </a:r>
            <a:r>
              <a:rPr lang="ru-RU" dirty="0" smtClean="0"/>
              <a:t> физических упражнений,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продолжительностью</a:t>
            </a:r>
            <a:r>
              <a:rPr lang="ru-RU" dirty="0" smtClean="0"/>
              <a:t> выполнения физических упражнений,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количеством </a:t>
            </a:r>
            <a:r>
              <a:rPr lang="ru-RU" dirty="0" smtClean="0"/>
              <a:t>упражнений в комплексе и количеством повторений каждого упражнения,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темпом</a:t>
            </a:r>
            <a:r>
              <a:rPr lang="ru-RU" dirty="0" smtClean="0"/>
              <a:t> выполнения движений,</a:t>
            </a:r>
          </a:p>
          <a:p>
            <a:r>
              <a:rPr lang="ru-RU" dirty="0" smtClean="0"/>
              <a:t>уменьшением или увеличением </a:t>
            </a:r>
            <a:r>
              <a:rPr lang="ru-RU" b="1" dirty="0" smtClean="0">
                <a:solidFill>
                  <a:srgbClr val="7030A0"/>
                </a:solidFill>
              </a:rPr>
              <a:t>амплитуды</a:t>
            </a:r>
            <a:r>
              <a:rPr lang="ru-RU" dirty="0" smtClean="0"/>
              <a:t> движений,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степенью</a:t>
            </a:r>
            <a:r>
              <a:rPr lang="ru-RU" dirty="0" smtClean="0"/>
              <a:t> сложности движений, </a:t>
            </a:r>
          </a:p>
          <a:p>
            <a:r>
              <a:rPr lang="ru-RU" dirty="0" smtClean="0"/>
              <a:t>использованием </a:t>
            </a:r>
            <a:r>
              <a:rPr lang="ru-RU" b="1" dirty="0" smtClean="0">
                <a:solidFill>
                  <a:srgbClr val="7030A0"/>
                </a:solidFill>
              </a:rPr>
              <a:t>эмоционального фактора</a:t>
            </a:r>
            <a:r>
              <a:rPr lang="ru-RU" dirty="0" smtClean="0"/>
              <a:t>,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плотностью</a:t>
            </a:r>
            <a:r>
              <a:rPr lang="ru-RU" dirty="0" smtClean="0"/>
              <a:t> занятия ЛГ.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643998" cy="664371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Для дозировки нагрузки следует принимать во внимание </a:t>
            </a:r>
            <a:r>
              <a:rPr lang="ru-RU" b="1" u="sng" dirty="0" smtClean="0">
                <a:solidFill>
                  <a:srgbClr val="0070C0"/>
                </a:solidFill>
              </a:rPr>
              <a:t>ряд факторов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FF0000"/>
                </a:solidFill>
              </a:rPr>
              <a:t>которые влияют на величину нагрузки</a:t>
            </a:r>
            <a:r>
              <a:rPr lang="ru-RU" dirty="0" smtClean="0">
                <a:solidFill>
                  <a:srgbClr val="FF0000"/>
                </a:solidFill>
              </a:rPr>
              <a:t>, увеличивая или уменьшая её:</a:t>
            </a:r>
          </a:p>
          <a:p>
            <a:pPr lvl="0">
              <a:buNone/>
            </a:pPr>
            <a:r>
              <a:rPr lang="ru-RU" b="1" dirty="0" smtClean="0"/>
              <a:t>1.И.п. лежа, сидя </a:t>
            </a:r>
            <a:r>
              <a:rPr lang="ru-RU" dirty="0" smtClean="0"/>
              <a:t>- облегчают нагрузку, </a:t>
            </a:r>
            <a:r>
              <a:rPr lang="ru-RU" b="1" dirty="0" smtClean="0"/>
              <a:t>стоя</a:t>
            </a:r>
            <a:r>
              <a:rPr lang="ru-RU" dirty="0" smtClean="0"/>
              <a:t> - увеличивают.</a:t>
            </a:r>
          </a:p>
          <a:p>
            <a:pPr lvl="0">
              <a:buNone/>
            </a:pPr>
            <a:r>
              <a:rPr lang="ru-RU" b="1" dirty="0" smtClean="0"/>
              <a:t>2.Объём и количество мышечных групп. </a:t>
            </a:r>
            <a:r>
              <a:rPr lang="ru-RU" dirty="0" smtClean="0"/>
              <a:t>Чем большее количество мышц участвует в физическом упражнении и чем они крупнее, тем больше будет физическая нагрузка. </a:t>
            </a:r>
          </a:p>
          <a:p>
            <a:pPr lvl="0">
              <a:buNone/>
            </a:pPr>
            <a:r>
              <a:rPr lang="ru-RU" dirty="0" smtClean="0"/>
              <a:t>Включение в ЛГ </a:t>
            </a:r>
            <a:r>
              <a:rPr lang="ru-RU" dirty="0" smtClean="0">
                <a:solidFill>
                  <a:srgbClr val="0070C0"/>
                </a:solidFill>
              </a:rPr>
              <a:t>небольших мышечных групп </a:t>
            </a:r>
            <a:r>
              <a:rPr lang="ru-RU" dirty="0" smtClean="0"/>
              <a:t>(стопы, кисти) - </a:t>
            </a:r>
            <a:r>
              <a:rPr lang="ru-RU" u="sng" dirty="0" smtClean="0"/>
              <a:t>уменьшают нагрузку</a:t>
            </a:r>
            <a:r>
              <a:rPr lang="ru-RU" dirty="0" smtClean="0"/>
              <a:t>; упражнения </a:t>
            </a:r>
            <a:r>
              <a:rPr lang="ru-RU" dirty="0" smtClean="0">
                <a:solidFill>
                  <a:srgbClr val="0070C0"/>
                </a:solidFill>
              </a:rPr>
              <a:t>для крупных мышц </a:t>
            </a:r>
            <a:r>
              <a:rPr lang="ru-RU" dirty="0" smtClean="0"/>
              <a:t>- </a:t>
            </a:r>
            <a:r>
              <a:rPr lang="ru-RU" u="sng" dirty="0" smtClean="0"/>
              <a:t>увеличивают.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35798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3. Локализация нагрузки при применении физических упражнений.</a:t>
            </a:r>
          </a:p>
          <a:p>
            <a:pPr lvl="0">
              <a:buNone/>
            </a:pPr>
            <a:r>
              <a:rPr lang="ru-RU" b="1" dirty="0" smtClean="0"/>
              <a:t> </a:t>
            </a:r>
            <a:r>
              <a:rPr lang="ru-RU" dirty="0" smtClean="0"/>
              <a:t>Это </a:t>
            </a:r>
            <a:r>
              <a:rPr lang="ru-RU" dirty="0" smtClean="0">
                <a:solidFill>
                  <a:srgbClr val="0070C0"/>
                </a:solidFill>
              </a:rPr>
              <a:t>связано с правильным распределением физической нагрузки</a:t>
            </a:r>
            <a:r>
              <a:rPr lang="ru-RU" dirty="0" smtClean="0"/>
              <a:t> на различные мышечные группы.</a:t>
            </a:r>
          </a:p>
          <a:p>
            <a:pPr lvl="0">
              <a:buNone/>
            </a:pPr>
            <a:r>
              <a:rPr lang="ru-RU" dirty="0" smtClean="0"/>
              <a:t> Оценка физических упражнений по признаку локализации действия позволяет, </a:t>
            </a:r>
            <a:r>
              <a:rPr lang="ru-RU" u="sng" dirty="0" smtClean="0"/>
              <a:t>в зависимости от поставленных задач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7030A0"/>
                </a:solidFill>
              </a:rPr>
              <a:t>в одних случаях </a:t>
            </a:r>
            <a:r>
              <a:rPr lang="ru-RU" b="1" dirty="0" smtClean="0">
                <a:solidFill>
                  <a:srgbClr val="7030A0"/>
                </a:solidFill>
              </a:rPr>
              <a:t>усилить</a:t>
            </a:r>
            <a:r>
              <a:rPr lang="ru-RU" dirty="0" smtClean="0">
                <a:solidFill>
                  <a:srgbClr val="7030A0"/>
                </a:solidFill>
              </a:rPr>
              <a:t> физическую нагрузку на поражённую систему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F0"/>
                </a:solidFill>
              </a:rPr>
              <a:t>а в других осуществить принцип </a:t>
            </a:r>
            <a:r>
              <a:rPr lang="ru-RU" b="1" dirty="0" err="1" smtClean="0">
                <a:solidFill>
                  <a:srgbClr val="00B0F0"/>
                </a:solidFill>
              </a:rPr>
              <a:t>щажения</a:t>
            </a:r>
            <a:r>
              <a:rPr lang="ru-RU" dirty="0" smtClean="0">
                <a:solidFill>
                  <a:srgbClr val="00B0F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86544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b="1" dirty="0" smtClean="0"/>
              <a:t>4. Амплитуда движения. </a:t>
            </a:r>
          </a:p>
          <a:p>
            <a:pPr lvl="0">
              <a:buNone/>
            </a:pPr>
            <a:r>
              <a:rPr lang="ru-RU" dirty="0" smtClean="0">
                <a:solidFill>
                  <a:srgbClr val="7030A0"/>
                </a:solidFill>
              </a:rPr>
              <a:t>Чем полнее сокращаются мышцы </a:t>
            </a:r>
            <a:r>
              <a:rPr lang="ru-RU" dirty="0" smtClean="0"/>
              <a:t>при выполнении физического упражнения, </a:t>
            </a:r>
            <a:r>
              <a:rPr lang="ru-RU" dirty="0" smtClean="0">
                <a:solidFill>
                  <a:srgbClr val="7030A0"/>
                </a:solidFill>
              </a:rPr>
              <a:t>тем больше объём движений</a:t>
            </a:r>
            <a:r>
              <a:rPr lang="ru-RU" dirty="0" smtClean="0"/>
              <a:t>, а, следовательно, </a:t>
            </a:r>
            <a:r>
              <a:rPr lang="ru-RU" dirty="0" smtClean="0">
                <a:solidFill>
                  <a:srgbClr val="7030A0"/>
                </a:solidFill>
              </a:rPr>
              <a:t>и больше доза физической нагрузки. </a:t>
            </a:r>
          </a:p>
          <a:p>
            <a:pPr lvl="0">
              <a:buNone/>
            </a:pPr>
            <a:r>
              <a:rPr lang="ru-RU" dirty="0" smtClean="0"/>
              <a:t>Поэтому всегда </a:t>
            </a:r>
            <a:r>
              <a:rPr lang="ru-RU" b="1" dirty="0" smtClean="0">
                <a:solidFill>
                  <a:srgbClr val="00B0F0"/>
                </a:solidFill>
              </a:rPr>
              <a:t>при сниженной силе мышц </a:t>
            </a:r>
            <a:r>
              <a:rPr lang="ru-RU" dirty="0" smtClean="0">
                <a:solidFill>
                  <a:srgbClr val="00B0F0"/>
                </a:solidFill>
              </a:rPr>
              <a:t>следует начинать выполнять физические упражнения с меньшей амплитуды</a:t>
            </a:r>
            <a:r>
              <a:rPr lang="ru-RU" dirty="0" smtClean="0"/>
              <a:t>, а когда увеличивается сила мышц, то увеличивать и амплитуду движений. </a:t>
            </a:r>
          </a:p>
          <a:p>
            <a:pPr lvl="0">
              <a:buNone/>
            </a:pPr>
            <a:r>
              <a:rPr lang="ru-RU" dirty="0" smtClean="0"/>
              <a:t>Большое значение </a:t>
            </a:r>
            <a:r>
              <a:rPr lang="ru-RU" u="sng" dirty="0" smtClean="0"/>
              <a:t>для функционального восстановления</a:t>
            </a:r>
            <a:r>
              <a:rPr lang="ru-RU" dirty="0" smtClean="0"/>
              <a:t> суставов и мышц имеет совершение </a:t>
            </a:r>
            <a:r>
              <a:rPr lang="ru-RU" b="1" dirty="0" smtClean="0"/>
              <a:t>движений до крайней амплитуды</a:t>
            </a:r>
            <a:r>
              <a:rPr lang="ru-RU" dirty="0" smtClean="0"/>
              <a:t>, физиологически возможной для данного сустава.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9001156" cy="6858000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b="1" dirty="0" smtClean="0"/>
              <a:t>5. Физические упражнения можно дозировать в </a:t>
            </a:r>
            <a:r>
              <a:rPr lang="ru-RU" b="1" dirty="0" smtClean="0">
                <a:solidFill>
                  <a:srgbClr val="FF0000"/>
                </a:solidFill>
              </a:rPr>
              <a:t>количестве повторений</a:t>
            </a:r>
            <a:r>
              <a:rPr lang="ru-RU" b="1" dirty="0" smtClean="0"/>
              <a:t> каждого упражнения или по </a:t>
            </a:r>
            <a:r>
              <a:rPr lang="ru-RU" b="1" dirty="0" smtClean="0">
                <a:solidFill>
                  <a:srgbClr val="FF0000"/>
                </a:solidFill>
              </a:rPr>
              <a:t>длительности его </a:t>
            </a:r>
            <a:r>
              <a:rPr lang="ru-RU" b="1" dirty="0" smtClean="0"/>
              <a:t>выполнения</a:t>
            </a:r>
            <a:r>
              <a:rPr lang="ru-RU" dirty="0" smtClean="0"/>
              <a:t>, выраженному по времени (в секундах, минутах). </a:t>
            </a:r>
          </a:p>
          <a:p>
            <a:pPr lvl="0">
              <a:buNone/>
            </a:pPr>
            <a:r>
              <a:rPr lang="ru-RU" dirty="0" smtClean="0">
                <a:solidFill>
                  <a:srgbClr val="7030A0"/>
                </a:solidFill>
              </a:rPr>
              <a:t>Для различных мышечных групп </a:t>
            </a:r>
            <a:r>
              <a:rPr lang="ru-RU" b="1" dirty="0" smtClean="0">
                <a:solidFill>
                  <a:srgbClr val="7030A0"/>
                </a:solidFill>
              </a:rPr>
              <a:t>дозировка</a:t>
            </a:r>
            <a:r>
              <a:rPr lang="ru-RU" dirty="0" smtClean="0">
                <a:solidFill>
                  <a:srgbClr val="7030A0"/>
                </a:solidFill>
              </a:rPr>
              <a:t> разных физических упражнений не должна быть одинаковой</a:t>
            </a:r>
            <a:r>
              <a:rPr lang="ru-RU" dirty="0" smtClean="0"/>
              <a:t>, так как физическая нагрузка на организм при их выполнении различна. </a:t>
            </a:r>
          </a:p>
          <a:p>
            <a:pPr lvl="0">
              <a:buNone/>
            </a:pPr>
            <a:r>
              <a:rPr lang="ru-RU" dirty="0" smtClean="0"/>
              <a:t>Ориентировочно, для физических упражнений с участием </a:t>
            </a:r>
            <a:r>
              <a:rPr lang="ru-RU" b="1" dirty="0" smtClean="0">
                <a:solidFill>
                  <a:srgbClr val="0070C0"/>
                </a:solidFill>
              </a:rPr>
              <a:t>мелких мышечных групп </a:t>
            </a:r>
            <a:r>
              <a:rPr lang="ru-RU" dirty="0" smtClean="0"/>
              <a:t>(кистей и стоп) можно рекомендовать следующее </a:t>
            </a:r>
            <a:r>
              <a:rPr lang="ru-RU" b="1" dirty="0" smtClean="0"/>
              <a:t>число повторений - 6, 8, 10, 15 </a:t>
            </a:r>
            <a:r>
              <a:rPr lang="ru-RU" dirty="0" smtClean="0"/>
              <a:t>раз. </a:t>
            </a:r>
          </a:p>
          <a:p>
            <a:pPr lvl="0">
              <a:buNone/>
            </a:pPr>
            <a:r>
              <a:rPr lang="ru-RU" dirty="0" smtClean="0"/>
              <a:t>Для упражнений с включением </a:t>
            </a:r>
            <a:r>
              <a:rPr lang="ru-RU" b="1" dirty="0" smtClean="0">
                <a:solidFill>
                  <a:srgbClr val="0070C0"/>
                </a:solidFill>
              </a:rPr>
              <a:t>средних мышечных групп - 4-6 </a:t>
            </a:r>
            <a:r>
              <a:rPr lang="ru-RU" dirty="0" smtClean="0"/>
              <a:t>раз каждой конечностью. </a:t>
            </a:r>
          </a:p>
          <a:p>
            <a:pPr lvl="0">
              <a:buNone/>
            </a:pPr>
            <a:r>
              <a:rPr lang="ru-RU" dirty="0" smtClean="0"/>
              <a:t>Для физических упражнений с участием </a:t>
            </a:r>
            <a:r>
              <a:rPr lang="ru-RU" b="1" dirty="0" smtClean="0">
                <a:solidFill>
                  <a:srgbClr val="0070C0"/>
                </a:solidFill>
              </a:rPr>
              <a:t>крупных мышечных групп</a:t>
            </a:r>
            <a:r>
              <a:rPr lang="ru-RU" dirty="0" smtClean="0"/>
              <a:t> (туловища, обеих нижних конечностей и др.) </a:t>
            </a:r>
            <a:r>
              <a:rPr lang="ru-RU" b="1" dirty="0" smtClean="0"/>
              <a:t>- 3-4 раза </a:t>
            </a:r>
            <a:r>
              <a:rPr lang="ru-RU" dirty="0" smtClean="0"/>
              <a:t>в каждую сторону.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Увеличение повторений </a:t>
            </a:r>
            <a:r>
              <a:rPr lang="ru-RU" dirty="0" smtClean="0"/>
              <a:t>одного и того же упражнения </a:t>
            </a:r>
            <a:r>
              <a:rPr lang="ru-RU" dirty="0" smtClean="0">
                <a:solidFill>
                  <a:srgbClr val="7030A0"/>
                </a:solidFill>
              </a:rPr>
              <a:t>повышает нагрузку. </a:t>
            </a:r>
          </a:p>
          <a:p>
            <a:pPr lvl="0">
              <a:buNone/>
            </a:pPr>
            <a:r>
              <a:rPr lang="ru-RU" dirty="0" smtClean="0">
                <a:solidFill>
                  <a:srgbClr val="C00000"/>
                </a:solidFill>
              </a:rPr>
              <a:t>Дозировка для ходьбы и бега </a:t>
            </a:r>
            <a:r>
              <a:rPr lang="ru-RU" b="1" dirty="0" smtClean="0">
                <a:solidFill>
                  <a:srgbClr val="C00000"/>
                </a:solidFill>
              </a:rPr>
              <a:t>выражается во времени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dirty="0" smtClean="0"/>
              <a:t>например, от 30 секунд до 3 минут.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186766" cy="5340369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 период выздоровления</a:t>
            </a:r>
          </a:p>
          <a:p>
            <a:r>
              <a:rPr lang="ru-RU" dirty="0" smtClean="0"/>
              <a:t>ЛФК — </a:t>
            </a:r>
            <a:r>
              <a:rPr lang="ru-RU" dirty="0" smtClean="0">
                <a:solidFill>
                  <a:srgbClr val="0070C0"/>
                </a:solidFill>
              </a:rPr>
              <a:t>эффективное средство реабилитации </a:t>
            </a:r>
            <a:r>
              <a:rPr lang="ru-RU" dirty="0" smtClean="0"/>
              <a:t>(восстановительного лечения). </a:t>
            </a:r>
          </a:p>
          <a:p>
            <a:r>
              <a:rPr lang="ru-RU" b="1" dirty="0" smtClean="0"/>
              <a:t>Основным видом физической активности является </a:t>
            </a:r>
            <a:r>
              <a:rPr lang="ru-RU" dirty="0" smtClean="0">
                <a:solidFill>
                  <a:srgbClr val="0070C0"/>
                </a:solidFill>
              </a:rPr>
              <a:t>дозированная ходьба</a:t>
            </a:r>
            <a:r>
              <a:rPr lang="ru-RU" dirty="0" smtClean="0"/>
              <a:t>, способствующая физиологическому восстановлению функции сердца.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929718" cy="6500858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b="1" dirty="0" smtClean="0"/>
              <a:t>6. Количество физических упражнений, входящих в комплекс ЛГ. </a:t>
            </a:r>
          </a:p>
          <a:p>
            <a:pPr lvl="0">
              <a:buNone/>
            </a:pPr>
            <a:r>
              <a:rPr lang="ru-RU" dirty="0" smtClean="0">
                <a:solidFill>
                  <a:srgbClr val="0070C0"/>
                </a:solidFill>
              </a:rPr>
              <a:t>Чем больше физических </a:t>
            </a:r>
            <a:r>
              <a:rPr lang="ru-RU" dirty="0" smtClean="0"/>
              <a:t>упражнений входит в комплекс ЛГ, </a:t>
            </a:r>
            <a:r>
              <a:rPr lang="ru-RU" dirty="0" smtClean="0">
                <a:solidFill>
                  <a:srgbClr val="0070C0"/>
                </a:solidFill>
              </a:rPr>
              <a:t>тем больше нагрузка </a:t>
            </a:r>
            <a:r>
              <a:rPr lang="ru-RU" dirty="0" smtClean="0"/>
              <a:t>на организм.</a:t>
            </a:r>
          </a:p>
          <a:p>
            <a:pPr lvl="0">
              <a:buNone/>
            </a:pPr>
            <a:r>
              <a:rPr lang="ru-RU" b="1" dirty="0" smtClean="0"/>
              <a:t>7. Темп выполнения</a:t>
            </a:r>
            <a:r>
              <a:rPr lang="ru-RU" dirty="0" smtClean="0"/>
              <a:t>: медленный, средний, быстрый. </a:t>
            </a:r>
          </a:p>
          <a:p>
            <a:pPr lvl="0">
              <a:buNone/>
            </a:pPr>
            <a:r>
              <a:rPr lang="ru-RU" dirty="0" smtClean="0"/>
              <a:t>Темп </a:t>
            </a:r>
            <a:r>
              <a:rPr lang="ru-RU" dirty="0" smtClean="0">
                <a:solidFill>
                  <a:srgbClr val="0070C0"/>
                </a:solidFill>
              </a:rPr>
              <a:t>определяется</a:t>
            </a:r>
            <a:r>
              <a:rPr lang="ru-RU" dirty="0" smtClean="0"/>
              <a:t> соответственно патологическому процессу, </a:t>
            </a:r>
            <a:r>
              <a:rPr lang="ru-RU" dirty="0" smtClean="0">
                <a:solidFill>
                  <a:srgbClr val="0070C0"/>
                </a:solidFill>
              </a:rPr>
              <a:t>общему состоянию больного </a:t>
            </a:r>
            <a:r>
              <a:rPr lang="ru-RU" dirty="0" smtClean="0"/>
              <a:t>и </a:t>
            </a:r>
            <a:r>
              <a:rPr lang="ru-RU" u="sng" dirty="0" smtClean="0"/>
              <a:t>величине упражняемой мышечной группы. </a:t>
            </a:r>
          </a:p>
          <a:p>
            <a:pPr lvl="0">
              <a:buNone/>
            </a:pPr>
            <a:r>
              <a:rPr lang="ru-RU" dirty="0" smtClean="0"/>
              <a:t>Например, быстрый темп ускоряет кровообращение и увеличивает физическую нагрузку.</a:t>
            </a:r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Однако,</a:t>
            </a:r>
            <a:r>
              <a:rPr lang="ru-RU" dirty="0" smtClean="0"/>
              <a:t> быстрый темп </a:t>
            </a:r>
            <a:r>
              <a:rPr lang="ru-RU" u="sng" dirty="0" smtClean="0"/>
              <a:t>не всегда означает </a:t>
            </a:r>
            <a:r>
              <a:rPr lang="ru-RU" dirty="0" smtClean="0"/>
              <a:t>большую физическую нагрузку. </a:t>
            </a:r>
            <a:r>
              <a:rPr lang="ru-RU" b="1" dirty="0" smtClean="0"/>
              <a:t>Бывают случаи</a:t>
            </a:r>
            <a:r>
              <a:rPr lang="ru-RU" dirty="0" smtClean="0"/>
              <a:t>, когда </a:t>
            </a:r>
            <a:r>
              <a:rPr lang="ru-RU" dirty="0" smtClean="0">
                <a:solidFill>
                  <a:srgbClr val="7030A0"/>
                </a:solidFill>
              </a:rPr>
              <a:t>быстрый темп даёт инерцию движению и упражнение выполняется легче</a:t>
            </a:r>
            <a:r>
              <a:rPr lang="ru-RU" dirty="0" smtClean="0"/>
              <a:t>, а при медленном темпе часто требуется больше напряжения мышц для преодоления веса той или иной части тела, что сопровождается увеличением физических затрат (например, силовые физические упражнения).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401080" cy="576899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8. Ритмичное выполнение упражнений </a:t>
            </a:r>
            <a:r>
              <a:rPr lang="ru-RU" dirty="0" smtClean="0">
                <a:solidFill>
                  <a:srgbClr val="7030A0"/>
                </a:solidFill>
              </a:rPr>
              <a:t>облегчает нагрузку. </a:t>
            </a:r>
          </a:p>
          <a:p>
            <a:pPr lvl="0">
              <a:buNone/>
            </a:pPr>
            <a:r>
              <a:rPr lang="ru-RU" dirty="0" smtClean="0"/>
              <a:t>При ритмичном выполнении физических упражнений (ритмичное сокращение и расслабление мышц) </a:t>
            </a:r>
            <a:r>
              <a:rPr lang="ru-RU" dirty="0" smtClean="0">
                <a:solidFill>
                  <a:srgbClr val="7030A0"/>
                </a:solidFill>
              </a:rPr>
              <a:t>быстрее вырабатывается двигательный навык</a:t>
            </a:r>
            <a:r>
              <a:rPr lang="ru-RU" dirty="0" smtClean="0"/>
              <a:t>. </a:t>
            </a:r>
          </a:p>
          <a:p>
            <a:pPr lvl="0">
              <a:buNone/>
            </a:pPr>
            <a:r>
              <a:rPr lang="ru-RU" dirty="0" smtClean="0"/>
              <a:t>Ритмичное выполнение упражнений приводит к улучшению кровообращения и </a:t>
            </a:r>
            <a:r>
              <a:rPr lang="ru-RU" dirty="0" err="1" smtClean="0"/>
              <a:t>лимфообращения</a:t>
            </a:r>
            <a:r>
              <a:rPr lang="ru-RU" dirty="0" smtClean="0"/>
              <a:t>, что также </a:t>
            </a:r>
            <a:r>
              <a:rPr lang="ru-RU" dirty="0" smtClean="0">
                <a:solidFill>
                  <a:srgbClr val="0070C0"/>
                </a:solidFill>
              </a:rPr>
              <a:t>является фактором снижающим дозу нагрузки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715436" cy="628654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9. Требование точности выполнения упражнений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0070C0"/>
                </a:solidFill>
              </a:rPr>
              <a:t>в начале увеличивает нагрузку</a:t>
            </a:r>
            <a:r>
              <a:rPr lang="ru-RU" dirty="0" smtClean="0"/>
              <a:t>, в дальнейшем </a:t>
            </a:r>
            <a:r>
              <a:rPr lang="ru-RU" dirty="0" smtClean="0">
                <a:solidFill>
                  <a:srgbClr val="7030A0"/>
                </a:solidFill>
              </a:rPr>
              <a:t>при выработке автоматизма - уменьшает. </a:t>
            </a:r>
          </a:p>
          <a:p>
            <a:pPr lvl="0">
              <a:buNone/>
            </a:pPr>
            <a:r>
              <a:rPr lang="ru-RU" dirty="0" smtClean="0">
                <a:solidFill>
                  <a:srgbClr val="C00000"/>
                </a:solidFill>
              </a:rPr>
              <a:t>Чем точнее </a:t>
            </a:r>
            <a:r>
              <a:rPr lang="ru-RU" dirty="0" smtClean="0"/>
              <a:t>выполняется упражнение, </a:t>
            </a:r>
            <a:r>
              <a:rPr lang="ru-RU" dirty="0" smtClean="0">
                <a:solidFill>
                  <a:srgbClr val="C00000"/>
                </a:solidFill>
              </a:rPr>
              <a:t>тем легче последующее его выполнение, </a:t>
            </a:r>
            <a:r>
              <a:rPr lang="ru-RU" dirty="0" smtClean="0"/>
              <a:t>так как вырабатывается стереотип движения.</a:t>
            </a:r>
          </a:p>
          <a:p>
            <a:pPr lvl="0">
              <a:buNone/>
            </a:pPr>
            <a:r>
              <a:rPr lang="ru-RU" dirty="0" smtClean="0"/>
              <a:t> Иногда </a:t>
            </a:r>
            <a:r>
              <a:rPr lang="ru-RU" u="sng" dirty="0" smtClean="0">
                <a:solidFill>
                  <a:srgbClr val="0070C0"/>
                </a:solidFill>
              </a:rPr>
              <a:t>при выполнении специальных </a:t>
            </a:r>
            <a:r>
              <a:rPr lang="ru-RU" dirty="0" smtClean="0"/>
              <a:t>физических упражнений для определённых мышц (при парезах, параличах, контрактурах) </a:t>
            </a:r>
            <a:r>
              <a:rPr lang="ru-RU" dirty="0" smtClean="0">
                <a:solidFill>
                  <a:srgbClr val="0070C0"/>
                </a:solidFill>
              </a:rPr>
              <a:t>точность затрудняет больных и увеличивает дозу нагрузки </a:t>
            </a:r>
            <a:r>
              <a:rPr lang="ru-RU" dirty="0" smtClean="0"/>
              <a:t>в данном случае.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643998" cy="628654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b="1" dirty="0" smtClean="0"/>
              <a:t>10. Простота и сложность выполняемых физических упражнений </a:t>
            </a:r>
            <a:r>
              <a:rPr lang="ru-RU" dirty="0" smtClean="0">
                <a:solidFill>
                  <a:srgbClr val="0070C0"/>
                </a:solidFill>
              </a:rPr>
              <a:t>зависит </a:t>
            </a:r>
            <a:r>
              <a:rPr lang="ru-RU" u="sng" dirty="0" smtClean="0">
                <a:solidFill>
                  <a:srgbClr val="0070C0"/>
                </a:solidFill>
              </a:rPr>
              <a:t>от числа и вида</a:t>
            </a:r>
            <a:r>
              <a:rPr lang="ru-RU" dirty="0" smtClean="0">
                <a:solidFill>
                  <a:srgbClr val="0070C0"/>
                </a:solidFill>
              </a:rPr>
              <a:t> включённых мышечных групп </a:t>
            </a:r>
            <a:r>
              <a:rPr lang="ru-RU" dirty="0" smtClean="0">
                <a:solidFill>
                  <a:srgbClr val="7030A0"/>
                </a:solidFill>
              </a:rPr>
              <a:t>и от </a:t>
            </a:r>
            <a:r>
              <a:rPr lang="ru-RU" u="sng" dirty="0" smtClean="0">
                <a:solidFill>
                  <a:srgbClr val="7030A0"/>
                </a:solidFill>
              </a:rPr>
              <a:t>координации</a:t>
            </a:r>
            <a:r>
              <a:rPr lang="ru-RU" dirty="0" smtClean="0">
                <a:solidFill>
                  <a:srgbClr val="7030A0"/>
                </a:solidFill>
              </a:rPr>
              <a:t> их деятельности при выполнении </a:t>
            </a:r>
            <a:r>
              <a:rPr lang="ru-RU" dirty="0" smtClean="0"/>
              <a:t>физических упражнений. </a:t>
            </a:r>
          </a:p>
          <a:p>
            <a:pPr lvl="0">
              <a:buNone/>
            </a:pPr>
            <a:r>
              <a:rPr lang="ru-RU" dirty="0" smtClean="0"/>
              <a:t>Сложные упражнения (на координацию) создают большую физическую нагрузку, так как требуют большого напряжения воли и внимания, что приводит к быстрому утомлению. </a:t>
            </a:r>
          </a:p>
          <a:p>
            <a:pPr lvl="0">
              <a:buNone/>
            </a:pPr>
            <a:r>
              <a:rPr lang="ru-RU" dirty="0" smtClean="0">
                <a:solidFill>
                  <a:srgbClr val="C00000"/>
                </a:solidFill>
              </a:rPr>
              <a:t>Начинают занятие </a:t>
            </a:r>
            <a:r>
              <a:rPr lang="ru-RU" dirty="0" smtClean="0"/>
              <a:t>всегда с простых упражнений, затем переходят к более сложным.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8654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11. Соотношение дыхательных упражнений к гимнастическим</a:t>
            </a:r>
            <a:r>
              <a:rPr lang="ru-RU" dirty="0" smtClean="0"/>
              <a:t>. </a:t>
            </a:r>
          </a:p>
          <a:p>
            <a:pPr lvl="0">
              <a:buNone/>
            </a:pPr>
            <a:r>
              <a:rPr lang="ru-RU" u="sng" dirty="0" smtClean="0"/>
              <a:t>Дыхательные упражнения </a:t>
            </a:r>
            <a:r>
              <a:rPr lang="ru-RU" dirty="0" smtClean="0"/>
              <a:t>используют как средство, </a:t>
            </a:r>
            <a:r>
              <a:rPr lang="ru-RU" dirty="0" smtClean="0">
                <a:solidFill>
                  <a:srgbClr val="0070C0"/>
                </a:solidFill>
              </a:rPr>
              <a:t>снижающее физическую нагрузку</a:t>
            </a:r>
            <a:r>
              <a:rPr lang="ru-RU" dirty="0" smtClean="0"/>
              <a:t>. </a:t>
            </a:r>
          </a:p>
          <a:p>
            <a:pPr lvl="0">
              <a:buNone/>
            </a:pPr>
            <a:r>
              <a:rPr lang="ru-RU" u="sng" dirty="0" smtClean="0"/>
              <a:t>Упражнения на расслабление и статические дыхательные упражнения</a:t>
            </a:r>
            <a:r>
              <a:rPr lang="ru-RU" dirty="0" smtClean="0"/>
              <a:t> - </a:t>
            </a:r>
            <a:r>
              <a:rPr lang="ru-RU" dirty="0" smtClean="0">
                <a:solidFill>
                  <a:srgbClr val="0070C0"/>
                </a:solidFill>
              </a:rPr>
              <a:t>снижают нагрузку</a:t>
            </a:r>
            <a:r>
              <a:rPr lang="ru-RU" dirty="0" smtClean="0"/>
              <a:t>:</a:t>
            </a:r>
          </a:p>
          <a:p>
            <a:pPr lvl="0">
              <a:buNone/>
            </a:pPr>
            <a:r>
              <a:rPr lang="ru-RU" dirty="0" smtClean="0"/>
              <a:t>чем больше дыхательных упражнений, тем меньше нагрузка. </a:t>
            </a:r>
          </a:p>
          <a:p>
            <a:pPr lvl="0">
              <a:buNone/>
            </a:pPr>
            <a:r>
              <a:rPr lang="ru-RU" dirty="0" smtClean="0"/>
              <a:t>Их соотношение к общеукрепляющим и специальным может быть 1:1; 1:2; 1:3; 1:4; 1:5.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500858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b="1" dirty="0" smtClean="0"/>
              <a:t>12. Положительные эмоции на занятиях</a:t>
            </a:r>
            <a:r>
              <a:rPr lang="ru-RU" dirty="0" smtClean="0"/>
              <a:t> в игровой форме </a:t>
            </a:r>
            <a:r>
              <a:rPr lang="ru-RU" u="sng" dirty="0" smtClean="0"/>
              <a:t>помогают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легче переносить нагрузку. </a:t>
            </a:r>
          </a:p>
          <a:p>
            <a:pPr lvl="0">
              <a:buNone/>
            </a:pPr>
            <a:r>
              <a:rPr lang="ru-RU" dirty="0" smtClean="0"/>
              <a:t>Эмоциональная окраска возникает за счёт разнообразия самих физических упражнений, смены И.п., использования различных предметов и снарядов, игровых упражнений, игр и музыки. </a:t>
            </a:r>
          </a:p>
          <a:p>
            <a:pPr lvl="0">
              <a:buNone/>
            </a:pPr>
            <a:r>
              <a:rPr lang="ru-RU" dirty="0" smtClean="0">
                <a:solidFill>
                  <a:srgbClr val="7030A0"/>
                </a:solidFill>
              </a:rPr>
              <a:t>Положительные эмоции </a:t>
            </a:r>
            <a:r>
              <a:rPr lang="ru-RU" b="1" dirty="0" smtClean="0">
                <a:solidFill>
                  <a:srgbClr val="7030A0"/>
                </a:solidFill>
              </a:rPr>
              <a:t>увеличивают эффект </a:t>
            </a:r>
            <a:r>
              <a:rPr lang="ru-RU" dirty="0" smtClean="0">
                <a:solidFill>
                  <a:srgbClr val="7030A0"/>
                </a:solidFill>
              </a:rPr>
              <a:t>от ЛГ и </a:t>
            </a:r>
            <a:r>
              <a:rPr lang="ru-RU" b="1" dirty="0" smtClean="0">
                <a:solidFill>
                  <a:srgbClr val="7030A0"/>
                </a:solidFill>
              </a:rPr>
              <a:t>устраняют</a:t>
            </a:r>
            <a:r>
              <a:rPr lang="ru-RU" dirty="0" smtClean="0">
                <a:solidFill>
                  <a:srgbClr val="7030A0"/>
                </a:solidFill>
              </a:rPr>
              <a:t> психогенную подавленность. </a:t>
            </a:r>
          </a:p>
          <a:p>
            <a:pPr lvl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Вместе с тем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dirty="0" smtClean="0"/>
              <a:t>слишком эмоциональные занятия могут привести к передозировке физической нагрузки и ухудшению состояния больного.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15436" cy="6500858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b="1" dirty="0" smtClean="0"/>
              <a:t>13. Различная степень напряжения </a:t>
            </a:r>
            <a:r>
              <a:rPr lang="ru-RU" dirty="0" smtClean="0"/>
              <a:t>больного при выполнении упражнений </a:t>
            </a:r>
            <a:r>
              <a:rPr lang="ru-RU" b="1" dirty="0" smtClean="0">
                <a:solidFill>
                  <a:srgbClr val="7030A0"/>
                </a:solidFill>
              </a:rPr>
              <a:t>изменяет нагрузку. </a:t>
            </a:r>
          </a:p>
          <a:p>
            <a:pPr lvl="0">
              <a:buNone/>
            </a:pPr>
            <a:r>
              <a:rPr lang="ru-RU" dirty="0" smtClean="0"/>
              <a:t>Для выполнения простых упражнений не требуется больших усилий. Они, обычно, не сопровождаются большой физической нагрузкой.</a:t>
            </a:r>
          </a:p>
          <a:p>
            <a:pPr lvl="0">
              <a:buNone/>
            </a:pPr>
            <a:r>
              <a:rPr lang="ru-RU" dirty="0" smtClean="0"/>
              <a:t> Иногда </a:t>
            </a:r>
            <a:r>
              <a:rPr lang="ru-RU" b="1" dirty="0" smtClean="0"/>
              <a:t>в зависимости от состояния ОДА </a:t>
            </a:r>
            <a:r>
              <a:rPr lang="ru-RU" dirty="0" smtClean="0"/>
              <a:t>выполнение простых упражнений может требовать значительного усилия со стороны больного (например, парез мышц). </a:t>
            </a:r>
          </a:p>
          <a:p>
            <a:pPr lvl="0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Поэтому </a:t>
            </a:r>
            <a:r>
              <a:rPr lang="ru-RU" dirty="0" smtClean="0"/>
              <a:t>всегда нужно </a:t>
            </a:r>
            <a:r>
              <a:rPr lang="ru-RU" dirty="0" smtClean="0">
                <a:solidFill>
                  <a:srgbClr val="0070C0"/>
                </a:solidFill>
              </a:rPr>
              <a:t>иметь в виду степень усилия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7030A0"/>
                </a:solidFill>
              </a:rPr>
              <a:t>необходимого для выполнения данного упражнения</a:t>
            </a:r>
            <a:r>
              <a:rPr lang="ru-RU" dirty="0" smtClean="0"/>
              <a:t>, при дозировке физических упражнений.</a:t>
            </a:r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643998" cy="6357982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14. Принцип рассеивания нагрузки с чередованием различных мышечных групп</a:t>
            </a:r>
            <a:r>
              <a:rPr lang="ru-RU" dirty="0" smtClean="0"/>
              <a:t>: позволяет подобрать </a:t>
            </a:r>
            <a:r>
              <a:rPr lang="ru-RU" dirty="0" smtClean="0">
                <a:solidFill>
                  <a:srgbClr val="C00000"/>
                </a:solidFill>
              </a:rPr>
              <a:t>оптимальную нагрузку</a:t>
            </a:r>
            <a:r>
              <a:rPr lang="ru-RU" dirty="0" smtClean="0"/>
              <a:t>.</a:t>
            </a:r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b="1" dirty="0" smtClean="0"/>
              <a:t>15. Использование предметов и снарядов </a:t>
            </a:r>
            <a:r>
              <a:rPr lang="ru-RU" dirty="0" smtClean="0"/>
              <a:t>влияет не только на </a:t>
            </a:r>
            <a:r>
              <a:rPr lang="ru-RU" dirty="0" smtClean="0">
                <a:solidFill>
                  <a:srgbClr val="7030A0"/>
                </a:solidFill>
              </a:rPr>
              <a:t>повышение</a:t>
            </a:r>
            <a:r>
              <a:rPr lang="ru-RU" dirty="0" smtClean="0"/>
              <a:t>, но и на </a:t>
            </a:r>
            <a:r>
              <a:rPr lang="ru-RU" dirty="0" smtClean="0">
                <a:solidFill>
                  <a:srgbClr val="0070C0"/>
                </a:solidFill>
              </a:rPr>
              <a:t>уменьшение</a:t>
            </a:r>
            <a:r>
              <a:rPr lang="ru-RU" dirty="0" smtClean="0"/>
              <a:t> нагрузки.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7000900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b="1" dirty="0" smtClean="0"/>
              <a:t>16. Плотность занятия. </a:t>
            </a:r>
          </a:p>
          <a:p>
            <a:pPr lvl="0">
              <a:buNone/>
            </a:pPr>
            <a:r>
              <a:rPr lang="ru-RU" dirty="0" smtClean="0"/>
              <a:t>Понятие плотности нагрузки обозначает </a:t>
            </a:r>
            <a:r>
              <a:rPr lang="ru-RU" u="sng" dirty="0" smtClean="0">
                <a:solidFill>
                  <a:srgbClr val="C00000"/>
                </a:solidFill>
              </a:rPr>
              <a:t>время, затраченное </a:t>
            </a:r>
            <a:r>
              <a:rPr lang="ru-RU" dirty="0" smtClean="0">
                <a:solidFill>
                  <a:srgbClr val="C00000"/>
                </a:solidFill>
              </a:rPr>
              <a:t>на фактическое выполнение упражнений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70C0"/>
                </a:solidFill>
              </a:rPr>
              <a:t>и выражается в процентах </a:t>
            </a:r>
            <a:r>
              <a:rPr lang="ru-RU" u="sng" dirty="0" smtClean="0">
                <a:solidFill>
                  <a:srgbClr val="0070C0"/>
                </a:solidFill>
              </a:rPr>
              <a:t>к общему времени </a:t>
            </a:r>
            <a:r>
              <a:rPr lang="ru-RU" dirty="0" smtClean="0">
                <a:solidFill>
                  <a:srgbClr val="0070C0"/>
                </a:solidFill>
              </a:rPr>
              <a:t>занятия. </a:t>
            </a:r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</a:rPr>
              <a:t>Объём нагрузки - это </a:t>
            </a:r>
            <a:r>
              <a:rPr lang="ru-RU" b="1" dirty="0" smtClean="0">
                <a:solidFill>
                  <a:srgbClr val="FF0000"/>
                </a:solidFill>
              </a:rPr>
              <a:t>общая работа</a:t>
            </a:r>
            <a:r>
              <a:rPr lang="ru-RU" dirty="0" smtClean="0"/>
              <a:t>, которая выполнена на занятии.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 стационарных больных </a:t>
            </a:r>
            <a:r>
              <a:rPr lang="ru-RU" dirty="0" smtClean="0"/>
              <a:t>плотность постепенно возрастает от 20-25 до 50%.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 </a:t>
            </a:r>
            <a:r>
              <a:rPr lang="ru-RU" b="1" dirty="0" err="1" smtClean="0">
                <a:solidFill>
                  <a:srgbClr val="FF0000"/>
                </a:solidFill>
              </a:rPr>
              <a:t>санаторно­курортном</a:t>
            </a:r>
            <a:r>
              <a:rPr lang="ru-RU" b="1" dirty="0" smtClean="0">
                <a:solidFill>
                  <a:srgbClr val="FF0000"/>
                </a:solidFill>
              </a:rPr>
              <a:t> лечении </a:t>
            </a:r>
            <a:r>
              <a:rPr lang="ru-RU" dirty="0" smtClean="0"/>
              <a:t>на тренирующем режиме допустима плотность занятий 80-90%. </a:t>
            </a:r>
          </a:p>
          <a:p>
            <a:pPr lvl="0">
              <a:buNone/>
            </a:pPr>
            <a:r>
              <a:rPr lang="ru-RU" dirty="0" smtClean="0"/>
              <a:t>Соответствие плотности занятия состоянию занимающихся ЛГ обеспечивается соблюдением оптимальной длительности перерывов между отдельными физическими упражнениями.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Плотность занятий зависит от состояния больного </a:t>
            </a:r>
            <a:r>
              <a:rPr lang="ru-RU" dirty="0" smtClean="0"/>
              <a:t>(инвалида): в ЛГ чаще используется </a:t>
            </a:r>
            <a:r>
              <a:rPr lang="ru-RU" dirty="0" smtClean="0">
                <a:solidFill>
                  <a:srgbClr val="0070C0"/>
                </a:solidFill>
              </a:rPr>
              <a:t>малая плотность </a:t>
            </a:r>
            <a:r>
              <a:rPr lang="ru-RU" dirty="0" smtClean="0"/>
              <a:t>занятий (до 50%), реже </a:t>
            </a:r>
            <a:r>
              <a:rPr lang="ru-RU" dirty="0" smtClean="0">
                <a:solidFill>
                  <a:srgbClr val="0070C0"/>
                </a:solidFill>
              </a:rPr>
              <a:t>средняя</a:t>
            </a:r>
            <a:r>
              <a:rPr lang="ru-RU" dirty="0" smtClean="0"/>
              <a:t> (до 75%); при занятиях с молодыми людьми, спортсменами - допустима </a:t>
            </a:r>
            <a:r>
              <a:rPr lang="ru-RU" dirty="0" smtClean="0">
                <a:solidFill>
                  <a:srgbClr val="0070C0"/>
                </a:solidFill>
              </a:rPr>
              <a:t>высокая</a:t>
            </a:r>
            <a:r>
              <a:rPr lang="ru-RU" dirty="0" smtClean="0"/>
              <a:t> плотность занятий.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>
                <a:solidFill>
                  <a:srgbClr val="002060"/>
                </a:solidFill>
              </a:rPr>
              <a:t>Заболевания сердца и сосудов </a:t>
            </a:r>
            <a:r>
              <a:rPr lang="ru-RU" sz="4800" b="1" dirty="0">
                <a:solidFill>
                  <a:srgbClr val="C00000"/>
                </a:solidFill>
              </a:rPr>
              <a:t>вызывают нарушения функций</a:t>
            </a:r>
            <a:r>
              <a:rPr lang="ru-RU" sz="4800" b="1" dirty="0">
                <a:solidFill>
                  <a:srgbClr val="002060"/>
                </a:solidFill>
              </a:rPr>
              <a:t>, проявляющиеся характерными симптомами, и </a:t>
            </a:r>
            <a:r>
              <a:rPr lang="ru-RU" sz="4800" b="1" dirty="0">
                <a:solidFill>
                  <a:srgbClr val="7030A0"/>
                </a:solidFill>
              </a:rPr>
              <a:t>вызывают разнообразные жалобы </a:t>
            </a:r>
            <a:r>
              <a:rPr lang="ru-RU" sz="4800" b="1" dirty="0">
                <a:solidFill>
                  <a:srgbClr val="002060"/>
                </a:solidFill>
              </a:rPr>
              <a:t>у больных.</a:t>
            </a:r>
            <a:r>
              <a:rPr lang="ru-RU" sz="4800" b="1" dirty="0"/>
              <a:t/>
            </a:r>
            <a:br>
              <a:rPr lang="ru-RU" sz="4800" b="1" dirty="0"/>
            </a:br>
            <a:endParaRPr lang="ru-RU" sz="4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628654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Т</a:t>
            </a:r>
            <a:r>
              <a:rPr lang="ru-RU" b="1" dirty="0" smtClean="0">
                <a:solidFill>
                  <a:srgbClr val="C00000"/>
                </a:solidFill>
              </a:rPr>
              <a:t>ахикардия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u="sng" dirty="0" smtClean="0">
                <a:solidFill>
                  <a:srgbClr val="C00000"/>
                </a:solidFill>
              </a:rPr>
              <a:t>компенсирует недостаточность кровообращения </a:t>
            </a:r>
            <a:r>
              <a:rPr lang="ru-RU" dirty="0" smtClean="0">
                <a:solidFill>
                  <a:srgbClr val="C00000"/>
                </a:solidFill>
              </a:rPr>
              <a:t>и может быть симптомом различных заболеваний. </a:t>
            </a:r>
            <a:r>
              <a:rPr lang="ru-RU" dirty="0" smtClean="0"/>
              <a:t>Больные ощущают тахикардию как сердцебиение, что обусловлено повышенной возбудимостью нервного аппарата.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Перебои</a:t>
            </a:r>
            <a:r>
              <a:rPr lang="ru-RU" dirty="0" smtClean="0"/>
              <a:t> в работе сердца </a:t>
            </a:r>
            <a:r>
              <a:rPr lang="ru-RU" dirty="0" smtClean="0">
                <a:solidFill>
                  <a:srgbClr val="C00000"/>
                </a:solidFill>
              </a:rPr>
              <a:t>проявляются в виде кратковременного «замирания» сердца </a:t>
            </a:r>
            <a:r>
              <a:rPr lang="ru-RU" dirty="0" smtClean="0"/>
              <a:t>и чаще всего бывают </a:t>
            </a:r>
            <a:r>
              <a:rPr lang="ru-RU" u="sng" dirty="0" smtClean="0"/>
              <a:t>вызваны компенсаторной паузой при экстрасистолах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Одышка</a:t>
            </a:r>
            <a:r>
              <a:rPr lang="ru-RU" dirty="0">
                <a:solidFill>
                  <a:srgbClr val="C00000"/>
                </a:solidFill>
              </a:rPr>
              <a:t> при заболеваниях </a:t>
            </a:r>
            <a:r>
              <a:rPr lang="ru-RU" dirty="0" err="1">
                <a:solidFill>
                  <a:srgbClr val="C00000"/>
                </a:solidFill>
              </a:rPr>
              <a:t>сердечно-сосудистой</a:t>
            </a:r>
            <a:r>
              <a:rPr lang="ru-RU" dirty="0">
                <a:solidFill>
                  <a:srgbClr val="C00000"/>
                </a:solidFill>
              </a:rPr>
              <a:t> системы </a:t>
            </a:r>
            <a:r>
              <a:rPr lang="ru-RU" dirty="0">
                <a:solidFill>
                  <a:srgbClr val="0070C0"/>
                </a:solidFill>
              </a:rPr>
              <a:t>приспособительная реакция</a:t>
            </a:r>
            <a:r>
              <a:rPr lang="ru-RU" dirty="0">
                <a:solidFill>
                  <a:srgbClr val="C00000"/>
                </a:solidFill>
              </a:rPr>
              <a:t>, направленная на </a:t>
            </a:r>
            <a:r>
              <a:rPr lang="ru-RU" u="sng" dirty="0">
                <a:solidFill>
                  <a:srgbClr val="C00000"/>
                </a:solidFill>
              </a:rPr>
              <a:t>компенсацию сердечной </a:t>
            </a:r>
            <a:r>
              <a:rPr lang="ru-RU" u="sng" dirty="0" smtClean="0">
                <a:solidFill>
                  <a:srgbClr val="C00000"/>
                </a:solidFill>
              </a:rPr>
              <a:t>недостаточности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</a:p>
          <a:p>
            <a:pPr>
              <a:buNone/>
            </a:pPr>
            <a:r>
              <a:rPr lang="ru-RU" dirty="0" smtClean="0"/>
              <a:t>Одышка </a:t>
            </a:r>
            <a:r>
              <a:rPr lang="ru-RU" dirty="0"/>
              <a:t>возникает </a:t>
            </a:r>
            <a:r>
              <a:rPr lang="ru-RU" b="1" dirty="0">
                <a:solidFill>
                  <a:srgbClr val="002060"/>
                </a:solidFill>
              </a:rPr>
              <a:t>вследствие накопления в крови недоокисленных продуктов обмена </a:t>
            </a:r>
            <a:r>
              <a:rPr lang="ru-RU" dirty="0"/>
              <a:t>(особенно углекислоты), которые вызывают раздражение хеморецепторов и дыхательного центра. </a:t>
            </a:r>
            <a:endParaRPr lang="ru-RU" dirty="0" smtClean="0"/>
          </a:p>
          <a:p>
            <a:pPr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Причиной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rgbClr val="7030A0"/>
                </a:solidFill>
              </a:rPr>
              <a:t>одышки </a:t>
            </a:r>
            <a:r>
              <a:rPr lang="ru-RU" u="sng" dirty="0"/>
              <a:t>может быть </a:t>
            </a:r>
            <a:r>
              <a:rPr lang="ru-RU" dirty="0"/>
              <a:t>также </a:t>
            </a:r>
            <a:r>
              <a:rPr lang="ru-RU" dirty="0">
                <a:solidFill>
                  <a:srgbClr val="FF0000"/>
                </a:solidFill>
              </a:rPr>
              <a:t>застой крови в легких </a:t>
            </a:r>
            <a:r>
              <a:rPr lang="ru-RU" dirty="0"/>
              <a:t>в связи с недостаточностью левого желудочка.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Отеки</a:t>
            </a:r>
            <a:r>
              <a:rPr lang="ru-RU" dirty="0" smtClean="0">
                <a:solidFill>
                  <a:srgbClr val="C00000"/>
                </a:solidFill>
              </a:rPr>
              <a:t> развиваются </a:t>
            </a:r>
            <a:r>
              <a:rPr lang="ru-RU" u="sng" dirty="0" smtClean="0">
                <a:solidFill>
                  <a:srgbClr val="C00000"/>
                </a:solidFill>
              </a:rPr>
              <a:t>при выраженной недостаточности кровообращения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Жидкость скапливается не только в подкожной клетчатке, но и во внутренних органах (набухают и увеличиваются печень, почки), а также в полостях тела (в брюшной полости — асцит, в полости плевры — гидроторакс).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 fontScale="77500" lnSpcReduction="20000"/>
          </a:bodyPr>
          <a:lstStyle/>
          <a:p>
            <a:r>
              <a:rPr lang="ru-RU" sz="3800" b="1" dirty="0">
                <a:solidFill>
                  <a:srgbClr val="C00000"/>
                </a:solidFill>
              </a:rPr>
              <a:t>Цианоз</a:t>
            </a:r>
            <a:r>
              <a:rPr lang="ru-RU" sz="3800" dirty="0">
                <a:solidFill>
                  <a:srgbClr val="C00000"/>
                </a:solidFill>
              </a:rPr>
              <a:t> — синюшная окраска кожных и слизистых покровов — является частым признаком </a:t>
            </a:r>
            <a:r>
              <a:rPr lang="ru-RU" sz="3800" u="sng" dirty="0">
                <a:solidFill>
                  <a:srgbClr val="C00000"/>
                </a:solidFill>
              </a:rPr>
              <a:t>нарушения кровообращения</a:t>
            </a:r>
            <a:r>
              <a:rPr lang="ru-RU" sz="3800" dirty="0">
                <a:solidFill>
                  <a:srgbClr val="C00000"/>
                </a:solidFill>
              </a:rPr>
              <a:t>. </a:t>
            </a:r>
            <a:endParaRPr lang="ru-RU" sz="38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800" dirty="0" smtClean="0"/>
              <a:t>Объясняется </a:t>
            </a:r>
            <a:r>
              <a:rPr lang="ru-RU" sz="3800" dirty="0"/>
              <a:t>это явление </a:t>
            </a:r>
            <a:r>
              <a:rPr lang="ru-RU" sz="3800" b="1" dirty="0">
                <a:solidFill>
                  <a:srgbClr val="7030A0"/>
                </a:solidFill>
              </a:rPr>
              <a:t>застоем крови </a:t>
            </a:r>
            <a:r>
              <a:rPr lang="ru-RU" sz="3800" dirty="0"/>
              <a:t>в расширенных </a:t>
            </a:r>
            <a:r>
              <a:rPr lang="ru-RU" sz="3800" dirty="0" err="1"/>
              <a:t>венулах</a:t>
            </a:r>
            <a:r>
              <a:rPr lang="ru-RU" sz="3800" dirty="0"/>
              <a:t> и </a:t>
            </a:r>
            <a:r>
              <a:rPr lang="ru-RU" sz="3800" dirty="0" smtClean="0"/>
              <a:t>капиллярах.</a:t>
            </a:r>
          </a:p>
          <a:p>
            <a:pPr>
              <a:buNone/>
            </a:pPr>
            <a:endParaRPr lang="ru-RU" sz="3800" dirty="0" smtClean="0"/>
          </a:p>
          <a:p>
            <a:r>
              <a:rPr lang="ru-RU" sz="3800" b="1" dirty="0" smtClean="0">
                <a:solidFill>
                  <a:srgbClr val="C00000"/>
                </a:solidFill>
              </a:rPr>
              <a:t>Кровохарканье</a:t>
            </a:r>
            <a:r>
              <a:rPr lang="ru-RU" sz="3800" dirty="0">
                <a:solidFill>
                  <a:srgbClr val="C00000"/>
                </a:solidFill>
              </a:rPr>
              <a:t> происходит при </a:t>
            </a:r>
            <a:r>
              <a:rPr lang="ru-RU" sz="3800" u="sng" dirty="0">
                <a:solidFill>
                  <a:srgbClr val="C00000"/>
                </a:solidFill>
              </a:rPr>
              <a:t>застое крови в малом кругу кровообращения</a:t>
            </a:r>
            <a:r>
              <a:rPr lang="ru-RU" sz="3800" dirty="0">
                <a:solidFill>
                  <a:srgbClr val="C00000"/>
                </a:solidFill>
              </a:rPr>
              <a:t>. </a:t>
            </a:r>
            <a:endParaRPr lang="ru-RU" sz="38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800" dirty="0" smtClean="0"/>
              <a:t>Обычно </a:t>
            </a:r>
            <a:r>
              <a:rPr lang="ru-RU" sz="3800" dirty="0"/>
              <a:t>выделяется небольшое количество крови вместе с мокротой. </a:t>
            </a:r>
            <a:endParaRPr lang="ru-RU" sz="3800" dirty="0" smtClean="0"/>
          </a:p>
          <a:p>
            <a:pPr>
              <a:buNone/>
            </a:pPr>
            <a:r>
              <a:rPr lang="ru-RU" sz="3800" dirty="0" smtClean="0"/>
              <a:t>Примесь </a:t>
            </a:r>
            <a:r>
              <a:rPr lang="ru-RU" sz="3800" dirty="0"/>
              <a:t>крови в мокроте объясняется прохождением эритроцитов через неповрежденную стенку капилляров и при разрыве мелких сосудов</a:t>
            </a:r>
            <a:r>
              <a:rPr lang="ru-RU" sz="3800" dirty="0" smtClean="0"/>
              <a:t>.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2622</Words>
  <Application>Microsoft Office PowerPoint</Application>
  <PresentationFormat>Экран (4:3)</PresentationFormat>
  <Paragraphs>206</Paragraphs>
  <Slides>48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1" baseType="lpstr">
      <vt:lpstr>Arial</vt:lpstr>
      <vt:lpstr>Calibri</vt:lpstr>
      <vt:lpstr>Тема Office</vt:lpstr>
      <vt:lpstr>___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Хроническая недостаточность сердца может иметь разную степень выраженности.</vt:lpstr>
      <vt:lpstr>Презентация PowerPoint</vt:lpstr>
      <vt:lpstr>Презентация PowerPoint</vt:lpstr>
      <vt:lpstr>Хроническая сосудистая недостаточность </vt:lpstr>
      <vt:lpstr>Противопоказания ЛФК при ССС</vt:lpstr>
      <vt:lpstr>Презентация PowerPoint</vt:lpstr>
      <vt:lpstr>Презентация PowerPoint</vt:lpstr>
      <vt:lpstr>Презентация PowerPoint</vt:lpstr>
      <vt:lpstr>При улучшении состояния больного </vt:lpstr>
      <vt:lpstr>Гипертоническая болезнь (эссенциальная гипертензия) </vt:lpstr>
      <vt:lpstr>Сосудистый паркинсонизм </vt:lpstr>
      <vt:lpstr>Вертебробазилярная недостаточность </vt:lpstr>
      <vt:lpstr>Ишемическая (коронарная) болезнь сердца (ИБС) </vt:lpstr>
      <vt:lpstr>Механизмы лечебного действия физических упражнений: </vt:lpstr>
      <vt:lpstr>Тонизирующее (стимулирующее) влияние физических упражнений. </vt:lpstr>
      <vt:lpstr>Трофическое действие физических упражнений. </vt:lpstr>
      <vt:lpstr>Механизмы формирования компенсации. </vt:lpstr>
      <vt:lpstr>Презентация PowerPoint</vt:lpstr>
      <vt:lpstr>Механизмы нормализации функций. </vt:lpstr>
      <vt:lpstr>Тренировка в ЛФК </vt:lpstr>
      <vt:lpstr>В ЛФК следует различать тренировку общую и тренировку специальную.  </vt:lpstr>
      <vt:lpstr>Презентация PowerPoint</vt:lpstr>
      <vt:lpstr>Дозировка физической нагрузки в ЛГ </vt:lpstr>
      <vt:lpstr>Схематично величину нагрузки делят на три категории: </vt:lpstr>
      <vt:lpstr>В ЛГ дозировка физической нагрузки определяется: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Частные методики ЛФК</dc:title>
  <dc:creator>User</dc:creator>
  <cp:lastModifiedBy>Владелец</cp:lastModifiedBy>
  <cp:revision>42</cp:revision>
  <dcterms:created xsi:type="dcterms:W3CDTF">2014-11-03T14:48:12Z</dcterms:created>
  <dcterms:modified xsi:type="dcterms:W3CDTF">2019-06-07T09:42:54Z</dcterms:modified>
</cp:coreProperties>
</file>