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69" r:id="rId3"/>
    <p:sldId id="291" r:id="rId4"/>
    <p:sldId id="309" r:id="rId5"/>
    <p:sldId id="278" r:id="rId6"/>
    <p:sldId id="259" r:id="rId7"/>
    <p:sldId id="265" r:id="rId8"/>
    <p:sldId id="266" r:id="rId9"/>
    <p:sldId id="296" r:id="rId10"/>
    <p:sldId id="28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3190" autoAdjust="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0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FD1B9-7F46-4654-B5F4-4C5DF8DE85F2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60DD1-9107-413E-9BE1-031C83648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195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60DD1-9107-413E-9BE1-031C83648DF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2540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39"/>
            <a:ext cx="8229600" cy="864097"/>
          </a:xfrm>
        </p:spPr>
        <p:txBody>
          <a:bodyPr>
            <a:normAutofit/>
          </a:bodyPr>
          <a:lstStyle/>
          <a:p>
            <a:r>
              <a:rPr lang="ru-RU" sz="1400" i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Государственное бюджетное дошкольное образовательное  </a:t>
            </a:r>
            <a:r>
              <a:rPr lang="ru-RU" sz="1400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учреждение</a:t>
            </a:r>
            <a:br>
              <a:rPr lang="ru-RU" sz="1400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1400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детский сад № 115 компенсирующего вида Фрунзенского </a:t>
            </a:r>
            <a:r>
              <a:rPr lang="ru-RU" sz="1400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района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8928992" cy="1080119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4600" b="1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ПРОЕКТ</a:t>
            </a:r>
            <a:endParaRPr lang="ru-RU" sz="2000" b="1" i="1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ru-RU" sz="2900" b="1" i="1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5800" b="1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«МОЯ СЕМЬЯ – МОЕ БОГАТСТВО»</a:t>
            </a:r>
          </a:p>
          <a:p>
            <a:pPr marL="0" indent="0" algn="ctr">
              <a:buNone/>
            </a:pP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b="1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Дмитрий\Desktop\ПРОЕКТ 2\Метод объединение\ФОНЫ\opekaspb_r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20888"/>
            <a:ext cx="4856088" cy="36420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19944" y="43651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4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12160" y="3284984"/>
            <a:ext cx="2252936" cy="3024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20000"/>
              </a:spcBef>
            </a:pPr>
            <a:r>
              <a:rPr lang="ru-RU" sz="1300" b="1" i="1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  <a:ea typeface="+mn-ea"/>
                <a:cs typeface="+mn-cs"/>
              </a:rPr>
              <a:t>Авторы проекта:</a:t>
            </a:r>
          </a:p>
          <a:p>
            <a:pPr lvl="0">
              <a:spcBef>
                <a:spcPct val="20000"/>
              </a:spcBef>
            </a:pPr>
            <a:r>
              <a:rPr lang="ru-RU" sz="1300" b="1" i="1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  <a:ea typeface="+mn-ea"/>
                <a:cs typeface="+mn-cs"/>
              </a:rPr>
              <a:t>Воспитатели гр. «Маргаритка»:</a:t>
            </a:r>
          </a:p>
          <a:p>
            <a:pPr lvl="0">
              <a:spcBef>
                <a:spcPct val="20000"/>
              </a:spcBef>
            </a:pPr>
            <a:r>
              <a:rPr lang="ru-RU" sz="1300" b="1" i="1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  <a:ea typeface="+mn-ea"/>
                <a:cs typeface="+mn-cs"/>
              </a:rPr>
              <a:t>Федорова Т. В.</a:t>
            </a:r>
          </a:p>
          <a:p>
            <a:pPr lvl="0">
              <a:spcBef>
                <a:spcPct val="20000"/>
              </a:spcBef>
            </a:pPr>
            <a:r>
              <a:rPr lang="ru-RU" sz="1300" b="1" i="1" dirty="0" err="1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  <a:ea typeface="+mn-ea"/>
                <a:cs typeface="+mn-cs"/>
              </a:rPr>
              <a:t>Видикова</a:t>
            </a:r>
            <a:r>
              <a:rPr lang="ru-RU" sz="1300" b="1" i="1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  <a:ea typeface="+mn-ea"/>
                <a:cs typeface="+mn-cs"/>
              </a:rPr>
              <a:t> Е. Н.</a:t>
            </a:r>
          </a:p>
          <a:p>
            <a:pPr lvl="0">
              <a:spcBef>
                <a:spcPct val="20000"/>
              </a:spcBef>
            </a:pPr>
            <a:endParaRPr lang="ru-RU" sz="1300" b="1" i="1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  <a:ea typeface="+mn-ea"/>
              <a:cs typeface="+mn-cs"/>
            </a:endParaRPr>
          </a:p>
          <a:p>
            <a:pPr lvl="0">
              <a:spcBef>
                <a:spcPct val="20000"/>
              </a:spcBef>
            </a:pPr>
            <a:r>
              <a:rPr lang="ru-RU" sz="1300" b="1" i="1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  <a:ea typeface="+mn-ea"/>
                <a:cs typeface="+mn-cs"/>
              </a:rPr>
              <a:t>Санкт-Петербург</a:t>
            </a:r>
          </a:p>
          <a:p>
            <a:pPr lvl="0">
              <a:spcBef>
                <a:spcPct val="20000"/>
              </a:spcBef>
            </a:pPr>
            <a:r>
              <a:rPr lang="ru-RU" sz="1300" b="1" i="1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  <a:ea typeface="+mn-ea"/>
                <a:cs typeface="+mn-cs"/>
              </a:rPr>
              <a:t>2018-2020 </a:t>
            </a:r>
            <a:r>
              <a:rPr lang="ru-RU" sz="1300" b="1" i="1" dirty="0" err="1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  <a:ea typeface="+mn-ea"/>
                <a:cs typeface="+mn-cs"/>
              </a:rPr>
              <a:t>уч.г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683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87624" y="692697"/>
            <a:ext cx="7270576" cy="158417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Дмитрий\Desktop\ПРОЕКТ 2\Метод объединение\картинки к презентации\908005_art-terapi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78329"/>
            <a:ext cx="4618337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416391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950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Arial Black" panose="020B0A04020102020204" pitchFamily="34" charset="0"/>
              </a:rPr>
              <a:t>ЦЕЛЬ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4248472" cy="5073427"/>
          </a:xfrm>
        </p:spPr>
        <p:txBody>
          <a:bodyPr>
            <a:normAutofit/>
          </a:bodyPr>
          <a:lstStyle/>
          <a:p>
            <a:pPr lvl="0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Социально-эмоциональное развитие дошкольников с ОВЗ.</a:t>
            </a:r>
          </a:p>
          <a:p>
            <a:pPr marL="0" lvl="0" indent="0">
              <a:buNone/>
            </a:pPr>
            <a:endParaRPr lang="ru-RU" sz="2000" b="1" i="1" dirty="0" smtClean="0">
              <a:solidFill>
                <a:schemeClr val="accent6">
                  <a:lumMod val="50000"/>
                </a:schemeClr>
              </a:solidFill>
              <a:latin typeface="Segoe UI Semibold" panose="020B0702040204020203" pitchFamily="34" charset="0"/>
            </a:endParaRPr>
          </a:p>
          <a:p>
            <a:pPr lvl="0"/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Гармонизация детско-родительских отношений.</a:t>
            </a: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F:\ПРОЕКТ 2\Метод объединение\картинки к презентации\image0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32502"/>
            <a:ext cx="3849902" cy="48191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2646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ЗАДАЧИ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1" y="908720"/>
            <a:ext cx="8214373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600" b="1" i="1" u="sng" dirty="0">
                <a:solidFill>
                  <a:srgbClr val="C00000"/>
                </a:solidFill>
                <a:latin typeface="Segoe UI Semibold" panose="020B0702040204020203" pitchFamily="34" charset="0"/>
              </a:rPr>
              <a:t>ПСИХОЛОГО-ПЕДАГОГИЧЕСКИЕ:</a:t>
            </a:r>
          </a:p>
          <a:p>
            <a:pPr lvl="0" algn="just"/>
            <a:r>
              <a:rPr lang="ru-RU" sz="1800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Развитие познавательной и творческой активности дошкольников;</a:t>
            </a:r>
          </a:p>
          <a:p>
            <a:pPr lvl="0" algn="just"/>
            <a:r>
              <a:rPr lang="ru-RU" sz="1800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Расширение ролевого диапазона  формирующейся личности ребенка;</a:t>
            </a:r>
          </a:p>
          <a:p>
            <a:pPr lvl="0" algn="just"/>
            <a:r>
              <a:rPr lang="ru-RU" sz="1800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Отработка механизмов  </a:t>
            </a:r>
            <a:r>
              <a:rPr lang="ru-RU" sz="1800" i="1" dirty="0" err="1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саморегуляции</a:t>
            </a:r>
            <a:r>
              <a:rPr lang="ru-RU" sz="1800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 и самоконтроля, развитие произвольности поведения;</a:t>
            </a:r>
          </a:p>
          <a:p>
            <a:pPr lvl="0" algn="just"/>
            <a:r>
              <a:rPr lang="ru-RU" sz="1800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Повышение самооценки ребенка, обретение веры в себя;</a:t>
            </a:r>
          </a:p>
          <a:p>
            <a:pPr lvl="0" algn="just"/>
            <a:r>
              <a:rPr lang="ru-RU" sz="1800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Усвоение общепринятых норм общения с другими людьми;</a:t>
            </a:r>
          </a:p>
          <a:p>
            <a:pPr lvl="0" algn="just"/>
            <a:r>
              <a:rPr lang="ru-RU" sz="1800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Психологическая помощь детям с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ОВЗ;</a:t>
            </a:r>
            <a:endParaRPr lang="ru-RU" sz="1800" i="1" dirty="0">
              <a:solidFill>
                <a:schemeClr val="accent6">
                  <a:lumMod val="50000"/>
                </a:schemeClr>
              </a:solidFill>
              <a:latin typeface="Segoe UI Semibold" panose="020B0702040204020203" pitchFamily="34" charset="0"/>
            </a:endParaRPr>
          </a:p>
          <a:p>
            <a:pPr lvl="0" algn="just"/>
            <a:r>
              <a:rPr lang="ru-RU" sz="1800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Установление и развитие отношений партнерства и сотрудничества родителя с ребенком;</a:t>
            </a:r>
          </a:p>
          <a:p>
            <a:pPr lvl="0" algn="just"/>
            <a:r>
              <a:rPr lang="ru-RU" sz="1800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Повышение  родительской компетентности в понимании внутренних переживаний и потребностей ребенка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;</a:t>
            </a:r>
            <a:endParaRPr lang="ru-RU" sz="1800" i="1" dirty="0">
              <a:solidFill>
                <a:schemeClr val="accent6">
                  <a:lumMod val="50000"/>
                </a:schemeClr>
              </a:solidFill>
              <a:latin typeface="Segoe UI Semibold" panose="020B0702040204020203" pitchFamily="34" charset="0"/>
            </a:endParaRPr>
          </a:p>
          <a:p>
            <a:pPr lvl="0" algn="just"/>
            <a:r>
              <a:rPr lang="ru-RU" sz="1800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Формирование единого психолого-педагогического пространства «семья-ребенок-педагог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».</a:t>
            </a:r>
            <a:r>
              <a:rPr lang="ru-RU" sz="1600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 </a:t>
            </a:r>
          </a:p>
        </p:txBody>
      </p:sp>
      <p:pic>
        <p:nvPicPr>
          <p:cNvPr id="3074" name="Picture 2" descr="F:\ПРОЕКТ 2\Метод объединение\к проекту\123971217____1__2_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3" y="0"/>
            <a:ext cx="1451085" cy="14510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021288"/>
            <a:ext cx="5688632" cy="836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1779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360" y="1268760"/>
            <a:ext cx="4690864" cy="4525963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2000" b="1" i="1" u="sng" dirty="0">
                <a:solidFill>
                  <a:srgbClr val="C00000"/>
                </a:solidFill>
                <a:latin typeface="Segoe UI Semibold" panose="020B0702040204020203" pitchFamily="34" charset="0"/>
              </a:rPr>
              <a:t>КОРРЕКЦИОННЫЕ</a:t>
            </a:r>
            <a:r>
              <a:rPr lang="ru-RU" sz="2000" b="1" i="1" u="sng" dirty="0" smtClean="0">
                <a:solidFill>
                  <a:srgbClr val="C00000"/>
                </a:solidFill>
                <a:latin typeface="Segoe UI Semibold" panose="020B0702040204020203" pitchFamily="34" charset="0"/>
              </a:rPr>
              <a:t>:</a:t>
            </a:r>
          </a:p>
          <a:p>
            <a:pPr marL="0" lvl="0" indent="0" algn="ctr">
              <a:buNone/>
            </a:pPr>
            <a:endParaRPr lang="ru-RU" sz="2000" b="1" i="1" u="sng" dirty="0">
              <a:solidFill>
                <a:srgbClr val="C00000"/>
              </a:solidFill>
              <a:latin typeface="Segoe UI Semibold" panose="020B0702040204020203" pitchFamily="34" charset="0"/>
            </a:endParaRPr>
          </a:p>
          <a:p>
            <a:pPr lvl="0"/>
            <a:r>
              <a:rPr lang="ru-RU" sz="2000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Развитие зрительного восприятия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.</a:t>
            </a:r>
          </a:p>
          <a:p>
            <a:pPr marL="0" lvl="0" indent="0">
              <a:buNone/>
            </a:pPr>
            <a:endParaRPr lang="ru-RU" sz="2000" i="1" dirty="0">
              <a:solidFill>
                <a:schemeClr val="accent6">
                  <a:lumMod val="50000"/>
                </a:schemeClr>
              </a:solidFill>
              <a:latin typeface="Segoe UI Semibold" panose="020B0702040204020203" pitchFamily="34" charset="0"/>
            </a:endParaRPr>
          </a:p>
          <a:p>
            <a:pPr lvl="0"/>
            <a:r>
              <a:rPr lang="ru-RU" sz="2000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Развитие эмоциональной сферы дошкольников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.</a:t>
            </a:r>
          </a:p>
          <a:p>
            <a:pPr marL="0" lvl="0" indent="0">
              <a:buNone/>
            </a:pPr>
            <a:endParaRPr lang="ru-RU" sz="2000" i="1" dirty="0">
              <a:solidFill>
                <a:schemeClr val="accent6">
                  <a:lumMod val="50000"/>
                </a:schemeClr>
              </a:solidFill>
              <a:latin typeface="Segoe UI Semibold" panose="020B0702040204020203" pitchFamily="34" charset="0"/>
            </a:endParaRPr>
          </a:p>
          <a:p>
            <a:pPr lvl="0"/>
            <a:r>
              <a:rPr lang="ru-RU" sz="2000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Развитие выразительности речи дошкольников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.</a:t>
            </a:r>
          </a:p>
          <a:p>
            <a:pPr marL="0" lvl="0" indent="0">
              <a:buNone/>
            </a:pPr>
            <a:endParaRPr lang="ru-RU" sz="2000" i="1" dirty="0">
              <a:solidFill>
                <a:schemeClr val="accent6">
                  <a:lumMod val="50000"/>
                </a:schemeClr>
              </a:solidFill>
              <a:latin typeface="Segoe UI Semibold" panose="020B0702040204020203" pitchFamily="34" charset="0"/>
            </a:endParaRPr>
          </a:p>
          <a:p>
            <a:pPr lvl="0"/>
            <a:r>
              <a:rPr lang="ru-RU" sz="2000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Развитие мелкой моторики рук</a:t>
            </a:r>
            <a:r>
              <a:rPr lang="ru-RU" sz="1800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548680"/>
            <a:ext cx="45849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+mj-cs"/>
              </a:rPr>
              <a:t>ЗАДАЧИ ПРОЕКТА: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2051" name="Picture 3" descr="F:\ПРОЕКТ 2\Метод объединение\картинки к презентации\myopia-childre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04864"/>
            <a:ext cx="3540834" cy="276815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7419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ТИП ПРОЕКТА</a:t>
            </a:r>
            <a:endParaRPr lang="ru-RU" sz="3200" b="1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19256" cy="46413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</a:rPr>
              <a:t>Долгосрочный социально-творческий. </a:t>
            </a:r>
          </a:p>
          <a:p>
            <a:pPr marL="0" indent="0" algn="just">
              <a:buNone/>
            </a:pPr>
            <a:r>
              <a:rPr lang="ru-RU" sz="2800" b="1" i="1" u="sng" dirty="0" smtClean="0">
                <a:solidFill>
                  <a:srgbClr val="C00000"/>
                </a:solidFill>
                <a:latin typeface="Segoe UI Semibold" panose="020B0702040204020203" pitchFamily="34" charset="0"/>
              </a:rPr>
              <a:t>ПРОДОЛЖИТЕЛЬНОСТЬ  ПРОЕКТА: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Segoe UI Semibold" panose="020B0702040204020203" pitchFamily="34" charset="0"/>
              </a:rPr>
              <a:t>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Segoe UI Semibold" panose="020B0702040204020203" pitchFamily="34" charset="0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2018-2019, 2019-2020 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учебный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год.</a:t>
            </a:r>
          </a:p>
          <a:p>
            <a:pPr marL="0" indent="0" algn="just">
              <a:buNone/>
            </a:pPr>
            <a:endParaRPr lang="ru-RU" sz="2800" b="1" i="1" dirty="0" smtClean="0">
              <a:solidFill>
                <a:schemeClr val="accent1">
                  <a:lumMod val="50000"/>
                </a:schemeClr>
              </a:solidFill>
              <a:latin typeface="Segoe UI Semibold" panose="020B0702040204020203" pitchFamily="34" charset="0"/>
            </a:endParaRPr>
          </a:p>
          <a:p>
            <a:pPr marL="0" indent="0" algn="just">
              <a:buNone/>
            </a:pPr>
            <a:r>
              <a:rPr lang="ru-RU" sz="2800" b="1" i="1" u="sng" dirty="0" smtClean="0">
                <a:solidFill>
                  <a:srgbClr val="C00000"/>
                </a:solidFill>
                <a:latin typeface="Segoe UI Semibold" panose="020B0702040204020203" pitchFamily="34" charset="0"/>
              </a:rPr>
              <a:t>УЧАСТНИКИ ПРОЕКТА: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Segoe UI Semibold" panose="020B0702040204020203" pitchFamily="34" charset="0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дети старшей группы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«Маргаритка», родители,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воспитатели и специалисты. 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Segoe UI Semibold" panose="020B0702040204020203" pitchFamily="34" charset="0"/>
            </a:endParaRPr>
          </a:p>
          <a:p>
            <a:pPr marL="0" indent="0" algn="just">
              <a:buNone/>
            </a:pPr>
            <a:endParaRPr lang="ru-RU" b="1" i="1" dirty="0">
              <a:solidFill>
                <a:schemeClr val="accent1">
                  <a:lumMod val="50000"/>
                </a:schemeClr>
              </a:solidFill>
              <a:latin typeface="Segoe UI Semibold" panose="020B0702040204020203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8634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ИСПОЛЬЗУЕМЫЕ СОВРЕМЕННЫЕ ТЕХНОЛОГИИ</a:t>
            </a:r>
            <a:endParaRPr lang="ru-RU" sz="3200" b="1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636912"/>
            <a:ext cx="7869560" cy="367240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Здоровье сберегающие технологии;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Технология личностно-ориентированного взаимодействия педагогов с детьми;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Технология «</a:t>
            </a:r>
            <a:r>
              <a:rPr lang="ru-RU" i="1" dirty="0" err="1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Портфолио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 дошкольника»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Технические средства оснащения;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Мультимедийное оборудование;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Интернет-ресурсы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Segoe UI Semibold" panose="020B0702040204020203" pitchFamily="34" charset="0"/>
            </a:endParaRPr>
          </a:p>
        </p:txBody>
      </p:sp>
      <p:pic>
        <p:nvPicPr>
          <p:cNvPr id="5124" name="Picture 4" descr="F:\ПРОЕКТ 2\Метод объединение\картинки к презентации\компьютер-выбрат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24744"/>
            <a:ext cx="1592037" cy="1592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3232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056784" cy="936104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ПОДГОТОВИТЕЛЬНЫЙ ЭТАП:</a:t>
            </a:r>
            <a:endParaRPr lang="ru-RU" sz="3200" b="1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Определение темы проекта.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Планирование цикла совместной деятельности для детей и их семей: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2018-2019 учебный год: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100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         </a:t>
            </a:r>
            <a:r>
              <a:rPr lang="ru-RU" sz="2100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 Праздничный досуг «День Матери»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100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         Спортивный досуг «Мама, папа, я – спортивная семья»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100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         Мюзикл посвященный дню 8 Марта.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2019-2020 учебный год: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Бабушки и дедушки – старшие родители»;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«Мама – солнышко мое»;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«Папа  - лучший друг»;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«Наша дружная семья»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Segoe UI Semibold" panose="020B0702040204020203" pitchFamily="34" charset="0"/>
            </a:endParaRPr>
          </a:p>
          <a:p>
            <a:pPr marL="400050" lvl="1" indent="0">
              <a:buNone/>
            </a:pPr>
            <a:endParaRPr lang="ru-RU" sz="16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96133">
            <a:off x="7802076" y="189795"/>
            <a:ext cx="1152128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437112"/>
            <a:ext cx="1282862" cy="128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3159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344" y="332656"/>
            <a:ext cx="8229600" cy="72008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ОСНОВНОЙ ЭТАП:</a:t>
            </a:r>
            <a:endParaRPr lang="ru-RU" sz="3200" b="1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6752"/>
            <a:ext cx="8137376" cy="4165923"/>
          </a:xfrm>
        </p:spPr>
        <p:txBody>
          <a:bodyPr>
            <a:normAutofit fontScale="62500" lnSpcReduction="20000"/>
          </a:bodyPr>
          <a:lstStyle/>
          <a:p>
            <a:pPr marL="0" lvl="0" indent="0">
              <a:buNone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</a:rPr>
              <a:t>Работа с детьми.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Непрерывная и совместная деятельность с детьми.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Чтение художественной литературы по теме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.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Segoe UI Semibold" panose="020B0702040204020203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Творческие задания на предложенные темы (индивидуальные и коллективные работы).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Совместные музыкальные вечера, досуги.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Организация и проведение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игр. 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Segoe UI Semibold" panose="020B0702040204020203" pitchFamily="34" charset="0"/>
            </a:endParaRPr>
          </a:p>
          <a:p>
            <a:pPr lvl="0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ea typeface="Calibri"/>
                <a:cs typeface="Times New Roman"/>
              </a:rPr>
              <a:t>Обогащение развивающей среды для реализации творческой и игровой активности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ea typeface="Calibri"/>
                <a:cs typeface="Times New Roman"/>
              </a:rPr>
              <a:t>.</a:t>
            </a:r>
            <a:endParaRPr lang="ru-RU" sz="60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anose="020B0702040204020203" pitchFamily="34" charset="0"/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Calibri"/>
                <a:cs typeface="Times New Roman"/>
              </a:rPr>
              <a:t>Взаимодействие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Calibri"/>
                <a:cs typeface="Times New Roman"/>
              </a:rPr>
              <a:t>с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Calibri"/>
                <a:cs typeface="Times New Roman"/>
              </a:rPr>
              <a:t>родителями.</a:t>
            </a:r>
            <a:endParaRPr lang="ru-RU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anose="020B0702040204020203" pitchFamily="34" charset="0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ea typeface="Calibri"/>
                <a:cs typeface="Times New Roman"/>
              </a:rPr>
              <a:t>Привлечение к участию в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ea typeface="Calibri"/>
                <a:cs typeface="Times New Roman"/>
              </a:rPr>
              <a:t>занятиях-тренингах;</a:t>
            </a:r>
            <a:endParaRPr lang="ru-RU" sz="2400" i="1" dirty="0">
              <a:solidFill>
                <a:schemeClr val="accent6">
                  <a:lumMod val="50000"/>
                </a:schemeClr>
              </a:solidFill>
              <a:latin typeface="Segoe UI Semibold" panose="020B0702040204020203" pitchFamily="34" charset="0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ea typeface="Calibri"/>
                <a:cs typeface="Times New Roman"/>
              </a:rPr>
              <a:t>Консультации по выполнению предложенных на дом заданий;</a:t>
            </a:r>
            <a:endParaRPr lang="ru-RU" sz="2400" i="1" dirty="0">
              <a:solidFill>
                <a:schemeClr val="accent6">
                  <a:lumMod val="50000"/>
                </a:schemeClr>
              </a:solidFill>
              <a:latin typeface="Segoe UI Semibold" panose="020B0702040204020203" pitchFamily="34" charset="0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ea typeface="Calibri"/>
                <a:cs typeface="Times New Roman"/>
              </a:rPr>
              <a:t>Знакомство с результатами деятельности детей в группе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ea typeface="Calibri"/>
                <a:cs typeface="Times New Roman"/>
              </a:rPr>
              <a:t>;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ea typeface="Calibri"/>
                <a:cs typeface="Times New Roman"/>
              </a:rPr>
              <a:t> </a:t>
            </a:r>
            <a:endParaRPr lang="ru-RU" sz="2400" i="1" dirty="0">
              <a:solidFill>
                <a:schemeClr val="accent6">
                  <a:lumMod val="50000"/>
                </a:schemeClr>
              </a:solidFill>
              <a:latin typeface="Segoe UI Semibold" panose="020B0702040204020203" pitchFamily="34" charset="0"/>
              <a:ea typeface="Calibri"/>
              <a:cs typeface="Times New Roman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</a:rPr>
              <a:t>Проведение праздничных досугов-тренингов для детей и взрослых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Segoe UI Semibold" panose="020B0702040204020203" pitchFamily="34" charset="0"/>
            </a:endParaRP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260709"/>
            <a:ext cx="4248472" cy="15716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7601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Промежуточные итоги проекта</a:t>
            </a:r>
            <a:br>
              <a:rPr lang="ru-RU" sz="3200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«Моя семья – мое богатство»</a:t>
            </a:r>
            <a:endParaRPr lang="ru-RU" sz="32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08912" cy="2880319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	</a:t>
            </a:r>
            <a:r>
              <a:rPr lang="ru-RU" sz="3400" b="1" i="1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Не </a:t>
            </a:r>
            <a:r>
              <a:rPr lang="ru-RU" sz="3400" b="1" i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смотря на то, что работа по проекту продолжается, </a:t>
            </a:r>
            <a:r>
              <a:rPr lang="ru-RU" sz="3400" b="1" i="1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уже можно </a:t>
            </a:r>
            <a:r>
              <a:rPr lang="ru-RU" sz="3400" b="1" i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отметить наличие </a:t>
            </a:r>
            <a:r>
              <a:rPr lang="ru-RU" sz="3400" b="1" i="1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некоторых положительных </a:t>
            </a:r>
            <a:r>
              <a:rPr lang="ru-RU" sz="3400" b="1" i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результатов. </a:t>
            </a:r>
            <a:endParaRPr lang="ru-RU" sz="3400" b="1" i="1" dirty="0" smtClean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3400" b="1" i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	</a:t>
            </a:r>
            <a:r>
              <a:rPr lang="ru-RU" sz="3400" b="1" i="1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Подготовка </a:t>
            </a:r>
            <a:r>
              <a:rPr lang="ru-RU" sz="3400" b="1" i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и проведение совместных занятий  </a:t>
            </a:r>
            <a:r>
              <a:rPr lang="ru-RU" sz="3400" b="1" i="1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способствовали: включению родителей </a:t>
            </a:r>
            <a:r>
              <a:rPr lang="ru-RU" sz="3400" b="1" i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в активную жизнь детского сада, сближению с педагогами и собственными детьми. Для родителей стала более понятной работа педагогов. </a:t>
            </a:r>
            <a:endParaRPr lang="ru-RU" sz="3400" b="1" i="1" dirty="0" smtClean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3400" b="1" i="1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	Некоторые виды деятельности, помогли детям осознать себя важной, незаменимой, полноценной частью коллектива группы и своей семьи.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400" b="1" i="1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	</a:t>
            </a:r>
            <a:endParaRPr lang="ru-RU" sz="3400" b="1" i="1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507" t="16758" r="4410" b="22748"/>
          <a:stretch/>
        </p:blipFill>
        <p:spPr bwMode="auto">
          <a:xfrm>
            <a:off x="2699792" y="4221088"/>
            <a:ext cx="4045574" cy="2037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36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2470</TotalTime>
  <Words>371</Words>
  <Application>Microsoft Office PowerPoint</Application>
  <PresentationFormat>Экран (4:3)</PresentationFormat>
  <Paragraphs>81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Государственное бюджетное дошкольное образовательное  учреждение  детский сад № 115 компенсирующего вида Фрунзенского района</vt:lpstr>
      <vt:lpstr>ЦЕЛЬ ПРОЕКТА:</vt:lpstr>
      <vt:lpstr>ЗАДАЧИ ПРОЕКТА:</vt:lpstr>
      <vt:lpstr>Слайд 4</vt:lpstr>
      <vt:lpstr>ТИП ПРОЕКТА</vt:lpstr>
      <vt:lpstr>ИСПОЛЬЗУЕМЫЕ СОВРЕМЕННЫЕ ТЕХНОЛОГИИ</vt:lpstr>
      <vt:lpstr>ПОДГОТОВИТЕЛЬНЫЙ ЭТАП:</vt:lpstr>
      <vt:lpstr>ОСНОВНОЙ ЭТАП:</vt:lpstr>
      <vt:lpstr>Промежуточные итоги проекта «Моя семья – мое богатство»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Windows User</cp:lastModifiedBy>
  <cp:revision>203</cp:revision>
  <cp:lastPrinted>2018-04-03T11:51:08Z</cp:lastPrinted>
  <dcterms:created xsi:type="dcterms:W3CDTF">2017-11-10T18:32:32Z</dcterms:created>
  <dcterms:modified xsi:type="dcterms:W3CDTF">2019-06-07T09:54:17Z</dcterms:modified>
</cp:coreProperties>
</file>