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2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631A-B2D3-4BC2-8188-1454FD48A785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D8416-2521-4DAC-9F17-460F523B4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631A-B2D3-4BC2-8188-1454FD48A785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D8416-2521-4DAC-9F17-460F523B4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631A-B2D3-4BC2-8188-1454FD48A785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D8416-2521-4DAC-9F17-460F523B4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631A-B2D3-4BC2-8188-1454FD48A785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D8416-2521-4DAC-9F17-460F523B4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631A-B2D3-4BC2-8188-1454FD48A785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D8416-2521-4DAC-9F17-460F523B4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631A-B2D3-4BC2-8188-1454FD48A785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D8416-2521-4DAC-9F17-460F523B4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631A-B2D3-4BC2-8188-1454FD48A785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D8416-2521-4DAC-9F17-460F523B4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631A-B2D3-4BC2-8188-1454FD48A785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D8416-2521-4DAC-9F17-460F523B4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631A-B2D3-4BC2-8188-1454FD48A785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D8416-2521-4DAC-9F17-460F523B4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631A-B2D3-4BC2-8188-1454FD48A785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D8416-2521-4DAC-9F17-460F523B4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7631A-B2D3-4BC2-8188-1454FD48A785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E0D8416-2521-4DAC-9F17-460F523B4E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627631A-B2D3-4BC2-8188-1454FD48A785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E0D8416-2521-4DAC-9F17-460F523B4E5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Делопроизводитель 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714752"/>
            <a:ext cx="7854696" cy="1266384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Общая характеристика</a:t>
            </a:r>
          </a:p>
          <a:p>
            <a:r>
              <a:rPr lang="ru-RU" sz="2800" i="1" dirty="0" smtClean="0"/>
              <a:t> профессии </a:t>
            </a:r>
            <a:endParaRPr lang="ru-RU" sz="2800" i="1" dirty="0"/>
          </a:p>
        </p:txBody>
      </p:sp>
      <p:pic>
        <p:nvPicPr>
          <p:cNvPr id="4" name="Рисунок 3" descr="http://prof.biografguru.ru/subdmn/prof/img/38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3571876"/>
            <a:ext cx="2428892" cy="29289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ctrTitle"/>
          </p:nvPr>
        </p:nvSpPr>
        <p:spPr>
          <a:xfrm>
            <a:off x="214282" y="5643578"/>
            <a:ext cx="8208838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 smtClean="0">
                <a:solidFill>
                  <a:schemeClr val="tx1"/>
                </a:solidFill>
              </a:rPr>
              <a:t>Гаврила Романович Державин</a:t>
            </a:r>
            <a:endParaRPr lang="ru-RU" sz="4900" dirty="0">
              <a:solidFill>
                <a:schemeClr val="tx1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42910" y="285728"/>
            <a:ext cx="7673748" cy="1752600"/>
          </a:xfrm>
        </p:spPr>
        <p:txBody>
          <a:bodyPr/>
          <a:lstStyle/>
          <a:p>
            <a:pPr algn="ctr"/>
            <a:r>
              <a:rPr lang="ru-RU" sz="2000" dirty="0" smtClean="0"/>
              <a:t>Гаврила Романович Державин около двух лет прослужил личным секретарем Екатерины II и был так ретив в исполнении своих обязанностей, что его перевели из секретарей в сенаторы, дабы не надоедал государыне своими вздорными и запутанными делами.</a:t>
            </a:r>
          </a:p>
          <a:p>
            <a:pPr algn="ctr"/>
            <a:endParaRPr lang="ru-RU" dirty="0"/>
          </a:p>
        </p:txBody>
      </p:sp>
      <p:pic>
        <p:nvPicPr>
          <p:cNvPr id="8" name="Picture 6" descr="http://www.grafomanam.net/poems_images/2614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28802"/>
            <a:ext cx="2581275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http://shop.machaon.kiev.ua/media/eshop/image_3223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1928803"/>
            <a:ext cx="237490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fotopodarok-2010.narod.ru/portret/images/11_0069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1928802"/>
            <a:ext cx="2486025" cy="3454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714884"/>
            <a:ext cx="7851648" cy="18288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Михаил Сперанский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714356"/>
            <a:ext cx="7854696" cy="17526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Один из самых справедливых политиков России Михаил Сперанский в начале своей блистательной карьеры  был личным секретарем влиятельного вельможи, князя Куракина.  Следующим этапом стала должность  статс-секретаря при Александре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en-US" dirty="0" smtClean="0"/>
              <a:t>I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357430"/>
            <a:ext cx="2714602" cy="3286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http://chron.eduhmao.ru/img_2_12_1_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428868"/>
            <a:ext cx="432117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5029200"/>
            <a:ext cx="7851648" cy="8286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Михаил Глинка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58" y="428604"/>
            <a:ext cx="7854696" cy="17526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cs typeface="Times New Roman" pitchFamily="18" charset="0"/>
              </a:rPr>
              <a:t>Первым рабочим местом композитора Михаила Глинки было место секретаря в канцелярии Совета путей сообщения. Он часами сидел за столом с пером и бумагой и писал. Что писал – это никого не интересовало.  А  Глинка писал романсы.</a:t>
            </a:r>
            <a:endParaRPr lang="ru-RU" dirty="0"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2276475"/>
            <a:ext cx="2286000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http://intoclassics.net/_nw/117/172020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2276475"/>
            <a:ext cx="4202112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572008"/>
            <a:ext cx="7851648" cy="1828800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Антуан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Галлан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71480"/>
            <a:ext cx="7854696" cy="1752600"/>
          </a:xfrm>
        </p:spPr>
        <p:txBody>
          <a:bodyPr/>
          <a:lstStyle/>
          <a:p>
            <a:pPr algn="ctr"/>
            <a:r>
              <a:rPr lang="ru-RU" dirty="0" smtClean="0"/>
              <a:t>Секретарь французского посольства  в  Стамбуле </a:t>
            </a:r>
            <a:r>
              <a:rPr lang="ru-RU" dirty="0" err="1" smtClean="0"/>
              <a:t>Антуан</a:t>
            </a:r>
            <a:r>
              <a:rPr lang="ru-RU" dirty="0" smtClean="0"/>
              <a:t> </a:t>
            </a:r>
            <a:r>
              <a:rPr lang="ru-RU" dirty="0" err="1" smtClean="0"/>
              <a:t>Галлан</a:t>
            </a:r>
            <a:r>
              <a:rPr lang="ru-RU" dirty="0" smtClean="0"/>
              <a:t> в один свободный день купил  на базаре старую арабскую рукопись «1001 ночь». Он перевел ее, издал и этим обессмертил свое имя. 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428868"/>
            <a:ext cx="2655573" cy="27098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http://klik.vl.ru/UserFiles/Image/Books/img681_16024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571744"/>
            <a:ext cx="2662793" cy="23926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6" descr="http://www.machaon.net/img/book/big/978-5-18-000652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2357431"/>
            <a:ext cx="2690622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286388"/>
            <a:ext cx="7851648" cy="15716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Агата Кристи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85728"/>
            <a:ext cx="7854696" cy="225266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Секретарь английского археолога Макса </a:t>
            </a:r>
            <a:r>
              <a:rPr lang="ru-RU" dirty="0" err="1" smtClean="0"/>
              <a:t>Меллоуна</a:t>
            </a:r>
            <a:r>
              <a:rPr lang="ru-RU" dirty="0" smtClean="0"/>
              <a:t> писала романы, которыми зачитывались во всем мире. Тиражи ее произведений уступают только Библии. Но, тем не менее, она считала, что главной для нее является именно работа секретаря.</a:t>
            </a:r>
          </a:p>
          <a:p>
            <a:pPr algn="ctr"/>
            <a:r>
              <a:rPr lang="ru-RU" dirty="0" smtClean="0"/>
              <a:t> Ее звали </a:t>
            </a:r>
            <a:r>
              <a:rPr lang="ru-RU" b="1" dirty="0" smtClean="0"/>
              <a:t>Агата Кристи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428868"/>
            <a:ext cx="221457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2285992"/>
            <a:ext cx="2725738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4714884"/>
            <a:ext cx="7851648" cy="1828800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Джоанн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Роулинг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71472" y="500042"/>
            <a:ext cx="7854696" cy="17526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err="1" smtClean="0"/>
              <a:t>Джоанн</a:t>
            </a:r>
            <a:r>
              <a:rPr lang="ru-RU" dirty="0" smtClean="0"/>
              <a:t> </a:t>
            </a:r>
            <a:r>
              <a:rPr lang="ru-RU" dirty="0" err="1" smtClean="0"/>
              <a:t>Роулинг</a:t>
            </a:r>
            <a:r>
              <a:rPr lang="ru-RU" dirty="0" smtClean="0"/>
              <a:t> стала работать секретарем сразу после окончания университета и была, по ее признанию, «самым худшим секретарем в мире», поскольку параллельно писала рассказы и забывала о своих прямых обязанностях. </a:t>
            </a:r>
            <a:endParaRPr lang="ru-RU" dirty="0"/>
          </a:p>
        </p:txBody>
      </p:sp>
      <p:pic>
        <p:nvPicPr>
          <p:cNvPr id="7" name="Picture 3" descr="http://jurnalyst.ru/wp-content/uploads/2012/12/%D0%94%D0%B6%D0%BE%D0%B0%D0%BD-%D0%A0%D0%BE%D1%83%D0%BB%D0%B8%D0%BD%D0%B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85992"/>
            <a:ext cx="3729038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http://games.mail.ru/pic/pc/gallery/2d/05/6c0c1e0e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2214554"/>
            <a:ext cx="4684713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2357430"/>
            <a:ext cx="7772400" cy="1785950"/>
          </a:xfrm>
        </p:spPr>
        <p:txBody>
          <a:bodyPr/>
          <a:lstStyle/>
          <a:p>
            <a:pPr algn="ctr"/>
            <a:r>
              <a:rPr lang="ru-RU" sz="4000" i="1" dirty="0" smtClean="0">
                <a:solidFill>
                  <a:schemeClr val="tx1"/>
                </a:solidFill>
              </a:rPr>
              <a:t>Возможно, здесь будет ваша фотография…</a:t>
            </a:r>
            <a:endParaRPr lang="ru-RU" sz="40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469190"/>
          </a:xfrm>
        </p:spPr>
        <p:txBody>
          <a:bodyPr/>
          <a:lstStyle/>
          <a:p>
            <a:pPr algn="ctr"/>
            <a:r>
              <a:rPr lang="ru-RU" dirty="0" smtClean="0"/>
              <a:t>Удачи </a:t>
            </a:r>
            <a:r>
              <a:rPr lang="ru-RU" dirty="0" smtClean="0"/>
              <a:t>вам </a:t>
            </a:r>
            <a:r>
              <a:rPr lang="ru-RU" dirty="0" smtClean="0"/>
              <a:t>в освоении профессии!</a:t>
            </a:r>
            <a:endParaRPr lang="ru-RU" dirty="0"/>
          </a:p>
        </p:txBody>
      </p:sp>
      <p:pic>
        <p:nvPicPr>
          <p:cNvPr id="8" name="Picture 2" descr="D:\!!! Документы и Р.С. - Не трогать!!!!!!!\Рабочий стол\удачного дня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643050"/>
            <a:ext cx="5429256" cy="493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5572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Немного истории…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714612" y="2143116"/>
            <a:ext cx="5711556" cy="283802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1800" dirty="0" smtClean="0">
                <a:latin typeface="Constantia" pitchFamily="18" charset="0"/>
              </a:rPr>
              <a:t>Исторически профессия делопроизводителя сложилась из родственных профессий: писаря, секретаря, личного помощника представителя власти. Письменные документы, дошедшие до нашего времени, показывают, что уже в X веке в древнерусском государстве была культура написания документов.  В конце </a:t>
            </a:r>
            <a:r>
              <a:rPr lang="en-US" sz="1800" dirty="0" smtClean="0">
                <a:latin typeface="Constantia" pitchFamily="18" charset="0"/>
              </a:rPr>
              <a:t> </a:t>
            </a:r>
            <a:r>
              <a:rPr lang="ru-RU" sz="1800" dirty="0" smtClean="0">
                <a:latin typeface="Constantia" pitchFamily="18" charset="0"/>
              </a:rPr>
              <a:t>прошлого века появилась профессия «делопроизводитель».</a:t>
            </a:r>
            <a:endParaRPr lang="ru-RU" sz="1800" dirty="0">
              <a:latin typeface="Constantia" pitchFamily="18" charset="0"/>
            </a:endParaRPr>
          </a:p>
        </p:txBody>
      </p:sp>
      <p:pic>
        <p:nvPicPr>
          <p:cNvPr id="6" name="Picture 2" descr="http://do.gendocs.ru/pars_docs/tw_refs/51/50814/50814_html_416a8f51.jpg"/>
          <p:cNvPicPr>
            <a:picLocks noChangeAspect="1" noChangeArrowheads="1"/>
          </p:cNvPicPr>
          <p:nvPr/>
        </p:nvPicPr>
        <p:blipFill>
          <a:blip r:embed="rId2"/>
          <a:srcRect r="52174" b="49823"/>
          <a:stretch>
            <a:fillRect/>
          </a:stretch>
        </p:blipFill>
        <p:spPr bwMode="auto">
          <a:xfrm>
            <a:off x="571472" y="1000108"/>
            <a:ext cx="1285884" cy="9950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://do.gendocs.ru/pars_docs/tw_refs/51/50814/50814_html_416a8f51.jpg"/>
          <p:cNvPicPr>
            <a:picLocks noChangeAspect="1" noChangeArrowheads="1"/>
          </p:cNvPicPr>
          <p:nvPr/>
        </p:nvPicPr>
        <p:blipFill>
          <a:blip r:embed="rId2"/>
          <a:srcRect l="50000" r="4347" b="47183"/>
          <a:stretch>
            <a:fillRect/>
          </a:stretch>
        </p:blipFill>
        <p:spPr bwMode="auto">
          <a:xfrm>
            <a:off x="642910" y="2071678"/>
            <a:ext cx="1273373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http://do.gendocs.ru/pars_docs/tw_refs/51/50814/50814_html_416a8f51.jpg"/>
          <p:cNvPicPr>
            <a:picLocks noChangeAspect="1" noChangeArrowheads="1"/>
          </p:cNvPicPr>
          <p:nvPr/>
        </p:nvPicPr>
        <p:blipFill>
          <a:blip r:embed="rId2"/>
          <a:srcRect t="50176" r="56521"/>
          <a:stretch>
            <a:fillRect/>
          </a:stretch>
        </p:blipFill>
        <p:spPr bwMode="auto">
          <a:xfrm>
            <a:off x="714348" y="3429000"/>
            <a:ext cx="1214446" cy="1071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http://do.gendocs.ru/pars_docs/tw_refs/51/50814/50814_html_416a8f51.jpg"/>
          <p:cNvPicPr>
            <a:picLocks noChangeAspect="1" noChangeArrowheads="1"/>
          </p:cNvPicPr>
          <p:nvPr/>
        </p:nvPicPr>
        <p:blipFill>
          <a:blip r:embed="rId2"/>
          <a:srcRect l="45652" t="50176"/>
          <a:stretch>
            <a:fillRect/>
          </a:stretch>
        </p:blipFill>
        <p:spPr bwMode="auto">
          <a:xfrm>
            <a:off x="714347" y="4572008"/>
            <a:ext cx="1219209" cy="1143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00042"/>
            <a:ext cx="7851648" cy="207170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Содержание труда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Делопроизводитель – специалист по работе с документацией. Делопроизводитель может работать в любой организации, имеющей документооборот.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571480"/>
            <a:ext cx="7854696" cy="592935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Должностные обязанности делопроизводителя зависят от сферы деятельности и величины компании-работодателя, при этом основные функции заключаются в следующем: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dirty="0" smtClean="0"/>
              <a:t>ведение документооборота компании;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dirty="0" smtClean="0"/>
              <a:t>регистрация и обработка корреспонденции;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dirty="0" smtClean="0"/>
              <a:t>ведение телефонных переговоров и работа с клиентами;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dirty="0" smtClean="0"/>
              <a:t>контроль своевременного исполнения документов;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dirty="0" smtClean="0"/>
              <a:t>ведение архива документов;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dirty="0" smtClean="0"/>
              <a:t>знание основных положений ЕГСД (Единой государственной системы делопроизводства) и нормативно-правовых актов, содержащих правила ведения документации в определенной организации;</a:t>
            </a:r>
          </a:p>
          <a:p>
            <a:pPr algn="just"/>
            <a:r>
              <a:rPr lang="ru-RU" dirty="0" smtClean="0"/>
              <a:t>В некоторых компаниях делопроизводитель занимается переводом корреспонденции и документов с английского на русский и наоборот.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5572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Личные качества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000240"/>
            <a:ext cx="7854696" cy="4286280"/>
          </a:xfrm>
        </p:spPr>
        <p:txBody>
          <a:bodyPr>
            <a:normAutofit fontScale="55000" lnSpcReduction="200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3600" dirty="0" smtClean="0"/>
              <a:t>Умение ладить с людьми.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600" dirty="0" smtClean="0"/>
              <a:t>Общительность.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600" dirty="0" smtClean="0"/>
              <a:t>Доброжелательность.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600" dirty="0" smtClean="0"/>
              <a:t>Эмоциональная устойчивость.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600" dirty="0" smtClean="0"/>
              <a:t>Самообладание.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600" dirty="0" smtClean="0"/>
              <a:t>Ответственность.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600" dirty="0" smtClean="0"/>
              <a:t> Организованность.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600" dirty="0" smtClean="0"/>
              <a:t>Хорошая оперативная память.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600" dirty="0" smtClean="0"/>
              <a:t>Способность концентрировать и распределять внимание.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600" dirty="0" smtClean="0"/>
              <a:t> Хорошая зрительно-моторная координация.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600" dirty="0" smtClean="0"/>
              <a:t> Общая культура и правильная речь.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3600" dirty="0" smtClean="0"/>
              <a:t>Часто - знание иностранного языка.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1214422"/>
            <a:ext cx="7643866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Квалификационные требования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0034" y="2786058"/>
            <a:ext cx="7854696" cy="2838020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/>
              <a:t>Высшее  (</a:t>
            </a:r>
            <a:r>
              <a:rPr lang="ru-RU" dirty="0" err="1" smtClean="0"/>
              <a:t>средне-специальное</a:t>
            </a:r>
            <a:r>
              <a:rPr lang="ru-RU" dirty="0" smtClean="0"/>
              <a:t>) образование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Владение ПК и офисной техникой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Знание делопроизводства 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Умение вести коммуникации с клиентами</a:t>
            </a:r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7715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Медицинские противопоказания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3000372"/>
            <a:ext cx="7854696" cy="1980764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/>
              <a:t>Заболевания органов дыхания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Заболевания </a:t>
            </a:r>
            <a:r>
              <a:rPr lang="ru-RU" dirty="0" err="1" smtClean="0"/>
              <a:t>сердечно-сосудистой</a:t>
            </a:r>
            <a:r>
              <a:rPr lang="ru-RU" dirty="0" smtClean="0"/>
              <a:t> системы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Заболевания нервной системы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 rot="10800000" flipV="1">
            <a:off x="533400" y="1643050"/>
            <a:ext cx="7851648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Родственные специальности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2571744"/>
            <a:ext cx="7854696" cy="2409392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/>
              <a:t>Диспетчер на телефоне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Секретарь-машинистка 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Секретарь-референт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Сотрудник справочной службы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843218"/>
          </a:xfrm>
        </p:spPr>
        <p:txBody>
          <a:bodyPr/>
          <a:lstStyle/>
          <a:p>
            <a:pPr algn="ctr"/>
            <a:r>
              <a:rPr lang="ru-RU" dirty="0" smtClean="0"/>
              <a:t>Немного о известных секретарях…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86</TotalTime>
  <Words>422</Words>
  <Application>Microsoft Office PowerPoint</Application>
  <PresentationFormat>Экран (4:3)</PresentationFormat>
  <Paragraphs>61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Делопроизводитель </vt:lpstr>
      <vt:lpstr>Немного истории…</vt:lpstr>
      <vt:lpstr>Содержание труда</vt:lpstr>
      <vt:lpstr>Презентация PowerPoint</vt:lpstr>
      <vt:lpstr>Личные качества </vt:lpstr>
      <vt:lpstr>Квалификационные требования</vt:lpstr>
      <vt:lpstr>Медицинские противопоказания</vt:lpstr>
      <vt:lpstr>Родственные специальности</vt:lpstr>
      <vt:lpstr>Немного о известных секретарях…</vt:lpstr>
      <vt:lpstr>Гаврила Романович Державин</vt:lpstr>
      <vt:lpstr>Михаил Сперанский</vt:lpstr>
      <vt:lpstr>Михаил Глинка</vt:lpstr>
      <vt:lpstr>Антуан Галлан</vt:lpstr>
      <vt:lpstr>Агата Кристи</vt:lpstr>
      <vt:lpstr>Джоанн Роулинг</vt:lpstr>
      <vt:lpstr>Возможно, здесь будет ваша фотография…</vt:lpstr>
      <vt:lpstr>Удачи вам в освоении профессии!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Делопроизводитель </dc:title>
  <dc:creator>Центр</dc:creator>
  <cp:lastModifiedBy>user</cp:lastModifiedBy>
  <cp:revision>3</cp:revision>
  <dcterms:created xsi:type="dcterms:W3CDTF">2016-09-11T10:05:41Z</dcterms:created>
  <dcterms:modified xsi:type="dcterms:W3CDTF">2017-04-27T02:55:52Z</dcterms:modified>
</cp:coreProperties>
</file>