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4"/>
  </p:sldMasterIdLst>
  <p:sldIdLst>
    <p:sldId id="265" r:id="rId5"/>
    <p:sldId id="287" r:id="rId6"/>
    <p:sldId id="290" r:id="rId7"/>
    <p:sldId id="266" r:id="rId8"/>
    <p:sldId id="263" r:id="rId9"/>
    <p:sldId id="267" r:id="rId10"/>
    <p:sldId id="288" r:id="rId11"/>
    <p:sldId id="276" r:id="rId12"/>
    <p:sldId id="279" r:id="rId13"/>
    <p:sldId id="280" r:id="rId14"/>
    <p:sldId id="274" r:id="rId15"/>
    <p:sldId id="289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D74C1-172A-4C5F-8CB3-CD4D567AB9FC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BA9A-F6E5-441B-9DAC-9347EBF7E4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D74C1-172A-4C5F-8CB3-CD4D567AB9FC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BA9A-F6E5-441B-9DAC-9347EBF7E4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D74C1-172A-4C5F-8CB3-CD4D567AB9FC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BA9A-F6E5-441B-9DAC-9347EBF7E4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D74C1-172A-4C5F-8CB3-CD4D567AB9FC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BA9A-F6E5-441B-9DAC-9347EBF7E4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D74C1-172A-4C5F-8CB3-CD4D567AB9FC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BA9A-F6E5-441B-9DAC-9347EBF7E4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D74C1-172A-4C5F-8CB3-CD4D567AB9FC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BA9A-F6E5-441B-9DAC-9347EBF7E4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D74C1-172A-4C5F-8CB3-CD4D567AB9FC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BA9A-F6E5-441B-9DAC-9347EBF7E4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D74C1-172A-4C5F-8CB3-CD4D567AB9FC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BA9A-F6E5-441B-9DAC-9347EBF7E4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D74C1-172A-4C5F-8CB3-CD4D567AB9FC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BA9A-F6E5-441B-9DAC-9347EBF7E4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D74C1-172A-4C5F-8CB3-CD4D567AB9FC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BA9A-F6E5-441B-9DAC-9347EBF7E4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D74C1-172A-4C5F-8CB3-CD4D567AB9FC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9B7BA9A-F6E5-441B-9DAC-9347EBF7E4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33D74C1-172A-4C5F-8CB3-CD4D567AB9FC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B7BA9A-F6E5-441B-9DAC-9347EBF7E43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4290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8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ученика начальной школы</a:t>
            </a:r>
            <a:endParaRPr lang="ru-RU" sz="80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Картинка 57 из 8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571876"/>
            <a:ext cx="4471992" cy="328612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3857652" cy="178595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Мои друзья"</a:t>
            </a:r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+mn-lt"/>
              </a:rPr>
              <a:t>- фотографии друзей, информация об их интересах, увлечениях.</a:t>
            </a:r>
            <a:endParaRPr lang="ru-RU" sz="28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50" y="3429000"/>
            <a:ext cx="6215106" cy="32861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   "Мои увлечения"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- небольшой рассказ о том, чем увлекается ребенок. Здесь же можно написать о занятиях в спортивной секции, учебе в музыкальной школе или других учебных заведениях дополнительного образования.</a:t>
            </a:r>
          </a:p>
          <a:p>
            <a:endParaRPr lang="ru-RU" dirty="0"/>
          </a:p>
        </p:txBody>
      </p:sp>
      <p:pic>
        <p:nvPicPr>
          <p:cNvPr id="5" name="Рисунок 4" descr="H:\Оксане\портфолио\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785794"/>
            <a:ext cx="207170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 descr="H:\Оксане\портфолио\1280601408_o7ex769kc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929066"/>
            <a:ext cx="2729470" cy="192882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4900" dirty="0" smtClean="0">
                <a:solidFill>
                  <a:srgbClr val="C00000"/>
                </a:solidFill>
                <a:latin typeface="+mn-lt"/>
              </a:rPr>
            </a:br>
            <a:r>
              <a:rPr lang="ru-RU" sz="4900" dirty="0" smtClean="0">
                <a:solidFill>
                  <a:srgbClr val="C00000"/>
                </a:solidFill>
                <a:latin typeface="+mn-lt"/>
              </a:rPr>
              <a:t>"МОИ ДОСТИЖЕНИЯ" </a:t>
            </a:r>
            <a:endParaRPr lang="ru-RU" sz="49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1736" y="1571612"/>
            <a:ext cx="5929354" cy="507209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70C0"/>
                </a:solidFill>
              </a:rPr>
              <a:t>    </a:t>
            </a:r>
            <a:r>
              <a:rPr lang="ru-RU" sz="2800" dirty="0" smtClean="0">
                <a:solidFill>
                  <a:srgbClr val="0070C0"/>
                </a:solidFill>
              </a:rPr>
              <a:t>Здесь размещаются грамоты, сертификаты, дипломы, благодарственные письма, а также итоговые аттестационные ведомости. Причем в начальной школе не следует разделять по важности успехи в учебе (похвальный лист) и успехи, например, в спорте (диплом). Лучше выбрать расположение не в порядке значимости, а, например, в хронологическом порядке. 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H:\Оксане\портфолио\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425" y="142852"/>
            <a:ext cx="160057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Оксане\портфолио\1273663507_353s500-12-sssrrryos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428736"/>
            <a:ext cx="2286000" cy="3237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:\Оксане\портфолио\nagrad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4286256"/>
            <a:ext cx="178595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290" y="857232"/>
            <a:ext cx="590075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b="1" dirty="0" smtClean="0"/>
              <a:t> </a:t>
            </a:r>
            <a:br>
              <a:rPr lang="ru-RU" sz="4000" b="1" dirty="0" smtClean="0"/>
            </a:br>
            <a:r>
              <a:rPr lang="ru-RU" b="1" dirty="0" smtClean="0">
                <a:solidFill>
                  <a:srgbClr val="CC0099"/>
                </a:solidFill>
                <a:latin typeface="Comic Sans MS" pitchFamily="66" charset="0"/>
              </a:rPr>
              <a:t>Оценка результатов </a:t>
            </a:r>
            <a:r>
              <a:rPr lang="ru-RU" b="1" dirty="0" err="1" smtClean="0">
                <a:solidFill>
                  <a:srgbClr val="CC0099"/>
                </a:solidFill>
                <a:latin typeface="Comic Sans MS" pitchFamily="66" charset="0"/>
              </a:rPr>
              <a:t>портфолио</a:t>
            </a:r>
            <a:r>
              <a:rPr lang="ru-RU" b="1" dirty="0" smtClean="0">
                <a:solidFill>
                  <a:srgbClr val="CC0099"/>
                </a:solidFill>
                <a:latin typeface="Comic Sans MS" pitchFamily="66" charset="0"/>
              </a:rPr>
              <a:t>.</a:t>
            </a:r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785786" y="2285992"/>
            <a:ext cx="764386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Учащийся может представлять содержание своего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классном собрании, на родительском собрании, на педагогическом совете.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может проходить в форме выставок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презентацию учащийся выходит с кратким устным комментарием по содержанию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Портфолио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22248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b="1" dirty="0" smtClean="0">
                <a:solidFill>
                  <a:srgbClr val="7030A0"/>
                </a:solidFill>
                <a:latin typeface="+mn-lt"/>
              </a:rPr>
              <a:t>Спасибо за внимание!</a:t>
            </a:r>
            <a:endParaRPr lang="ru-RU" sz="9600" b="1" dirty="0">
              <a:solidFill>
                <a:srgbClr val="7030A0"/>
              </a:solidFill>
              <a:latin typeface="+mn-lt"/>
            </a:endParaRPr>
          </a:p>
        </p:txBody>
      </p:sp>
      <p:pic>
        <p:nvPicPr>
          <p:cNvPr id="38914" name="Picture 2" descr="http://user.vse42.ru/files/P_S1280x1007q80/Wnone/ui-53fbf812a14a25.4194031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357562"/>
            <a:ext cx="4825980" cy="3097192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sz="6600" dirty="0" err="1"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это способ фиксирования, накопления и оценки индивидуальных достижений школьника в определенный период его обучения</a:t>
            </a:r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892480" cy="5343872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32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позволяет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учитывать результаты, достигнутые учеником в разнообразных видах деятельности (учебной, творческой, социальной коммуникативной и др.) и является важным элементом практико-ориентированного подхода к образованию.</a:t>
            </a:r>
          </a:p>
          <a:p>
            <a:pPr algn="ctr">
              <a:buNone/>
              <a:defRPr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Основной смысл </a:t>
            </a:r>
            <a:r>
              <a:rPr lang="ru-RU" sz="32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  <a:defRPr/>
            </a:pP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"Показать все, на что ты способен".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Цели  ведения </a:t>
            </a:r>
            <a:r>
              <a:rPr lang="ru-RU" sz="3600" b="1" dirty="0" err="1" smtClean="0">
                <a:solidFill>
                  <a:srgbClr val="C00000"/>
                </a:solidFill>
                <a:latin typeface="+mn-lt"/>
              </a:rPr>
              <a:t>портфолио</a:t>
            </a: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 в начальных классах.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7000924" cy="3929090"/>
          </a:xfrm>
        </p:spPr>
        <p:txBody>
          <a:bodyPr>
            <a:noAutofit/>
          </a:bodyPr>
          <a:lstStyle/>
          <a:p>
            <a:pPr>
              <a:buNone/>
              <a:defRPr/>
            </a:pPr>
            <a:endParaRPr lang="ru-RU" sz="1800" dirty="0" smtClean="0">
              <a:solidFill>
                <a:srgbClr val="7030A0"/>
              </a:solidFill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системная оценка личностных,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 предметных результатов обучения, а также выявление динамики индивидуальных образовательных достижений ребенка в период его обучения в начальных классах.</a:t>
            </a:r>
          </a:p>
          <a:p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6" name="Picture 4" descr="Картинка 40 из 80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500570"/>
            <a:ext cx="2047586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785794"/>
            <a:ext cx="6900882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Задачи </a:t>
            </a:r>
            <a:r>
              <a:rPr lang="ru-RU" sz="5400" b="1" dirty="0" err="1" smtClean="0">
                <a:solidFill>
                  <a:srgbClr val="C00000"/>
                </a:solidFill>
              </a:rPr>
              <a:t>портфолио</a:t>
            </a:r>
            <a:endParaRPr lang="ru-RU" dirty="0">
              <a:latin typeface="+mn-lt"/>
            </a:endParaRPr>
          </a:p>
        </p:txBody>
      </p:sp>
      <p:pic>
        <p:nvPicPr>
          <p:cNvPr id="12292" name="Picture 4" descr="Картинка 40 из 80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4429132"/>
            <a:ext cx="2047586" cy="2143140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85720" y="1857364"/>
            <a:ext cx="664373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поддерживать высокую учебную мотивацию обучающихся;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поощрять их активность и самостоятельность, расширять возможности обучения и самообучения;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навыки рефлексивной и оценочной (в том числе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самооценочной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деятельности обучающихся;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умение учиться — планировать и организовывать собственную учебную деятельность.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28588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+mn-lt"/>
              </a:rPr>
              <a:t>Девиз работы с </a:t>
            </a:r>
            <a:r>
              <a:rPr lang="ru-RU" sz="4000" b="1" dirty="0" err="1" smtClean="0">
                <a:solidFill>
                  <a:srgbClr val="7030A0"/>
                </a:solidFill>
                <a:latin typeface="+mn-lt"/>
              </a:rPr>
              <a:t>портфолио</a:t>
            </a:r>
            <a:r>
              <a:rPr lang="ru-RU" sz="4000" b="1" dirty="0" smtClean="0">
                <a:solidFill>
                  <a:srgbClr val="7030A0"/>
                </a:solidFill>
                <a:latin typeface="+mn-lt"/>
              </a:rPr>
              <a:t> ученика начальной школы </a:t>
            </a:r>
            <a:endParaRPr lang="ru-RU" sz="4000" b="1" dirty="0">
              <a:solidFill>
                <a:srgbClr val="7030A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6686568" cy="221457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3300"/>
                </a:solidFill>
              </a:rPr>
              <a:t>"Каждодневный творческий процесс ученика должен быть зафиксирован".</a:t>
            </a:r>
            <a:r>
              <a:rPr lang="ru-RU" sz="4400" dirty="0" smtClean="0"/>
              <a:t> </a:t>
            </a:r>
            <a:endParaRPr lang="ru-RU" sz="4400" dirty="0"/>
          </a:p>
        </p:txBody>
      </p:sp>
      <p:pic>
        <p:nvPicPr>
          <p:cNvPr id="8196" name="Picture 4" descr="Картинка 111 из 8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1367" y="3500438"/>
            <a:ext cx="2832633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chemeClr val="accent2"/>
                </a:solidFill>
                <a:latin typeface="Comic Sans MS" pitchFamily="66" charset="0"/>
              </a:rPr>
              <a:t>Структура портфолио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endParaRPr lang="ru-RU" sz="40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472518" cy="2428892"/>
          </a:xfrm>
        </p:spPr>
        <p:txBody>
          <a:bodyPr>
            <a:normAutofit/>
          </a:bodyPr>
          <a:lstStyle/>
          <a:p>
            <a:pPr algn="ctr">
              <a:buClr>
                <a:srgbClr val="C00000"/>
              </a:buClr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«</a:t>
            </a:r>
            <a:r>
              <a:rPr lang="ru-RU" sz="4400" dirty="0" smtClean="0">
                <a:solidFill>
                  <a:srgbClr val="C00000"/>
                </a:solidFill>
              </a:rPr>
              <a:t>ТИТУЛЬНЫЙ ЛИСТ</a:t>
            </a:r>
            <a:r>
              <a:rPr lang="ru-RU" sz="4400" dirty="0" smtClean="0">
                <a:solidFill>
                  <a:srgbClr val="C00000"/>
                </a:solidFill>
              </a:rPr>
              <a:t>»</a:t>
            </a:r>
            <a:endParaRPr lang="ru-RU" sz="4400" dirty="0" smtClean="0">
              <a:solidFill>
                <a:srgbClr val="C00000"/>
              </a:solidFill>
            </a:endParaRPr>
          </a:p>
          <a:p>
            <a:pPr algn="ctr">
              <a:buClr>
                <a:srgbClr val="C00000"/>
              </a:buClr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содержит основную информацию (ФИО, </a:t>
            </a:r>
          </a:p>
          <a:p>
            <a:pPr algn="ctr">
              <a:buClr>
                <a:srgbClr val="C00000"/>
              </a:buClr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учебное заведение, класс) и фото ученика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33794" name="Picture 2" descr="H:\Оксане\портфолио\0_55858_3d529314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2665657" cy="3528392"/>
          </a:xfrm>
          <a:prstGeom prst="rect">
            <a:avLst/>
          </a:prstGeom>
          <a:noFill/>
        </p:spPr>
      </p:pic>
      <p:pic>
        <p:nvPicPr>
          <p:cNvPr id="33795" name="Picture 3" descr="H:\Оксане\портфолио\1273663525_353s500-sryossrsrsr-rryoss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429000"/>
            <a:ext cx="2084645" cy="2952754"/>
          </a:xfrm>
          <a:prstGeom prst="rect">
            <a:avLst/>
          </a:prstGeom>
          <a:noFill/>
        </p:spPr>
      </p:pic>
      <p:pic>
        <p:nvPicPr>
          <p:cNvPr id="8" name="Рисунок 7" descr="http://forum.materinstvo.ru/uploads/1290618537/post-264494-1290701517_thum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068960"/>
            <a:ext cx="2592288" cy="3212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5643602" cy="342902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+mn-lt"/>
              </a:rPr>
              <a:t>"Мое имя" </a:t>
            </a:r>
            <a:r>
              <a:rPr lang="ru-RU" sz="3100" b="1" dirty="0" smtClean="0">
                <a:solidFill>
                  <a:srgbClr val="0070C0"/>
                </a:solidFill>
                <a:latin typeface="+mn-lt"/>
              </a:rPr>
              <a:t>-</a:t>
            </a:r>
            <a:r>
              <a:rPr lang="ru-RU" sz="3100" dirty="0" smtClean="0">
                <a:solidFill>
                  <a:srgbClr val="0070C0"/>
                </a:solidFill>
                <a:latin typeface="+mn-lt"/>
              </a:rPr>
              <a:t> информация о том, что означает имя, можно написать о знаменитых людях, носивших и носящих это имя. Если у ребенка редкая или интересная фамилия, можно найти информацию о том, что она означает.</a:t>
            </a:r>
            <a:r>
              <a:rPr lang="ru-RU" sz="2800" b="1" dirty="0" smtClean="0">
                <a:solidFill>
                  <a:srgbClr val="0070C0"/>
                </a:solidFill>
              </a:rPr>
              <a:t/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3286124"/>
            <a:ext cx="4143404" cy="3429024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 "Моя семья</a:t>
            </a:r>
            <a:r>
              <a:rPr lang="ru-RU" sz="3200" dirty="0" smtClean="0">
                <a:solidFill>
                  <a:srgbClr val="FF0000"/>
                </a:solidFill>
              </a:rPr>
              <a:t>" </a:t>
            </a:r>
            <a:r>
              <a:rPr lang="ru-RU" sz="2800" dirty="0" smtClean="0">
                <a:solidFill>
                  <a:srgbClr val="0070C0"/>
                </a:solidFill>
              </a:rPr>
              <a:t>- здесь можно рассказать о каждом члене семьи или составить небольшой рассказ о своей семье.</a:t>
            </a:r>
            <a:endParaRPr lang="ru-RU" sz="2800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H:\Оксане\портфолио\nam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714356"/>
            <a:ext cx="2156887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la-vida.ru/imagesr/Portfolio-5.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500438"/>
            <a:ext cx="214314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H:\Оксане\портфолио\famil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3429000"/>
            <a:ext cx="2217674" cy="3087249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45A587C9BC5D7E4E8B363BDA6F97804C" ma:contentTypeVersion="0" ma:contentTypeDescription="Создание документа." ma:contentTypeScope="" ma:versionID="8a7ebd4d72bc020ebffa97a1913c628d">
  <xsd:schema xmlns:xsd="http://www.w3.org/2001/XMLSchema" xmlns:p="http://schemas.microsoft.com/office/2006/metadata/properties" targetNamespace="http://schemas.microsoft.com/office/2006/metadata/properties" ma:root="true" ma:fieldsID="53974d1da0c14f073d2cc649cae9f3e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содержимого" ma:readOnly="true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46DE1E41-6198-429C-8B07-1232304EDE58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E4EE817C-4C03-4187-A901-C3D35A4B3CD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25D3A05-47BC-4B5C-89B9-20C15049B8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601</TotalTime>
  <Words>402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Портфолио ученика начальной школы</vt:lpstr>
      <vt:lpstr>Что такое портфолио</vt:lpstr>
      <vt:lpstr>Слайд 3</vt:lpstr>
      <vt:lpstr>Цели  ведения портфолио  в начальных классах.</vt:lpstr>
      <vt:lpstr>Задачи портфолио</vt:lpstr>
      <vt:lpstr>Девиз работы с портфолио ученика начальной школы </vt:lpstr>
      <vt:lpstr>Структура портфолио</vt:lpstr>
      <vt:lpstr>Слайд 8</vt:lpstr>
      <vt:lpstr>"Мое имя" - информация о том, что означает имя, можно написать о знаменитых людях, носивших и носящих это имя. Если у ребенка редкая или интересная фамилия, можно найти информацию о том, что она означает. </vt:lpstr>
      <vt:lpstr>Мои друзья" - фотографии друзей, информация об их интересах, увлечениях.</vt:lpstr>
      <vt:lpstr> "МОИ ДОСТИЖЕНИЯ" </vt:lpstr>
      <vt:lpstr>  Оценка результатов портфолио.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"Портфолио в начальной школе"</dc:title>
  <dc:creator>Русаковы</dc:creator>
  <cp:lastModifiedBy>1</cp:lastModifiedBy>
  <cp:revision>49</cp:revision>
  <dcterms:created xsi:type="dcterms:W3CDTF">2012-03-19T13:21:26Z</dcterms:created>
  <dcterms:modified xsi:type="dcterms:W3CDTF">2017-11-28T18:19:29Z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0x01010045A587C9BC5D7E4E8B363BDA6F97804C</vt:lpwstr>
  </property>
</Properties>
</file>