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71" r:id="rId10"/>
    <p:sldId id="288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755" autoAdjust="0"/>
  </p:normalViewPr>
  <p:slideViewPr>
    <p:cSldViewPr>
      <p:cViewPr>
        <p:scale>
          <a:sx n="77" d="100"/>
          <a:sy n="77" d="100"/>
        </p:scale>
        <p:origin x="-518" y="3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CE914-0F1A-45BC-AF3A-22CE57C96BAB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D49AB-3505-4C49-9914-AF6CD586F71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949DB5-3F9B-410C-851A-3B0C06942E84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4916F-EA1A-419A-AFD8-F5CBD9AF1C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9F12D9-9415-4AB5-A596-2218C5921973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1FE37-35D3-49B2-8BD6-F14F1C973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09CED1-E039-459A-A041-1FDD47C1C737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7B479-206E-4F8E-A1E2-B6FBC38A84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CE914-0F1A-45BC-AF3A-22CE57C96BAB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B6D49AB-3505-4C49-9914-AF6CD586F71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282AEC-C694-4DE6-B254-C2FD096B7E0B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A3385-1D2A-441E-868A-DA11FA88BE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400D73-2EEA-4E14-8BA8-D16B35C607C4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C3DA9-2190-4278-AAAB-1D41B4BD6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E77046-2ACA-41A4-9159-67DAA8F717A9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A2871-2AE9-4745-9B6E-C44CC8D1AA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71D329-DC4F-437E-9555-8A7DB2154F48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FA636-E5D5-4808-A047-FBE4D61C6A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DAF800-C39F-46B0-A622-1724F90CDB9C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2BD7C-1405-490B-AD89-90A1C5B38A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35F8E5-BE83-4474-A021-049232D34593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D676B-47FA-45B5-9BD0-8C05E93A6D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DC5F7F28-521E-4129-A931-DAE5D7C6C27E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7DF5E0-35E3-4335-8CCD-B5B518927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916832"/>
            <a:ext cx="7667736" cy="3240360"/>
          </a:xfrm>
        </p:spPr>
        <p:txBody>
          <a:bodyPr>
            <a:normAutofit fontScale="90000"/>
          </a:bodyPr>
          <a:lstStyle/>
          <a:p>
            <a:r>
              <a:rPr lang="ru-RU" sz="3600" b="0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/>
            </a:r>
            <a:br>
              <a:rPr lang="ru-RU" sz="3600" b="0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</a:br>
            <a:r>
              <a:rPr lang="ru-RU" sz="3600" b="0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/>
            </a:r>
            <a:br>
              <a:rPr lang="ru-RU" sz="3600" b="0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</a:br>
            <a:r>
              <a:rPr lang="ru-RU" sz="3600" i="1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Современные  </a:t>
            </a:r>
            <a:r>
              <a:rPr lang="ru-RU" sz="3600" i="1" dirty="0">
                <a:solidFill>
                  <a:srgbClr val="FFFF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подходы </a:t>
            </a:r>
            <a:r>
              <a:rPr lang="ru-RU" sz="3600" i="1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3600" i="1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к </a:t>
            </a:r>
            <a:r>
              <a:rPr lang="ru-RU" sz="3600" i="1" dirty="0">
                <a:solidFill>
                  <a:srgbClr val="FFFF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трудовому воспитанию   дошкольников </a:t>
            </a:r>
            <a:r>
              <a:rPr lang="ru-RU" sz="3600" i="1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3600" i="1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в </a:t>
            </a:r>
            <a:r>
              <a:rPr lang="ru-RU" sz="3600" i="1" dirty="0">
                <a:solidFill>
                  <a:srgbClr val="FFFF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свете </a:t>
            </a:r>
            <a:r>
              <a:rPr lang="ru-RU" sz="3600" i="1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ФГОС ДО.</a:t>
            </a:r>
            <a:r>
              <a:rPr lang="ru-RU" sz="3600" b="0" i="1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3600" b="0" i="1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3600" b="0" i="1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3600" b="0" i="1" dirty="0" smtClean="0">
                <a:solidFill>
                  <a:srgbClr val="FF00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3600" b="0" i="1" dirty="0">
                <a:solidFill>
                  <a:srgbClr val="FF00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/>
            </a:r>
            <a:br>
              <a:rPr lang="ru-RU" sz="3600" b="0" i="1" dirty="0">
                <a:solidFill>
                  <a:srgbClr val="FF00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3600" b="0" i="1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Воспитатель </a:t>
            </a:r>
            <a:r>
              <a:rPr lang="ru-RU" sz="3600" b="0" i="1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Будаева </a:t>
            </a:r>
            <a:r>
              <a:rPr lang="ru-RU" sz="3600" b="0" i="1" dirty="0" smtClean="0">
                <a:solidFill>
                  <a:srgbClr val="FFFF0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Е.В. </a:t>
            </a:r>
            <a:r>
              <a:rPr lang="ru-RU" sz="3600" b="0" dirty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  <a:t/>
            </a:r>
            <a:br>
              <a:rPr lang="ru-RU" sz="3600" b="0" dirty="0">
                <a:solidFill>
                  <a:srgbClr val="FF0000"/>
                </a:solidFill>
                <a:effectLst/>
                <a:latin typeface="Monotype Corsiva" panose="03010101010201010101" pitchFamily="66" charset="0"/>
              </a:rPr>
            </a:br>
            <a:r>
              <a:rPr lang="ru-RU" sz="5100" i="1" dirty="0" smtClean="0">
                <a:effectLst/>
                <a:latin typeface="Arial Narrow" panose="020B0606020202030204" pitchFamily="34" charset="0"/>
              </a:rPr>
              <a:t>       </a:t>
            </a:r>
            <a:r>
              <a:rPr lang="ru-RU" i="1" dirty="0" smtClean="0">
                <a:effectLst/>
              </a:rPr>
              <a:t>                                                     </a:t>
            </a:r>
            <a:r>
              <a:rPr lang="ru-RU" dirty="0" smtClean="0">
                <a:effectLst/>
              </a:rPr>
              <a:t>                               </a:t>
            </a:r>
            <a:endParaRPr lang="ru-RU" sz="22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3" y="5877272"/>
            <a:ext cx="3739733" cy="3277716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ru-RU" sz="2400" dirty="0" smtClean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556792"/>
            <a:ext cx="7632848" cy="378565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Санитарно-эпидемиологические требования к  организации и содержанию работы по трудовому воспитанию.</a:t>
            </a:r>
            <a:br>
              <a:rPr lang="ru-RU" sz="4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242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C00000"/>
                </a:solidFill>
              </a:rPr>
              <a:t>Современные </a:t>
            </a:r>
            <a:r>
              <a:rPr lang="ru-RU" sz="2400" dirty="0">
                <a:solidFill>
                  <a:srgbClr val="C00000"/>
                </a:solidFill>
              </a:rPr>
              <a:t>подходы к формированию  предметно-развивающей среды в ДОУ в соответствии с требованиями ФГОС</a:t>
            </a:r>
            <a:br>
              <a:rPr lang="ru-RU" sz="2400" dirty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Согласно </a:t>
            </a:r>
            <a:r>
              <a:rPr lang="ru-RU" sz="2400" dirty="0">
                <a:solidFill>
                  <a:schemeClr val="tx1"/>
                </a:solidFill>
              </a:rPr>
              <a:t>пункту 3.3.2. ФГОС ДО развивающая предметно-пространственная среда должна:</a:t>
            </a:r>
          </a:p>
          <a:p>
            <a:pPr lvl="0"/>
            <a:r>
              <a:rPr lang="ru-RU" sz="2400" dirty="0">
                <a:solidFill>
                  <a:schemeClr val="tx1"/>
                </a:solidFill>
              </a:rPr>
              <a:t>обеспечивать возможность общения и совместной деятельности детей и взрослых;</a:t>
            </a:r>
          </a:p>
          <a:p>
            <a:pPr lvl="0"/>
            <a:r>
              <a:rPr lang="ru-RU" sz="2400" dirty="0">
                <a:solidFill>
                  <a:schemeClr val="tx1"/>
                </a:solidFill>
              </a:rPr>
              <a:t>быть содержательно-насыщенной, трансформируемой, полифункциональной, вариативной, доступной и безопасной.</a:t>
            </a:r>
          </a:p>
          <a:p>
            <a:pPr lvl="0"/>
            <a:r>
              <a:rPr lang="ru-RU" sz="2400" dirty="0">
                <a:solidFill>
                  <a:schemeClr val="tx1"/>
                </a:solidFill>
              </a:rPr>
              <a:t> соответствовать возрастным возможностям детей и  стать основой для организации увлекательной, содержательной жизни и разностороннего развития каждого ребенка. Развивающая предметная среда является основным средством формирования личности ребенка и источником его знаний и социального опыта.</a:t>
            </a:r>
          </a:p>
          <a:p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27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04664"/>
            <a:ext cx="698477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Трудовая деятельность дошкольников может реализовываться на основе потенциала развивающей предметно-пространственной среды ДОУ с соответствующим наполнением. При наполнении развивающей среды крайне важно правильно определить  педагогическую ценность игрушек и игровых материалов. В этом педагогам может помочь </a:t>
            </a:r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письмо Минобразования России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от 17.05. 1995 №61/19-12 «О психолого-педагогических требованиях к играм и игрушкам в современных условиях».</a:t>
            </a:r>
          </a:p>
        </p:txBody>
      </p:sp>
    </p:spTree>
    <p:extLst>
      <p:ext uri="{BB962C8B-B14F-4D97-AF65-F5344CB8AC3E}">
        <p14:creationId xmlns:p14="http://schemas.microsoft.com/office/powerpoint/2010/main" val="317679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764704"/>
            <a:ext cx="65344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Детское оборудование должно соответствовать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росту и возрасту детей.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Орудия труда детей должны быть абсолютно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безопасны.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Прежде чем приступить к работе, воспитатель заранее готовит и проверяет детский инвентарь, который хранится в доступном для детей месте. У детей следует воспитывать бережное отношение к инвентарю. Использование инвентаря должно сочетаться с культурой труда: приучать ребенка к тому, что рабочее место всегда содержится в порядке, а все подсобные орудия для наведения порядка находятся под руками.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4131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214313"/>
            <a:ext cx="6858000" cy="838423"/>
          </a:xfrm>
        </p:spPr>
        <p:txBody>
          <a:bodyPr>
            <a:noAutofit/>
          </a:bodyPr>
          <a:lstStyle/>
          <a:p>
            <a:r>
              <a:rPr lang="ru-RU" sz="2400" i="1" dirty="0">
                <a:solidFill>
                  <a:srgbClr val="FF0000"/>
                </a:solidFill>
              </a:rPr>
              <a:t>Недостатки в основном процессе: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>
                <a:solidFill>
                  <a:schemeClr val="tx1"/>
                </a:solidFill>
              </a:rPr>
              <a:t>Не всегда фиксируются различные виды труда и творчества в альбомах, выставках и др</a:t>
            </a:r>
            <a:r>
              <a:rPr lang="ru-RU" sz="2400" dirty="0" smtClean="0">
                <a:solidFill>
                  <a:schemeClr val="tx1"/>
                </a:solidFill>
              </a:rPr>
              <a:t>.;</a:t>
            </a:r>
          </a:p>
          <a:p>
            <a:pPr lvl="0"/>
            <a:endParaRPr lang="ru-RU" sz="2400" dirty="0">
              <a:solidFill>
                <a:schemeClr val="tx1"/>
              </a:solidFill>
            </a:endParaRPr>
          </a:p>
          <a:p>
            <a:pPr lvl="0"/>
            <a:r>
              <a:rPr lang="ru-RU" sz="2400" dirty="0">
                <a:solidFill>
                  <a:schemeClr val="tx1"/>
                </a:solidFill>
              </a:rPr>
              <a:t>Не в полной мере используются схемы, модели, алгоритмы при ознакомлении со структурой различного вида труда и творчества</a:t>
            </a:r>
            <a:r>
              <a:rPr lang="ru-RU" sz="2400" dirty="0" smtClean="0">
                <a:solidFill>
                  <a:schemeClr val="tx1"/>
                </a:solidFill>
              </a:rPr>
              <a:t>;</a:t>
            </a:r>
          </a:p>
          <a:p>
            <a:pPr marL="0" lvl="0" indent="0">
              <a:buNone/>
            </a:pPr>
            <a:endParaRPr lang="ru-RU" sz="2400" dirty="0">
              <a:solidFill>
                <a:schemeClr val="tx1"/>
              </a:solidFill>
            </a:endParaRPr>
          </a:p>
          <a:p>
            <a:pPr lvl="0"/>
            <a:r>
              <a:rPr lang="ru-RU" sz="2400" dirty="0">
                <a:solidFill>
                  <a:schemeClr val="tx1"/>
                </a:solidFill>
              </a:rPr>
              <a:t>Слабо поддерживается связь с семьей в этом направлении (совместные творческие выставки, проекты, конференции, дни открытых </a:t>
            </a:r>
            <a:r>
              <a:rPr lang="ru-RU" sz="2400" dirty="0" smtClean="0">
                <a:solidFill>
                  <a:schemeClr val="tx1"/>
                </a:solidFill>
              </a:rPr>
              <a:t>дверей и др.). </a:t>
            </a:r>
            <a:endParaRPr lang="ru-RU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i="1" dirty="0">
                <a:solidFill>
                  <a:schemeClr val="tx1"/>
                </a:solidFill>
              </a:rPr>
              <a:t> 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513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260648"/>
            <a:ext cx="6858000" cy="1054447"/>
          </a:xfrm>
        </p:spPr>
        <p:txBody>
          <a:bodyPr>
            <a:normAutofit/>
          </a:bodyPr>
          <a:lstStyle/>
          <a:p>
            <a:r>
              <a:rPr lang="ru-RU" sz="2400" i="1" dirty="0">
                <a:solidFill>
                  <a:schemeClr val="tx1"/>
                </a:solidFill>
              </a:rPr>
              <a:t>Недостатки в условиях: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dirty="0">
                <a:solidFill>
                  <a:schemeClr val="tx1"/>
                </a:solidFill>
              </a:rPr>
              <a:t>Недостаточное количество учебно-методических пособий по формированию позитивного отношения к различным видам труда и творчества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pPr marL="0" lv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lvl="0"/>
            <a:r>
              <a:rPr lang="ru-RU" dirty="0">
                <a:solidFill>
                  <a:schemeClr val="tx1"/>
                </a:solidFill>
              </a:rPr>
              <a:t>Недостаточное оснащение предметно-пространственной среды (отсутствие современно-технического оборудования, мультимедийных методических пособий и материалов, которые могли бы помочь реализовать ФГОС ДО).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757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6858000" cy="1143000"/>
          </a:xfrm>
        </p:spPr>
        <p:txBody>
          <a:bodyPr>
            <a:normAutofit/>
          </a:bodyPr>
          <a:lstStyle/>
          <a:p>
            <a:r>
              <a:rPr lang="ru-RU" sz="2400" i="1" dirty="0">
                <a:solidFill>
                  <a:srgbClr val="FF0000"/>
                </a:solidFill>
              </a:rPr>
              <a:t>Недостатки в результатах:</a:t>
            </a: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000" dirty="0" smtClean="0">
                <a:solidFill>
                  <a:schemeClr val="tx1"/>
                </a:solidFill>
              </a:rPr>
              <a:t>У </a:t>
            </a:r>
            <a:r>
              <a:rPr lang="ru-RU" sz="3000" dirty="0">
                <a:solidFill>
                  <a:schemeClr val="tx1"/>
                </a:solidFill>
              </a:rPr>
              <a:t>большинства детей: </a:t>
            </a:r>
          </a:p>
          <a:p>
            <a:pPr lvl="0"/>
            <a:r>
              <a:rPr lang="ru-RU" sz="3000" dirty="0">
                <a:solidFill>
                  <a:schemeClr val="tx1"/>
                </a:solidFill>
              </a:rPr>
              <a:t>Недостаточно сформированы предпосылки к различным видам труда и творчества;</a:t>
            </a:r>
          </a:p>
          <a:p>
            <a:pPr lvl="0"/>
            <a:r>
              <a:rPr lang="ru-RU" sz="3000" dirty="0">
                <a:solidFill>
                  <a:schemeClr val="tx1"/>
                </a:solidFill>
              </a:rPr>
              <a:t>Дети не проявляют интереса к совместному труду со сверстниками и взрослыми;</a:t>
            </a:r>
          </a:p>
          <a:p>
            <a:pPr lvl="0"/>
            <a:r>
              <a:rPr lang="ru-RU" sz="3000" dirty="0">
                <a:solidFill>
                  <a:schemeClr val="tx1"/>
                </a:solidFill>
              </a:rPr>
              <a:t>Недостаточно сформированы навыки владения необходимыми предметами в различных видах труда и творчества;</a:t>
            </a:r>
          </a:p>
          <a:p>
            <a:pPr lvl="0"/>
            <a:r>
              <a:rPr lang="ru-RU" sz="3000" dirty="0">
                <a:solidFill>
                  <a:schemeClr val="tx1"/>
                </a:solidFill>
              </a:rPr>
              <a:t>Дети с трудом подбирают объекты трудовой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161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214313"/>
            <a:ext cx="7250558" cy="1143000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 </a:t>
            </a:r>
            <a:br>
              <a:rPr lang="ru-RU" sz="2400" dirty="0"/>
            </a:br>
            <a:r>
              <a:rPr lang="ru-RU" sz="2700" dirty="0">
                <a:solidFill>
                  <a:srgbClr val="FF0000"/>
                </a:solidFill>
              </a:rPr>
              <a:t>В решении данной проблемы необходимо:</a:t>
            </a:r>
            <a:br>
              <a:rPr lang="ru-RU" sz="2700" dirty="0">
                <a:solidFill>
                  <a:srgbClr val="FF0000"/>
                </a:solidFill>
              </a:rPr>
            </a:br>
            <a:endParaRPr lang="ru-RU" sz="27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dirty="0" smtClean="0">
                <a:solidFill>
                  <a:schemeClr val="tx1"/>
                </a:solidFill>
              </a:rPr>
              <a:t>1. </a:t>
            </a:r>
            <a:r>
              <a:rPr lang="ru-RU" sz="2800" dirty="0">
                <a:solidFill>
                  <a:schemeClr val="tx1"/>
                </a:solidFill>
              </a:rPr>
              <a:t>С</a:t>
            </a:r>
            <a:r>
              <a:rPr lang="ru-RU" sz="2800" dirty="0" smtClean="0">
                <a:solidFill>
                  <a:schemeClr val="tx1"/>
                </a:solidFill>
              </a:rPr>
              <a:t>тремиться </a:t>
            </a:r>
            <a:r>
              <a:rPr lang="ru-RU" sz="2800" dirty="0">
                <a:solidFill>
                  <a:schemeClr val="tx1"/>
                </a:solidFill>
              </a:rPr>
              <a:t>устранять недостатки в образовательном процессе;</a:t>
            </a:r>
          </a:p>
          <a:p>
            <a:pPr lvl="0"/>
            <a:r>
              <a:rPr lang="ru-RU" sz="2800" dirty="0" smtClean="0">
                <a:solidFill>
                  <a:schemeClr val="tx1"/>
                </a:solidFill>
              </a:rPr>
              <a:t>2. </a:t>
            </a:r>
            <a:r>
              <a:rPr lang="ru-RU" sz="2800" dirty="0">
                <a:solidFill>
                  <a:schemeClr val="tx1"/>
                </a:solidFill>
              </a:rPr>
              <a:t>П</a:t>
            </a:r>
            <a:r>
              <a:rPr lang="ru-RU" sz="2800" dirty="0" smtClean="0">
                <a:solidFill>
                  <a:schemeClr val="tx1"/>
                </a:solidFill>
              </a:rPr>
              <a:t>омогать </a:t>
            </a:r>
            <a:r>
              <a:rPr lang="ru-RU" sz="2800" dirty="0">
                <a:solidFill>
                  <a:schemeClr val="tx1"/>
                </a:solidFill>
              </a:rPr>
              <a:t>ребенку в активном и самостоятельном приобретении собственного опыта;</a:t>
            </a:r>
          </a:p>
          <a:p>
            <a:pPr lvl="0"/>
            <a:r>
              <a:rPr lang="ru-RU" sz="2800" dirty="0" smtClean="0">
                <a:solidFill>
                  <a:schemeClr val="tx1"/>
                </a:solidFill>
              </a:rPr>
              <a:t>3. Развивать </a:t>
            </a:r>
            <a:r>
              <a:rPr lang="ru-RU" sz="2800" dirty="0">
                <a:solidFill>
                  <a:schemeClr val="tx1"/>
                </a:solidFill>
              </a:rPr>
              <a:t>желания и потребности детей в получении определенных трудовых умений.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34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214313"/>
            <a:ext cx="6858000" cy="766415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FF0000"/>
                </a:solidFill>
              </a:rPr>
              <a:t>Для устранения недостатков следует обратить внимание: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 </a:t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на формы и методы работы с детьми</a:t>
            </a:r>
            <a:r>
              <a:rPr lang="ru-RU" sz="2400" dirty="0">
                <a:solidFill>
                  <a:schemeClr val="tx1"/>
                </a:solidFill>
              </a:rPr>
              <a:t>;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i="1" dirty="0" smtClean="0">
                <a:solidFill>
                  <a:schemeClr val="tx1"/>
                </a:solidFill>
              </a:rPr>
              <a:t>на </a:t>
            </a:r>
            <a:r>
              <a:rPr lang="ru-RU" sz="2400" dirty="0">
                <a:solidFill>
                  <a:schemeClr val="tx1"/>
                </a:solidFill>
              </a:rPr>
              <a:t>обновление средств создания развивающей образовательной среды по ознакомлению с </a:t>
            </a:r>
            <a:r>
              <a:rPr lang="ru-RU" sz="2400" dirty="0" smtClean="0">
                <a:solidFill>
                  <a:schemeClr val="tx1"/>
                </a:solidFill>
              </a:rPr>
              <a:t>профессиями;</a:t>
            </a:r>
          </a:p>
          <a:p>
            <a:pPr marL="0" indent="0">
              <a:buNone/>
            </a:pPr>
            <a:endParaRPr lang="ru-RU" sz="2400" dirty="0">
              <a:solidFill>
                <a:schemeClr val="tx1"/>
              </a:solidFill>
            </a:endParaRPr>
          </a:p>
          <a:p>
            <a:pPr lvl="0"/>
            <a:r>
              <a:rPr lang="ru-RU" sz="2400" dirty="0" smtClean="0">
                <a:solidFill>
                  <a:schemeClr val="tx1"/>
                </a:solidFill>
              </a:rPr>
              <a:t>для </a:t>
            </a:r>
            <a:r>
              <a:rPr lang="ru-RU" sz="2400" dirty="0">
                <a:solidFill>
                  <a:schemeClr val="tx1"/>
                </a:solidFill>
              </a:rPr>
              <a:t>решения проблемы по формированию позитивных установок у детей дошкольного возраста к различным видам труда и творчества  уделить больше внимания совместной работе детского сада и семьи.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 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8857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60648"/>
            <a:ext cx="6858000" cy="1143000"/>
          </a:xfrm>
        </p:spPr>
        <p:txBody>
          <a:bodyPr>
            <a:normAutofit/>
          </a:bodyPr>
          <a:lstStyle/>
          <a:p>
            <a:r>
              <a:rPr lang="ru-RU" sz="3200" u="sng" dirty="0">
                <a:solidFill>
                  <a:srgbClr val="C00000"/>
                </a:solidFill>
              </a:rPr>
              <a:t>Вывод: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ru-RU" dirty="0" smtClean="0"/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Таким </a:t>
            </a:r>
            <a:r>
              <a:rPr lang="ru-RU" dirty="0">
                <a:solidFill>
                  <a:schemeClr val="tx1"/>
                </a:solidFill>
              </a:rPr>
              <a:t>образом, только творческий подход к решению проблемы по формированию у детей позитивных установок к различным видам труда и творчества в современных образовательных условиях позволит достичь </a:t>
            </a:r>
            <a:r>
              <a:rPr lang="ru-RU" dirty="0" smtClean="0">
                <a:solidFill>
                  <a:schemeClr val="tx1"/>
                </a:solidFill>
              </a:rPr>
              <a:t>высоких </a:t>
            </a:r>
            <a:r>
              <a:rPr lang="ru-RU" dirty="0">
                <a:solidFill>
                  <a:schemeClr val="tx1"/>
                </a:solidFill>
              </a:rPr>
              <a:t>результатов.   </a:t>
            </a:r>
          </a:p>
        </p:txBody>
      </p:sp>
    </p:spTree>
    <p:extLst>
      <p:ext uri="{BB962C8B-B14F-4D97-AF65-F5344CB8AC3E}">
        <p14:creationId xmlns:p14="http://schemas.microsoft.com/office/powerpoint/2010/main" val="405797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88640"/>
            <a:ext cx="68580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Трудовая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в 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свете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300" dirty="0"/>
              <a:t>	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формированию позитивных установок к различным видам труда и творчества у детей дошкольного возраста отражены в Федеральных государственных образовательных стандартах дошкольного образования в области «Социально-коммуникативное развитие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 algn="just">
              <a:buNone/>
            </a:pP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3.1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ДО определены  требования к условиям реализации основной образовательной программы дошкольного образования. Для успешного решения задач, предусмотренных программой по формированию у детей дошкольного возраста позитивных установок к различным видам труда и творчества, первостепенное значение имеет создание необходимых условий. Только при хорошей организации ребенок испытывает радость от труда</a:t>
            </a:r>
            <a:r>
              <a:rPr lang="ru-RU" sz="23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274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404664"/>
            <a:ext cx="7005464" cy="61206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ФГОС трудовое воспитание - одно из важных направлений в работе дошкольных учреждений, главной целью которого является </a:t>
            </a:r>
            <a:r>
              <a:rPr lang="ru-RU" sz="23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положительного отношения к труду</a:t>
            </a:r>
            <a:r>
              <a:rPr lang="ru-RU" sz="23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решение следующих </a:t>
            </a:r>
            <a:r>
              <a:rPr lang="ru-RU" sz="23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задач:</a:t>
            </a:r>
            <a:endParaRPr lang="ru-RU" sz="23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позитивных установок к различным видам труда и творчества;</a:t>
            </a:r>
          </a:p>
          <a:p>
            <a:pPr lvl="0" algn="just"/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ценностного отношения к собственному труду, труду других людей и его результатам; воспитание личности ребенка в аспекте труда и творчества.</a:t>
            </a:r>
          </a:p>
          <a:p>
            <a:pPr lvl="0" algn="just"/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творческой инициативы, способности самостоятельно себя реализовать в различных видах труда и творчества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804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2000" y="19835"/>
            <a:ext cx="6935144" cy="936104"/>
          </a:xfrm>
        </p:spPr>
        <p:txBody>
          <a:bodyPr>
            <a:noAutofit/>
          </a:bodyPr>
          <a:lstStyle/>
          <a:p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300" dirty="0" smtClean="0">
                <a:solidFill>
                  <a:srgbClr val="C00000"/>
                </a:solidFill>
              </a:rPr>
              <a:t>Принципы </a:t>
            </a:r>
            <a:r>
              <a:rPr lang="ru-RU" sz="2300" dirty="0">
                <a:solidFill>
                  <a:srgbClr val="C00000"/>
                </a:solidFill>
              </a:rPr>
              <a:t>воспитания у детей позитивного отношения к труду</a:t>
            </a:r>
            <a:br>
              <a:rPr lang="ru-RU" sz="2300" dirty="0">
                <a:solidFill>
                  <a:srgbClr val="C00000"/>
                </a:solidFill>
              </a:rPr>
            </a:br>
            <a:endParaRPr lang="ru-RU" sz="23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256584"/>
          </a:xfrm>
        </p:spPr>
        <p:txBody>
          <a:bodyPr>
            <a:noAutofit/>
          </a:bodyPr>
          <a:lstStyle/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инициативы детей в различных видах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детей и взрослых, признание ребенка полноценным участником образовательных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отношений;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образовательной деятельности на основе индивидуальных особенностей каждого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ребенка;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Полноценное проживание ребенком всех этапов детства,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(амплификация) детского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развития;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познавательных интересов и познавательных действий ребенка в различных видах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Возрастная адекватность дошкольного образования (соответствие условий, требований, методов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возрасту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особенностям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развития);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ринцип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развивающего образования (системности и последовательности);</a:t>
            </a: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ринцип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новизны (использование новейших информационных технологий);</a:t>
            </a:r>
          </a:p>
          <a:p>
            <a:pPr marL="0" lvl="0" algn="just">
              <a:spcBef>
                <a:spcPts val="0"/>
              </a:spcBef>
            </a:pP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интеграции (взаимопроникновение разделов программы и видов деятельности друг в друга, взаимное совмещение различных задач и образовательных технологий</a:t>
            </a:r>
            <a:r>
              <a:rPr lang="ru-RU" sz="1900" dirty="0" smtClean="0">
                <a:solidFill>
                  <a:schemeClr val="tx1"/>
                </a:solidFill>
              </a:rPr>
              <a:t>)</a:t>
            </a:r>
            <a:endParaRPr lang="ru-RU" sz="1900" dirty="0">
              <a:solidFill>
                <a:schemeClr val="tx1"/>
              </a:solidFill>
            </a:endParaRPr>
          </a:p>
          <a:p>
            <a:r>
              <a:rPr lang="ru-RU" sz="1900" dirty="0"/>
              <a:t> 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7578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1374" y="188640"/>
            <a:ext cx="68580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 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 в ДОУ</a:t>
            </a: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Самообслуживание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Хозяйственно - бытовой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природе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Ручной труд </a:t>
            </a:r>
          </a:p>
        </p:txBody>
      </p:sp>
    </p:spTree>
    <p:extLst>
      <p:ext uri="{BB962C8B-B14F-4D97-AF65-F5344CB8AC3E}">
        <p14:creationId xmlns:p14="http://schemas.microsoft.com/office/powerpoint/2010/main" val="373806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32656"/>
            <a:ext cx="6858000" cy="79208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C00000"/>
                </a:solidFill>
              </a:rPr>
              <a:t>Компоненты</a:t>
            </a:r>
            <a:r>
              <a:rPr lang="ru-RU" sz="3200" dirty="0" smtClean="0">
                <a:solidFill>
                  <a:schemeClr val="tx1"/>
                </a:solidFill>
              </a:rPr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трудовой деятельности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Мотив  - </a:t>
            </a:r>
            <a:r>
              <a:rPr lang="ru-RU" sz="2400" i="1" u="sng" dirty="0" smtClean="0">
                <a:solidFill>
                  <a:schemeClr val="tx1"/>
                </a:solidFill>
              </a:rPr>
              <a:t>это причина</a:t>
            </a:r>
            <a:r>
              <a:rPr lang="ru-RU" sz="2400" i="1" u="sng" dirty="0">
                <a:solidFill>
                  <a:schemeClr val="tx1"/>
                </a:solidFill>
              </a:rPr>
              <a:t>, побуждающая к трудовой деятельности или заинтересовывающий момент</a:t>
            </a:r>
            <a:endParaRPr lang="ru-RU" sz="2400" i="1" dirty="0" smtClean="0">
              <a:solidFill>
                <a:schemeClr val="tx1"/>
              </a:solidFill>
            </a:endParaRPr>
          </a:p>
          <a:p>
            <a:r>
              <a:rPr lang="ru-RU" i="1" dirty="0" smtClean="0">
                <a:solidFill>
                  <a:schemeClr val="tx1"/>
                </a:solidFill>
              </a:rPr>
              <a:t>Цель </a:t>
            </a:r>
            <a:r>
              <a:rPr lang="ru-RU" i="1" u="sng" dirty="0" smtClean="0">
                <a:solidFill>
                  <a:schemeClr val="tx1"/>
                </a:solidFill>
              </a:rPr>
              <a:t>- </a:t>
            </a:r>
            <a:r>
              <a:rPr lang="ru-RU" sz="2400" i="1" u="sng" dirty="0" smtClean="0">
                <a:solidFill>
                  <a:schemeClr val="tx1"/>
                </a:solidFill>
              </a:rPr>
              <a:t>это то</a:t>
            </a:r>
            <a:r>
              <a:rPr lang="ru-RU" sz="2400" i="1" u="sng" dirty="0">
                <a:solidFill>
                  <a:schemeClr val="tx1"/>
                </a:solidFill>
              </a:rPr>
              <a:t>, к чему надо </a:t>
            </a:r>
            <a:r>
              <a:rPr lang="ru-RU" sz="2400" i="1" u="sng" dirty="0" smtClean="0">
                <a:solidFill>
                  <a:schemeClr val="tx1"/>
                </a:solidFill>
              </a:rPr>
              <a:t>стремиться. </a:t>
            </a:r>
            <a:endParaRPr lang="ru-RU" sz="2400" i="1" dirty="0" smtClean="0">
              <a:solidFill>
                <a:schemeClr val="tx1"/>
              </a:solidFill>
            </a:endParaRPr>
          </a:p>
          <a:p>
            <a:r>
              <a:rPr lang="ru-RU" i="1" dirty="0">
                <a:solidFill>
                  <a:schemeClr val="tx1"/>
                </a:solidFill>
              </a:rPr>
              <a:t>Т</a:t>
            </a:r>
            <a:r>
              <a:rPr lang="ru-RU" i="1" dirty="0" smtClean="0">
                <a:solidFill>
                  <a:schemeClr val="tx1"/>
                </a:solidFill>
              </a:rPr>
              <a:t>рудовые действия</a:t>
            </a:r>
            <a:r>
              <a:rPr lang="ru-RU" sz="2400" i="1" dirty="0" smtClean="0">
                <a:solidFill>
                  <a:schemeClr val="tx1"/>
                </a:solidFill>
              </a:rPr>
              <a:t> – </a:t>
            </a:r>
            <a:r>
              <a:rPr lang="ru-RU" sz="2400" i="1" u="sng" dirty="0" smtClean="0">
                <a:solidFill>
                  <a:schemeClr val="tx1"/>
                </a:solidFill>
              </a:rPr>
              <a:t>это то,  при помощи чего осуществляется цель и достигается результат</a:t>
            </a:r>
            <a:endParaRPr lang="ru-RU" i="1" u="sng" dirty="0" smtClean="0">
              <a:solidFill>
                <a:schemeClr val="tx1"/>
              </a:solidFill>
            </a:endParaRPr>
          </a:p>
          <a:p>
            <a:r>
              <a:rPr lang="ru-RU" i="1" dirty="0" smtClean="0">
                <a:solidFill>
                  <a:schemeClr val="tx1"/>
                </a:solidFill>
              </a:rPr>
              <a:t> Планирование  - </a:t>
            </a:r>
            <a:r>
              <a:rPr lang="ru-RU" sz="2400" i="1" u="sng" dirty="0" smtClean="0">
                <a:solidFill>
                  <a:schemeClr val="tx1"/>
                </a:solidFill>
              </a:rPr>
              <a:t>это умение предвидеть предстоящую работу</a:t>
            </a:r>
            <a:endParaRPr lang="ru-RU" sz="2400" i="1" u="sng" dirty="0">
              <a:solidFill>
                <a:schemeClr val="tx1"/>
              </a:solidFill>
            </a:endParaRPr>
          </a:p>
          <a:p>
            <a:r>
              <a:rPr lang="ru-RU" i="1" dirty="0" smtClean="0">
                <a:solidFill>
                  <a:schemeClr val="tx1"/>
                </a:solidFill>
              </a:rPr>
              <a:t> Результат </a:t>
            </a:r>
            <a:r>
              <a:rPr lang="ru-RU" i="1" u="sng" dirty="0" smtClean="0">
                <a:solidFill>
                  <a:schemeClr val="tx1"/>
                </a:solidFill>
              </a:rPr>
              <a:t>-  </a:t>
            </a:r>
            <a:r>
              <a:rPr lang="ru-RU" sz="2400" i="1" u="sng" dirty="0">
                <a:solidFill>
                  <a:schemeClr val="tx1"/>
                </a:solidFill>
              </a:rPr>
              <a:t>это показатель завершения работы,  фактор,  помогающий воспитывать у детей интерес к труду.</a:t>
            </a:r>
            <a:r>
              <a:rPr lang="ru-RU" sz="2400" dirty="0">
                <a:solidFill>
                  <a:schemeClr val="tx1"/>
                </a:solidFill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664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340768"/>
            <a:ext cx="741682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Самообслуживание</a:t>
            </a:r>
            <a:r>
              <a:rPr lang="ru-RU" sz="4000" dirty="0" smtClean="0">
                <a:solidFill>
                  <a:srgbClr val="C00000"/>
                </a:solidFill>
              </a:rPr>
              <a:t> </a:t>
            </a:r>
            <a:r>
              <a:rPr lang="ru-RU" sz="4000" dirty="0" smtClean="0">
                <a:solidFill>
                  <a:schemeClr val="tx1"/>
                </a:solidFill>
              </a:rPr>
              <a:t>- труд, направленный на удовлетворение повседневных личных потребностей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8650533" cy="4525963"/>
          </a:xfrm>
        </p:spPr>
        <p:txBody>
          <a:bodyPr/>
          <a:lstStyle/>
          <a:p>
            <a:pPr lvl="2"/>
            <a:endParaRPr lang="ru-RU" dirty="0" smtClean="0"/>
          </a:p>
          <a:p>
            <a:pPr lvl="2"/>
            <a:endParaRPr lang="ru-RU" dirty="0" smtClean="0"/>
          </a:p>
          <a:p>
            <a:pPr lvl="2"/>
            <a:endParaRPr lang="ru-RU" dirty="0" smtClean="0"/>
          </a:p>
          <a:p>
            <a:pPr lvl="2"/>
            <a:endParaRPr lang="ru-RU" dirty="0" smtClean="0"/>
          </a:p>
          <a:p>
            <a:pPr lvl="2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806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6912768" cy="3240360"/>
          </a:xfrm>
        </p:spPr>
        <p:txBody>
          <a:bodyPr>
            <a:noAutofit/>
          </a:bodyPr>
          <a:lstStyle/>
          <a:p>
            <a:r>
              <a:rPr lang="ru-RU" sz="2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Хозяйственно-бытовой труд </a:t>
            </a:r>
            <a:r>
              <a:rPr lang="ru-RU" sz="2400" dirty="0">
                <a:solidFill>
                  <a:schemeClr val="tx1"/>
                </a:solidFill>
              </a:rPr>
              <a:t>направлен на поддержание чистоты и порядка в помещении и на участке, помощь взрослым при организации режимных процессов</a:t>
            </a:r>
            <a:r>
              <a:rPr lang="ru-RU" sz="2100" dirty="0">
                <a:solidFill>
                  <a:schemeClr val="tx1"/>
                </a:solidFill>
              </a:rPr>
              <a:t>.</a:t>
            </a:r>
            <a:endParaRPr lang="ru-RU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3" name="Picture 5" descr="C:\Users\User7\Desktop\DSCN144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7366" y="4126051"/>
            <a:ext cx="3580822" cy="268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14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980728"/>
            <a:ext cx="5976664" cy="2592288"/>
          </a:xfrm>
        </p:spPr>
        <p:txBody>
          <a:bodyPr>
            <a:normAutofit/>
          </a:bodyPr>
          <a:lstStyle/>
          <a:p>
            <a:r>
              <a:rPr lang="ru-RU" sz="2400" i="1" dirty="0">
                <a:solidFill>
                  <a:srgbClr val="C00000"/>
                </a:solidFill>
              </a:rPr>
              <a:t>Ручной труд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/>
              <a:t>- развивает конструктивные способности детей, полезные практические навыки и ориентировки, формирует интерес к работе, </a:t>
            </a:r>
            <a:r>
              <a:rPr lang="ru-RU" sz="2400" dirty="0" smtClean="0"/>
              <a:t>готовность справиться </a:t>
            </a:r>
            <a:r>
              <a:rPr lang="ru-RU" sz="2400" dirty="0"/>
              <a:t>с </a:t>
            </a:r>
            <a:r>
              <a:rPr lang="ru-RU" sz="2400" dirty="0" smtClean="0"/>
              <a:t>ней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24944"/>
            <a:ext cx="6563072" cy="3384416"/>
          </a:xfrm>
        </p:spPr>
        <p:txBody>
          <a:bodyPr/>
          <a:lstStyle/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377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938</TotalTime>
  <Words>802</Words>
  <Application>Microsoft Office PowerPoint</Application>
  <PresentationFormat>Экран (4:3)</PresentationFormat>
  <Paragraphs>81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  Современные  подходы  к трудовому воспитанию   дошкольников  в свете ФГОС ДО.   Воспитатель Будаева Е.В.                                                                                             </vt:lpstr>
      <vt:lpstr> Трудовая деятельность в  ДОУ в свете ФГОС </vt:lpstr>
      <vt:lpstr>Презентация PowerPoint</vt:lpstr>
      <vt:lpstr> Принципы воспитания у детей позитивного отношения к труду </vt:lpstr>
      <vt:lpstr> Виды   труда в ДОУ </vt:lpstr>
      <vt:lpstr> Компоненты трудовой деятельности </vt:lpstr>
      <vt:lpstr> Самообслуживание - труд, направленный на удовлетворение повседневных личных потребностей </vt:lpstr>
      <vt:lpstr>Хозяйственно-бытовой труд направлен на поддержание чистоты и порядка в помещении и на участке, помощь взрослым при организации режимных процессов.</vt:lpstr>
      <vt:lpstr>Ручной труд - развивает конструктивные способности детей, полезные практические навыки и ориентировки, формирует интерес к работе, готовность справиться с ней </vt:lpstr>
      <vt:lpstr>Презентация PowerPoint</vt:lpstr>
      <vt:lpstr> Современные подходы к формированию  предметно-развивающей среды в ДОУ в соответствии с требованиями ФГОС </vt:lpstr>
      <vt:lpstr>Презентация PowerPoint</vt:lpstr>
      <vt:lpstr>Презентация PowerPoint</vt:lpstr>
      <vt:lpstr>Недостатки в основном процессе:</vt:lpstr>
      <vt:lpstr>Недостатки в условиях: </vt:lpstr>
      <vt:lpstr>Недостатки в результатах: </vt:lpstr>
      <vt:lpstr>  В решении данной проблемы необходимо: </vt:lpstr>
      <vt:lpstr>  Для устранения недостатков следует обратить внимание:    </vt:lpstr>
      <vt:lpstr>Вывод: </vt:lpstr>
    </vt:vector>
  </TitlesOfParts>
  <Company>Департамент Образования города Липецка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«Современные  подходы к трудовому воспитанию   дошкольников в свете ФГОС».</dc:title>
  <dc:creator>Пользователь</dc:creator>
  <cp:lastModifiedBy>Светлана</cp:lastModifiedBy>
  <cp:revision>76</cp:revision>
  <dcterms:created xsi:type="dcterms:W3CDTF">2014-10-07T13:01:36Z</dcterms:created>
  <dcterms:modified xsi:type="dcterms:W3CDTF">2019-06-07T20:38:26Z</dcterms:modified>
</cp:coreProperties>
</file>